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7" r:id="rId4"/>
    <p:sldMasterId id="2147483894" r:id="rId5"/>
    <p:sldMasterId id="2147484038" r:id="rId6"/>
  </p:sldMasterIdLst>
  <p:notesMasterIdLst>
    <p:notesMasterId r:id="rId52"/>
  </p:notesMasterIdLst>
  <p:handoutMasterIdLst>
    <p:handoutMasterId r:id="rId53"/>
  </p:handoutMasterIdLst>
  <p:sldIdLst>
    <p:sldId id="411" r:id="rId7"/>
    <p:sldId id="271" r:id="rId8"/>
    <p:sldId id="2147480404" r:id="rId9"/>
    <p:sldId id="262" r:id="rId10"/>
    <p:sldId id="274" r:id="rId11"/>
    <p:sldId id="270" r:id="rId12"/>
    <p:sldId id="275" r:id="rId13"/>
    <p:sldId id="2147480400" r:id="rId14"/>
    <p:sldId id="2147480405" r:id="rId15"/>
    <p:sldId id="2147469645" r:id="rId16"/>
    <p:sldId id="2147478707" r:id="rId17"/>
    <p:sldId id="2147478702" r:id="rId18"/>
    <p:sldId id="2147478710" r:id="rId19"/>
    <p:sldId id="2147478711" r:id="rId20"/>
    <p:sldId id="2147478706" r:id="rId21"/>
    <p:sldId id="2147480401" r:id="rId22"/>
    <p:sldId id="2147480406" r:id="rId23"/>
    <p:sldId id="2147469638" r:id="rId24"/>
    <p:sldId id="2147469639" r:id="rId25"/>
    <p:sldId id="2147478715" r:id="rId26"/>
    <p:sldId id="2147478690" r:id="rId27"/>
    <p:sldId id="2147469678" r:id="rId28"/>
    <p:sldId id="2147480402" r:id="rId29"/>
    <p:sldId id="2147480407" r:id="rId30"/>
    <p:sldId id="2147469583" r:id="rId31"/>
    <p:sldId id="2147478278" r:id="rId32"/>
    <p:sldId id="2147469617" r:id="rId33"/>
    <p:sldId id="2147469618" r:id="rId34"/>
    <p:sldId id="2147480403" r:id="rId35"/>
    <p:sldId id="2147480408" r:id="rId36"/>
    <p:sldId id="2147478343" r:id="rId37"/>
    <p:sldId id="2147469573" r:id="rId38"/>
    <p:sldId id="2147307587" r:id="rId39"/>
    <p:sldId id="2147307588" r:id="rId40"/>
    <p:sldId id="2147480398" r:id="rId41"/>
    <p:sldId id="2147480409" r:id="rId42"/>
    <p:sldId id="276" r:id="rId43"/>
    <p:sldId id="278" r:id="rId44"/>
    <p:sldId id="2147480394" r:id="rId45"/>
    <p:sldId id="2147480399" r:id="rId46"/>
    <p:sldId id="2147480410" r:id="rId47"/>
    <p:sldId id="2147480395" r:id="rId48"/>
    <p:sldId id="2147480396" r:id="rId49"/>
    <p:sldId id="269" r:id="rId50"/>
    <p:sldId id="2147470315" r:id="rId51"/>
  </p:sldIdLst>
  <p:sldSz cx="9144000" cy="5143500" type="screen16x9"/>
  <p:notesSz cx="9296400" cy="7010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539"/>
    <a:srgbClr val="E0323E"/>
    <a:srgbClr val="EA4042"/>
    <a:srgbClr val="D6233C"/>
    <a:srgbClr val="93EC1F"/>
    <a:srgbClr val="D60241"/>
    <a:srgbClr val="F59634"/>
    <a:srgbClr val="EB6539"/>
    <a:srgbClr val="E0333D"/>
    <a:srgbClr val="FFC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987C3D-7261-4933-ADD4-8C261AA75159}" v="14" dt="2024-02-04T12:29:04.0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schemeClr val="lt1"/>
        </a:fontRef>
        <a:schemeClr val="lt1"/>
      </a:tcTxStyle>
      <a:tcStyle>
        <a:tcBdr>
          <a:left>
            <a:ln w="0" cmpd="sng">
              <a:solidFill>
                <a:schemeClr val="lt1"/>
              </a:solidFill>
            </a:ln>
          </a:left>
          <a:right>
            <a:ln w="0" cmpd="sng">
              <a:solidFill>
                <a:schemeClr val="lt1"/>
              </a:solidFill>
            </a:ln>
          </a:right>
          <a:top>
            <a:ln w="0" cmpd="sng">
              <a:solidFill>
                <a:schemeClr val="lt1"/>
              </a:solidFill>
            </a:ln>
          </a:top>
          <a:bottom>
            <a:ln w="3500" cmpd="sng">
              <a:solidFill>
                <a:srgbClr val="BFBFBF"/>
              </a:solidFill>
            </a:ln>
          </a:bottom>
          <a:insideH>
            <a:ln w="3500" cmpd="sng">
              <a:solidFill>
                <a:srgbClr val="BFBFBF"/>
              </a:solidFill>
            </a:ln>
          </a:insideH>
          <a:insideV>
            <a:ln w="0" cmpd="sng">
              <a:solidFill>
                <a:schemeClr val="lt1"/>
              </a:solidFill>
            </a:ln>
          </a:insideV>
        </a:tcBdr>
        <a:fill>
          <a:solidFill>
            <a:schemeClr val="accent4">
              <a:tint val="20000"/>
            </a:schemeClr>
          </a:solidFill>
        </a:fill>
      </a:tcStyle>
    </a:wholeTbl>
    <a:band1H>
      <a:tcStyle>
        <a:tcBdr/>
        <a:fill>
          <a:solidFill>
            <a:schemeClr val="accent4">
              <a:alpha val="0"/>
            </a:schemeClr>
          </a:solidFill>
        </a:fill>
      </a:tcStyle>
    </a:band1H>
    <a:band2H>
      <a:tcStyle>
        <a:tcBdr/>
        <a:fill>
          <a:solidFill>
            <a:schemeClr val="accent4">
              <a:alpha val="0"/>
            </a:schemeClr>
          </a:solidFill>
        </a:fill>
      </a:tcStyle>
    </a:band2H>
    <a:band1V>
      <a:tcStyle>
        <a:tcBdr/>
        <a:fill>
          <a:solidFill>
            <a:schemeClr val="accent1">
              <a:alpha val="2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insideV>
            <a:ln w="7000" cmpd="sng">
              <a:solidFill>
                <a:schemeClr val="lt1"/>
              </a:solidFill>
            </a:ln>
          </a:insideV>
        </a:tcBdr>
        <a:fill>
          <a:solidFill>
            <a:schemeClr val="accent1"/>
          </a:solidFill>
        </a:fill>
      </a:tcStyle>
    </a:lastRow>
    <a:firstRow>
      <a:tcTxStyle b="on">
        <a:fontRef idx="minor">
          <a:srgbClr val="0A2E5B"/>
        </a:fontRef>
        <a:srgbClr val="0A2E5B"/>
      </a:tcTxStyle>
      <a:tcStyle>
        <a:tcBdr>
          <a:bottom>
            <a:ln w="0" cmpd="sng">
              <a:solidFill>
                <a:schemeClr val="lt1"/>
              </a:solidFill>
            </a:ln>
          </a:bottom>
          <a:insideV>
            <a:ln w="3500" cmpd="sng">
              <a:solidFill>
                <a:srgbClr val="0A2E5B"/>
              </a:solidFill>
            </a:ln>
          </a:insideV>
        </a:tcBdr>
        <a:fill>
          <a:solidFill>
            <a:srgbClr val="93EB20"/>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hemeClr val="lt1"/>
        </a:fontRef>
        <a:schemeClr val="lt1"/>
      </a:tcTxStyle>
      <a:tcStyle>
        <a:tcBdr>
          <a:left>
            <a:ln w="0" cmpd="sng">
              <a:solidFill>
                <a:schemeClr val="lt1"/>
              </a:solidFill>
            </a:ln>
          </a:left>
          <a:right>
            <a:ln w="0" cmpd="sng">
              <a:solidFill>
                <a:schemeClr val="lt1"/>
              </a:solidFill>
            </a:ln>
          </a:right>
          <a:top>
            <a:ln w="0" cmpd="sng">
              <a:solidFill>
                <a:schemeClr val="lt1"/>
              </a:solidFill>
            </a:ln>
          </a:top>
          <a:bottom>
            <a:ln w="3500" cmpd="sng">
              <a:solidFill>
                <a:srgbClr val="BFBFBF"/>
              </a:solidFill>
            </a:ln>
          </a:bottom>
          <a:insideH>
            <a:ln w="3500" cmpd="sng">
              <a:solidFill>
                <a:srgbClr val="BFBFBF"/>
              </a:solidFill>
            </a:ln>
          </a:insideH>
          <a:insideV>
            <a:ln w="0" cmpd="sng">
              <a:solidFill>
                <a:schemeClr val="lt1"/>
              </a:solidFill>
            </a:ln>
          </a:insideV>
        </a:tcBdr>
        <a:fill>
          <a:solidFill>
            <a:schemeClr val="accent4">
              <a:tint val="20000"/>
            </a:schemeClr>
          </a:solidFill>
        </a:fill>
      </a:tcStyle>
    </a:wholeTbl>
    <a:band1H>
      <a:tcStyle>
        <a:tcBdr/>
        <a:fill>
          <a:solidFill>
            <a:schemeClr val="accent4">
              <a:alpha val="0"/>
            </a:schemeClr>
          </a:solidFill>
        </a:fill>
      </a:tcStyle>
    </a:band1H>
    <a:band2H>
      <a:tcStyle>
        <a:tcBdr/>
        <a:fill>
          <a:solidFill>
            <a:schemeClr val="accent4">
              <a:alpha val="0"/>
            </a:schemeClr>
          </a:solidFill>
        </a:fill>
      </a:tcStyle>
    </a:band2H>
    <a:band1V>
      <a:tcStyle>
        <a:tcBdr/>
        <a:fill>
          <a:solidFill>
            <a:schemeClr val="accent1">
              <a:alpha val="2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insideV>
            <a:ln w="7000" cmpd="sng">
              <a:solidFill>
                <a:schemeClr val="lt1"/>
              </a:solidFill>
            </a:ln>
          </a:insideV>
        </a:tcBdr>
        <a:fill>
          <a:solidFill>
            <a:schemeClr val="accent1"/>
          </a:solidFill>
        </a:fill>
      </a:tcStyle>
    </a:lastRow>
    <a:firstRow>
      <a:tcTxStyle b="on">
        <a:fontRef idx="minor">
          <a:prstClr val="white"/>
        </a:fontRef>
        <a:prstClr val="white"/>
      </a:tcTxStyle>
      <a:tcStyle>
        <a:tcBdr>
          <a:bottom>
            <a:ln w="0" cmpd="sng">
              <a:solidFill>
                <a:schemeClr val="lt1"/>
              </a:solidFill>
            </a:ln>
          </a:bottom>
          <a:insideV>
            <a:ln w="3500" cmpd="sng">
              <a:solidFill>
                <a:srgbClr val="005C37"/>
              </a:solidFill>
            </a:ln>
          </a:insideV>
        </a:tcBdr>
        <a:fill>
          <a:solidFill>
            <a:srgbClr val="00B43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1" d="100"/>
          <a:sy n="201" d="100"/>
        </p:scale>
        <p:origin x="1020" y="210"/>
      </p:cViewPr>
      <p:guideLst>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4025E99C-BE4E-4355-90D5-0EE3464258D9}" type="datetimeFigureOut">
              <a:rPr lang="en-US" smtClean="0"/>
              <a:t>2/7/2024</a:t>
            </a:fld>
            <a:endParaRPr lang="en-US"/>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423E43BF-A41D-4418-A59B-857761317DF5}" type="slidenum">
              <a:rPr lang="en-US" smtClean="0"/>
              <a:t>‹Nr.›</a:t>
            </a:fld>
            <a:endParaRPr lang="en-US"/>
          </a:p>
        </p:txBody>
      </p:sp>
    </p:spTree>
    <p:extLst>
      <p:ext uri="{BB962C8B-B14F-4D97-AF65-F5344CB8AC3E}">
        <p14:creationId xmlns:p14="http://schemas.microsoft.com/office/powerpoint/2010/main" val="3869116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42B9AD4B-8655-4940-A3C2-456FA4D65BFE}" type="datetimeFigureOut">
              <a:rPr lang="en-US" smtClean="0"/>
              <a:t>2/7/2024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650144F6-1F44-484E-96B6-CAB23FCB330B}" type="slidenum">
              <a:rPr lang="en-US" smtClean="0"/>
              <a:t>‹Nr.›</a:t>
            </a:fld>
            <a:endParaRPr lang="en-US"/>
          </a:p>
        </p:txBody>
      </p:sp>
    </p:spTree>
    <p:extLst>
      <p:ext uri="{BB962C8B-B14F-4D97-AF65-F5344CB8AC3E}">
        <p14:creationId xmlns:p14="http://schemas.microsoft.com/office/powerpoint/2010/main" val="313907778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fontAlgn="base"/>
            <a:endParaRPr lang="de-DE" b="0" i="0">
              <a:solidFill>
                <a:srgbClr val="444444"/>
              </a:solidFill>
              <a:effectLst/>
              <a:latin typeface="Calibri"/>
              <a:cs typeface="Calibri"/>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EFFE7C-9882-B440-BB27-44CB532BE966}"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521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36E49C33-A899-4080-B833-E3FCF70FA0F1}" type="slidenum">
              <a:rPr kumimoji="0" lang="ru-RU" sz="1800" b="0" i="0" u="none" strike="noStrike" kern="0" cap="none" spc="0" normalizeH="0" baseline="0" noProof="0">
                <a:ln>
                  <a:noFill/>
                </a:ln>
                <a:solidFill>
                  <a:sysClr val="windowText" lastClr="000000"/>
                </a:solidFill>
                <a:effectLst/>
                <a:uLnTx/>
                <a:uFillTx/>
                <a:latin typeface="Tahoma" panose="020B0604030504040204" pitchFamily="34" charset="0"/>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26</a:t>
            </a:fld>
            <a:endParaRPr kumimoji="0" lang="ru-RU" sz="1800" b="0" i="0" u="none" strike="noStrike" kern="0" cap="none" spc="0" normalizeH="0" baseline="0" noProof="0">
              <a:ln>
                <a:noFill/>
              </a:ln>
              <a:solidFill>
                <a:sysClr val="windowText" lastClr="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99555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These are the top VCSP use cases</a:t>
            </a:r>
          </a:p>
          <a:p>
            <a:endParaRPr lang="en-US" dirty="0"/>
          </a:p>
          <a:p>
            <a:pPr marL="171450" indent="-171450">
              <a:buFont typeface="Arial"/>
              <a:buChar char="•"/>
            </a:pPr>
            <a:r>
              <a:rPr lang="en-US" dirty="0"/>
              <a:t>Many of our VCSPs provide three services in the upper left corner</a:t>
            </a:r>
            <a:endParaRPr lang="en-US" dirty="0">
              <a:cs typeface="Calibri"/>
            </a:endParaRPr>
          </a:p>
          <a:p>
            <a:pPr lvl="1" indent="-171450">
              <a:buFont typeface="Arial"/>
              <a:buChar char="•"/>
            </a:pPr>
            <a:r>
              <a:rPr lang="en-US" dirty="0">
                <a:cs typeface="Calibri"/>
              </a:rPr>
              <a:t>Many times we start with a service provider to backup their private cloud, as the most reliable and capable provider</a:t>
            </a:r>
          </a:p>
          <a:p>
            <a:pPr lvl="1" indent="-171450">
              <a:buFont typeface="Arial"/>
              <a:buChar char="•"/>
            </a:pPr>
            <a:r>
              <a:rPr lang="en-US" dirty="0">
                <a:cs typeface="Calibri"/>
              </a:rPr>
              <a:t>VCSPs often expand services to provide different variations of managed and offsite backup using our innovative cloud connect capabilities</a:t>
            </a:r>
          </a:p>
          <a:p>
            <a:pPr marL="171450" indent="-171450">
              <a:buFont typeface="Arial"/>
              <a:buChar char="•"/>
            </a:pPr>
            <a:r>
              <a:rPr lang="en-US" dirty="0">
                <a:cs typeface="Calibri"/>
              </a:rPr>
              <a:t>What we are seeing is service provider expansion in VB365 backup, public cloud data protection and DRaaS</a:t>
            </a:r>
          </a:p>
          <a:p>
            <a:pPr marL="171450" indent="-171450">
              <a:buFont typeface="Arial"/>
              <a:buChar char="•"/>
            </a:pPr>
            <a:r>
              <a:rPr lang="en-US" dirty="0">
                <a:cs typeface="Calibri"/>
              </a:rPr>
              <a:t>And we see innovation through the leveraging of Service Provider Console and APIs to provide automation and service features to enhance offerings.</a:t>
            </a:r>
          </a:p>
        </p:txBody>
      </p:sp>
      <p:sp>
        <p:nvSpPr>
          <p:cNvPr id="4" name="Slide Number Placeholder 3"/>
          <p:cNvSpPr>
            <a:spLocks noGrp="1"/>
          </p:cNvSpPr>
          <p:nvPr>
            <p:ph type="sldNum" sz="quarter" idx="5"/>
          </p:nvPr>
        </p:nvSpPr>
        <p:spPr/>
        <p:txBody>
          <a:bodyPr/>
          <a:lstStyle/>
          <a:p>
            <a:fld id="{42FF4E03-3103-4F64-BB35-919580103AE0}" type="slidenum">
              <a:rPr lang="en-US" smtClean="0"/>
              <a:t>31</a:t>
            </a:fld>
            <a:endParaRPr lang="en-US"/>
          </a:p>
        </p:txBody>
      </p:sp>
    </p:spTree>
    <p:extLst>
      <p:ext uri="{BB962C8B-B14F-4D97-AF65-F5344CB8AC3E}">
        <p14:creationId xmlns:p14="http://schemas.microsoft.com/office/powerpoint/2010/main" val="174814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The focus here should be on clean recovery at scale. Questions can be asked about moving beyond granular item recovery and what the customer will do in the event of a mass recovery scenario.</a:t>
            </a:r>
          </a:p>
        </p:txBody>
      </p:sp>
    </p:spTree>
    <p:extLst>
      <p:ext uri="{BB962C8B-B14F-4D97-AF65-F5344CB8AC3E}">
        <p14:creationId xmlns:p14="http://schemas.microsoft.com/office/powerpoint/2010/main" val="3254276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A65D1B2-E77B-48DA-90C8-8A82D3B9134D}"/>
              </a:ext>
            </a:extLst>
          </p:cNvPr>
          <p:cNvSpPr>
            <a:spLocks noGrp="1"/>
          </p:cNvSpPr>
          <p:nvPr>
            <p:ph type="body" idx="1"/>
          </p:nvPr>
        </p:nvSpPr>
        <p:spPr/>
        <p:txBody>
          <a:bodyPr/>
          <a:lstStyle/>
          <a:p>
            <a:r>
              <a:rPr lang="en-US" sz="900" dirty="0"/>
              <a:t>Off-site Backup allows us to help with data survivability – getting a copy of your data off-site. With Veeam’s technology, we can easily restore that data whether it’s a single file, virtual machine or the whole site. We do this with a product called Veeam Cloud Connect. It’s included in Veeam Backup &amp; Replication and is simple for you to activate with a few clicks. Where we store that data is up to you – it can go into a public cloud like Azure or AWS or in our datacenter. </a:t>
            </a:r>
          </a:p>
          <a:p>
            <a:endParaRPr lang="en-US" sz="900" dirty="0"/>
          </a:p>
          <a:p>
            <a:pPr>
              <a:spcBef>
                <a:spcPts val="600"/>
              </a:spcBef>
            </a:pPr>
            <a:r>
              <a:rPr lang="en-US" sz="900" dirty="0">
                <a:solidFill>
                  <a:srgbClr val="93EB20"/>
                </a:solidFill>
              </a:rPr>
              <a:t>No need to invest in a second site for your backups</a:t>
            </a:r>
          </a:p>
          <a:p>
            <a:pPr>
              <a:spcBef>
                <a:spcPts val="600"/>
              </a:spcBef>
            </a:pPr>
            <a:r>
              <a:rPr lang="en-US" sz="900" i="1" dirty="0"/>
              <a:t>	Rent a dedicated cloud repository from a service provider</a:t>
            </a:r>
          </a:p>
          <a:p>
            <a:pPr>
              <a:spcBef>
                <a:spcPts val="600"/>
              </a:spcBef>
            </a:pPr>
            <a:endParaRPr lang="en-US" sz="900" i="1" dirty="0">
              <a:solidFill>
                <a:srgbClr val="00B336"/>
              </a:solidFill>
            </a:endParaRPr>
          </a:p>
          <a:p>
            <a:pPr>
              <a:spcBef>
                <a:spcPts val="600"/>
              </a:spcBef>
            </a:pPr>
            <a:r>
              <a:rPr lang="en-US" sz="900" dirty="0">
                <a:solidFill>
                  <a:srgbClr val="93EB20"/>
                </a:solidFill>
              </a:rPr>
              <a:t>Encrypt and send data through a secure SSL connection </a:t>
            </a:r>
          </a:p>
          <a:p>
            <a:pPr>
              <a:spcBef>
                <a:spcPts val="600"/>
              </a:spcBef>
            </a:pPr>
            <a:r>
              <a:rPr lang="en-US" sz="900" dirty="0"/>
              <a:t>	</a:t>
            </a:r>
            <a:r>
              <a:rPr lang="en-US" sz="900" i="1" dirty="0"/>
              <a:t>No VPN needed</a:t>
            </a:r>
          </a:p>
          <a:p>
            <a:pPr>
              <a:spcBef>
                <a:spcPts val="600"/>
              </a:spcBef>
            </a:pPr>
            <a:endParaRPr lang="en-US" sz="900" i="1" dirty="0">
              <a:solidFill>
                <a:srgbClr val="00B336"/>
              </a:solidFill>
            </a:endParaRPr>
          </a:p>
          <a:p>
            <a:pPr>
              <a:spcBef>
                <a:spcPts val="600"/>
              </a:spcBef>
            </a:pPr>
            <a:r>
              <a:rPr lang="en-US" sz="900" dirty="0">
                <a:solidFill>
                  <a:srgbClr val="93EB20"/>
                </a:solidFill>
              </a:rPr>
              <a:t>Maintain complete visibility and control: </a:t>
            </a:r>
          </a:p>
          <a:p>
            <a:pPr>
              <a:spcBef>
                <a:spcPts val="600"/>
              </a:spcBef>
            </a:pPr>
            <a:r>
              <a:rPr lang="en-US" sz="900" dirty="0"/>
              <a:t>	</a:t>
            </a:r>
            <a:r>
              <a:rPr lang="en-US" sz="900" i="1" dirty="0"/>
              <a:t>Recover data quickly from hosted backup repositories </a:t>
            </a:r>
          </a:p>
          <a:p>
            <a:pPr>
              <a:spcBef>
                <a:spcPts val="600"/>
              </a:spcBef>
            </a:pPr>
            <a:r>
              <a:rPr lang="en-US" sz="900" i="1" dirty="0"/>
              <a:t>	Access backup data directly from within the backup console</a:t>
            </a:r>
          </a:p>
          <a:p>
            <a:pPr>
              <a:spcBef>
                <a:spcPts val="600"/>
              </a:spcBef>
            </a:pPr>
            <a:endParaRPr lang="en-US" sz="900" i="1" dirty="0">
              <a:solidFill>
                <a:srgbClr val="00B336"/>
              </a:solidFill>
            </a:endParaRPr>
          </a:p>
          <a:p>
            <a:pPr>
              <a:spcBef>
                <a:spcPts val="600"/>
              </a:spcBef>
            </a:pPr>
            <a:r>
              <a:rPr lang="en-US" sz="900" dirty="0">
                <a:solidFill>
                  <a:srgbClr val="93EB20"/>
                </a:solidFill>
              </a:rPr>
              <a:t>It’s fully integrated! </a:t>
            </a:r>
          </a:p>
          <a:p>
            <a:pPr>
              <a:spcBef>
                <a:spcPts val="600"/>
              </a:spcBef>
            </a:pPr>
            <a:r>
              <a:rPr lang="en-US" sz="900" dirty="0"/>
              <a:t>	</a:t>
            </a:r>
            <a:r>
              <a:rPr lang="en-US" sz="900" i="1" dirty="0"/>
              <a:t>Leveraging Backup Copy jobs, Built-in WAN Acceleration, forever incremental backups and more</a:t>
            </a:r>
          </a:p>
          <a:p>
            <a:endParaRPr lang="en-US" sz="900" dirty="0"/>
          </a:p>
          <a:p>
            <a:endParaRPr lang="en-US" sz="900" dirty="0"/>
          </a:p>
          <a:p>
            <a:endParaRPr lang="en-US" sz="900" dirty="0"/>
          </a:p>
          <a:p>
            <a:endParaRPr lang="en-US" dirty="0"/>
          </a:p>
        </p:txBody>
      </p:sp>
    </p:spTree>
    <p:extLst>
      <p:ext uri="{BB962C8B-B14F-4D97-AF65-F5344CB8AC3E}">
        <p14:creationId xmlns:p14="http://schemas.microsoft.com/office/powerpoint/2010/main" val="3321566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Disaster Recovery as a Service is an outsourced service that is also powered by Veeam Cloud Connect. With this offering, we can execute failover and failback within your established RTOs and RPOs to minimize downtime should an unplanned event occur. Access to Veeam Service Provider Console</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144F6-1F44-484E-96B6-CAB23FCB330B}"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3830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588C-AC71-EF45-BBF1-9C65B4BC4C42}" type="slidenum">
              <a:rPr kumimoji="0" lang="en-US" sz="1200" b="0" i="0" u="none" strike="noStrike" kern="1200" cap="none" spc="0" normalizeH="0" baseline="0" noProof="0" smtClean="0">
                <a:ln>
                  <a:noFill/>
                </a:ln>
                <a:solidFill>
                  <a:prstClr val="black"/>
                </a:solidFill>
                <a:effectLst/>
                <a:uLnTx/>
                <a:uFillTx/>
                <a:latin typeface="ES Build Neutral"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ES Build Neutral" pitchFamily="2" charset="77"/>
              <a:ea typeface="+mn-ea"/>
              <a:cs typeface="+mn-cs"/>
            </a:endParaRPr>
          </a:p>
        </p:txBody>
      </p:sp>
    </p:spTree>
    <p:extLst>
      <p:ext uri="{BB962C8B-B14F-4D97-AF65-F5344CB8AC3E}">
        <p14:creationId xmlns:p14="http://schemas.microsoft.com/office/powerpoint/2010/main" val="49267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588C-AC71-EF45-BBF1-9C65B4BC4C42}" type="slidenum">
              <a:rPr kumimoji="0" lang="en-US" sz="1200" b="0" i="0" u="none" strike="noStrike" kern="1200" cap="none" spc="0" normalizeH="0" baseline="0" noProof="0" smtClean="0">
                <a:ln>
                  <a:noFill/>
                </a:ln>
                <a:solidFill>
                  <a:prstClr val="black"/>
                </a:solidFill>
                <a:effectLst/>
                <a:uLnTx/>
                <a:uFillTx/>
                <a:latin typeface="ES Build Neutral"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ES Build Neutral" pitchFamily="2" charset="77"/>
              <a:ea typeface="+mn-ea"/>
              <a:cs typeface="+mn-cs"/>
            </a:endParaRPr>
          </a:p>
        </p:txBody>
      </p:sp>
    </p:spTree>
    <p:extLst>
      <p:ext uri="{BB962C8B-B14F-4D97-AF65-F5344CB8AC3E}">
        <p14:creationId xmlns:p14="http://schemas.microsoft.com/office/powerpoint/2010/main" val="888012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588C-AC71-EF45-BBF1-9C65B4BC4C42}" type="slidenum">
              <a:rPr kumimoji="0" lang="en-US" sz="1200" b="0" i="0" u="none" strike="noStrike" kern="1200" cap="none" spc="0" normalizeH="0" baseline="0" noProof="0" smtClean="0">
                <a:ln>
                  <a:noFill/>
                </a:ln>
                <a:solidFill>
                  <a:prstClr val="black"/>
                </a:solidFill>
                <a:effectLst/>
                <a:uLnTx/>
                <a:uFillTx/>
                <a:latin typeface="ES Build Neutral"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ES Build Neutral" pitchFamily="2" charset="77"/>
              <a:ea typeface="+mn-ea"/>
              <a:cs typeface="+mn-cs"/>
            </a:endParaRPr>
          </a:p>
        </p:txBody>
      </p:sp>
    </p:spTree>
    <p:extLst>
      <p:ext uri="{BB962C8B-B14F-4D97-AF65-F5344CB8AC3E}">
        <p14:creationId xmlns:p14="http://schemas.microsoft.com/office/powerpoint/2010/main" val="95725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588C-AC71-EF45-BBF1-9C65B4BC4C42}" type="slidenum">
              <a:rPr kumimoji="0" lang="en-US" sz="1200" b="0" i="0" u="none" strike="noStrike" kern="1200" cap="none" spc="0" normalizeH="0" baseline="0" noProof="0" smtClean="0">
                <a:ln>
                  <a:noFill/>
                </a:ln>
                <a:solidFill>
                  <a:prstClr val="black"/>
                </a:solidFill>
                <a:effectLst/>
                <a:uLnTx/>
                <a:uFillTx/>
                <a:latin typeface="ES Build Neutral"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ES Build Neutral" pitchFamily="2" charset="77"/>
              <a:ea typeface="+mn-ea"/>
              <a:cs typeface="+mn-cs"/>
            </a:endParaRPr>
          </a:p>
        </p:txBody>
      </p:sp>
    </p:spTree>
    <p:extLst>
      <p:ext uri="{BB962C8B-B14F-4D97-AF65-F5344CB8AC3E}">
        <p14:creationId xmlns:p14="http://schemas.microsoft.com/office/powerpoint/2010/main" val="345426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588C-AC71-EF45-BBF1-9C65B4BC4C42}" type="slidenum">
              <a:rPr kumimoji="0" lang="en-US" sz="1200" b="0" i="0" u="none" strike="noStrike" kern="1200" cap="none" spc="0" normalizeH="0" baseline="0" noProof="0" smtClean="0">
                <a:ln>
                  <a:noFill/>
                </a:ln>
                <a:solidFill>
                  <a:prstClr val="black"/>
                </a:solidFill>
                <a:effectLst/>
                <a:uLnTx/>
                <a:uFillTx/>
                <a:latin typeface="ES Build Neutral"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ES Build Neutral" pitchFamily="2" charset="77"/>
              <a:ea typeface="+mn-ea"/>
              <a:cs typeface="+mn-cs"/>
            </a:endParaRPr>
          </a:p>
        </p:txBody>
      </p:sp>
    </p:spTree>
    <p:extLst>
      <p:ext uri="{BB962C8B-B14F-4D97-AF65-F5344CB8AC3E}">
        <p14:creationId xmlns:p14="http://schemas.microsoft.com/office/powerpoint/2010/main" val="71390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588C-AC71-EF45-BBF1-9C65B4BC4C42}" type="slidenum">
              <a:rPr kumimoji="0" lang="en-US" sz="1200" b="0" i="0" u="none" strike="noStrike" kern="1200" cap="none" spc="0" normalizeH="0" baseline="0" noProof="0" smtClean="0">
                <a:ln>
                  <a:noFill/>
                </a:ln>
                <a:solidFill>
                  <a:prstClr val="black"/>
                </a:solidFill>
                <a:effectLst/>
                <a:uLnTx/>
                <a:uFillTx/>
                <a:latin typeface="ES Build Neutral"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ES Build Neutral" pitchFamily="2" charset="77"/>
              <a:ea typeface="+mn-ea"/>
              <a:cs typeface="+mn-cs"/>
            </a:endParaRPr>
          </a:p>
        </p:txBody>
      </p:sp>
    </p:spTree>
    <p:extLst>
      <p:ext uri="{BB962C8B-B14F-4D97-AF65-F5344CB8AC3E}">
        <p14:creationId xmlns:p14="http://schemas.microsoft.com/office/powerpoint/2010/main" val="181043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588C-AC71-EF45-BBF1-9C65B4BC4C42}" type="slidenum">
              <a:rPr kumimoji="0" lang="en-US" sz="1200" b="0" i="0" u="none" strike="noStrike" kern="1200" cap="none" spc="0" normalizeH="0" baseline="0" noProof="0" smtClean="0">
                <a:ln>
                  <a:noFill/>
                </a:ln>
                <a:solidFill>
                  <a:prstClr val="black"/>
                </a:solidFill>
                <a:effectLst/>
                <a:uLnTx/>
                <a:uFillTx/>
                <a:latin typeface="ES Build Neutral"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ES Build Neutral" pitchFamily="2" charset="77"/>
              <a:ea typeface="+mn-ea"/>
              <a:cs typeface="+mn-cs"/>
            </a:endParaRPr>
          </a:p>
        </p:txBody>
      </p:sp>
    </p:spTree>
    <p:extLst>
      <p:ext uri="{BB962C8B-B14F-4D97-AF65-F5344CB8AC3E}">
        <p14:creationId xmlns:p14="http://schemas.microsoft.com/office/powerpoint/2010/main" val="329638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0144F6-1F44-484E-96B6-CAB23FCB330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185248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 Target="../slides/slide3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 Target="../slides/slide3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6.png"/><Relationship Id="rId4" Type="http://schemas.openxmlformats.org/officeDocument/2006/relationships/image" Target="../media/image18.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ark">
    <p:bg>
      <p:bgPr>
        <a:solidFill>
          <a:srgbClr val="0A2F5B"/>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BA18602-BD8D-B2D6-00AA-983A1E3F70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49" r="3149"/>
          <a:stretch>
            <a:fillRect/>
          </a:stretch>
        </p:blipFill>
        <p:spPr>
          <a:xfrm>
            <a:off x="-1" y="0"/>
            <a:ext cx="9144003" cy="5143500"/>
          </a:xfrm>
          <a:prstGeom prst="rect">
            <a:avLst/>
          </a:prstGeom>
        </p:spPr>
      </p:pic>
      <p:pic>
        <p:nvPicPr>
          <p:cNvPr id="9" name="Graphic 8">
            <a:extLst>
              <a:ext uri="{FF2B5EF4-FFF2-40B4-BE49-F238E27FC236}">
                <a16:creationId xmlns:a16="http://schemas.microsoft.com/office/drawing/2014/main" id="{91D875DE-27D7-A25C-3AED-8910AACA87E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64806" t="13719" r="-9180" b="22366"/>
          <a:stretch/>
        </p:blipFill>
        <p:spPr>
          <a:xfrm rot="16200000" flipH="1">
            <a:off x="4679399" y="-1854070"/>
            <a:ext cx="2610531" cy="6318671"/>
          </a:xfrm>
          <a:prstGeom prst="rect">
            <a:avLst/>
          </a:prstGeom>
        </p:spPr>
      </p:pic>
      <p:pic>
        <p:nvPicPr>
          <p:cNvPr id="10" name="Graphic 9">
            <a:extLst>
              <a:ext uri="{FF2B5EF4-FFF2-40B4-BE49-F238E27FC236}">
                <a16:creationId xmlns:a16="http://schemas.microsoft.com/office/drawing/2014/main" id="{9310633F-3DA8-AA18-E2CE-CF3DF50A3623}"/>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64806" t="13720" r="-9180" b="48542"/>
          <a:stretch/>
        </p:blipFill>
        <p:spPr>
          <a:xfrm>
            <a:off x="0" y="1856903"/>
            <a:ext cx="2299689" cy="3286597"/>
          </a:xfrm>
          <a:prstGeom prst="rect">
            <a:avLst/>
          </a:prstGeom>
        </p:spPr>
      </p:pic>
      <p:sp>
        <p:nvSpPr>
          <p:cNvPr id="16" name="Text Placeholder 5">
            <a:extLst>
              <a:ext uri="{FF2B5EF4-FFF2-40B4-BE49-F238E27FC236}">
                <a16:creationId xmlns:a16="http://schemas.microsoft.com/office/drawing/2014/main" id="{11641004-E6EB-BE4D-8AEC-79166ECB9CFB}"/>
              </a:ext>
            </a:extLst>
          </p:cNvPr>
          <p:cNvSpPr>
            <a:spLocks noGrp="1"/>
          </p:cNvSpPr>
          <p:nvPr>
            <p:ph type="body" sz="quarter" idx="10" hasCustomPrompt="1"/>
          </p:nvPr>
        </p:nvSpPr>
        <p:spPr>
          <a:xfrm>
            <a:off x="838200" y="1970806"/>
            <a:ext cx="7910514" cy="830997"/>
          </a:xfrm>
          <a:prstGeom prst="rect">
            <a:avLst/>
          </a:prstGeom>
        </p:spPr>
        <p:txBody>
          <a:bodyPr lIns="0" anchor="ctr">
            <a:noAutofit/>
          </a:bodyPr>
          <a:lstStyle>
            <a:lvl1pPr marL="0" indent="0">
              <a:lnSpc>
                <a:spcPct val="100000"/>
              </a:lnSpc>
              <a:spcBef>
                <a:spcPts val="0"/>
              </a:spcBef>
              <a:buNone/>
              <a:defRPr sz="3600" b="1" i="0" spc="0" baseline="0">
                <a:solidFill>
                  <a:schemeClr val="bg1"/>
                </a:solidFill>
                <a:latin typeface="+mn-lt"/>
              </a:defRPr>
            </a:lvl1pPr>
          </a:lstStyle>
          <a:p>
            <a:pPr lvl="0"/>
            <a:r>
              <a:rPr lang="en-US"/>
              <a:t>Click to edit slide title</a:t>
            </a:r>
          </a:p>
        </p:txBody>
      </p:sp>
      <p:sp>
        <p:nvSpPr>
          <p:cNvPr id="2" name="TextBox 1">
            <a:extLst>
              <a:ext uri="{FF2B5EF4-FFF2-40B4-BE49-F238E27FC236}">
                <a16:creationId xmlns:a16="http://schemas.microsoft.com/office/drawing/2014/main" id="{0649627F-C4E8-1E40-A3E1-26902FC8A173}"/>
              </a:ext>
            </a:extLst>
          </p:cNvPr>
          <p:cNvSpPr txBox="1"/>
          <p:nvPr userDrawn="1"/>
        </p:nvSpPr>
        <p:spPr>
          <a:xfrm>
            <a:off x="-253605" y="1813225"/>
            <a:ext cx="65" cy="307777"/>
          </a:xfrm>
          <a:prstGeom prst="rect">
            <a:avLst/>
          </a:prstGeom>
          <a:noFill/>
        </p:spPr>
        <p:txBody>
          <a:bodyPr wrap="none" lIns="0" tIns="0" rIns="0" bIns="0" rtlCol="0" anchor="ctr">
            <a:spAutoFit/>
          </a:bodyPr>
          <a:lstStyle/>
          <a:p>
            <a:pPr algn="ctr"/>
            <a:endParaRPr lang="ru-RU" sz="2000" err="1">
              <a:solidFill>
                <a:schemeClr val="bg1"/>
              </a:solidFill>
              <a:latin typeface="+mn-lt"/>
            </a:endParaRPr>
          </a:p>
        </p:txBody>
      </p:sp>
      <p:pic>
        <p:nvPicPr>
          <p:cNvPr id="11" name="Graphic 10">
            <a:extLst>
              <a:ext uri="{FF2B5EF4-FFF2-40B4-BE49-F238E27FC236}">
                <a16:creationId xmlns:a16="http://schemas.microsoft.com/office/drawing/2014/main" id="{8E537C77-B136-66B5-2079-BA87E467D29A}"/>
              </a:ext>
            </a:extLst>
          </p:cNvPr>
          <p:cNvPicPr>
            <a:picLocks noChangeAspect="1"/>
          </p:cNvPicPr>
          <p:nvPr userDrawn="1"/>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76502" y="339725"/>
            <a:ext cx="1172210" cy="414782"/>
          </a:xfrm>
          <a:prstGeom prst="rect">
            <a:avLst/>
          </a:prstGeom>
        </p:spPr>
      </p:pic>
      <p:sp>
        <p:nvSpPr>
          <p:cNvPr id="5" name="!!Job 2">
            <a:extLst>
              <a:ext uri="{FF2B5EF4-FFF2-40B4-BE49-F238E27FC236}">
                <a16:creationId xmlns:a16="http://schemas.microsoft.com/office/drawing/2014/main" id="{4A31BC73-FF33-B5C8-10E4-A328276F7DB8}"/>
              </a:ext>
            </a:extLst>
          </p:cNvPr>
          <p:cNvSpPr>
            <a:spLocks noGrp="1"/>
          </p:cNvSpPr>
          <p:nvPr>
            <p:ph type="body" sz="quarter" idx="29" hasCustomPrompt="1"/>
          </p:nvPr>
        </p:nvSpPr>
        <p:spPr>
          <a:xfrm>
            <a:off x="5559697" y="4341529"/>
            <a:ext cx="2417713" cy="317177"/>
          </a:xfrm>
          <a:prstGeom prst="rect">
            <a:avLst/>
          </a:prstGeom>
        </p:spPr>
        <p:txBody>
          <a:bodyPr lIns="0" tIns="0" rIns="0" bIns="0" anchor="t"/>
          <a:lstStyle>
            <a:lvl1pPr marL="0" indent="0">
              <a:buNone/>
              <a:defRPr sz="900"/>
            </a:lvl1pPr>
          </a:lstStyle>
          <a:p>
            <a:r>
              <a:rPr lang="en-IN"/>
              <a:t>Job Title</a:t>
            </a:r>
          </a:p>
          <a:p>
            <a:r>
              <a:rPr lang="en-IN"/>
              <a:t>   Email</a:t>
            </a:r>
          </a:p>
        </p:txBody>
      </p:sp>
      <p:sp>
        <p:nvSpPr>
          <p:cNvPr id="17" name="!!Job 1">
            <a:extLst>
              <a:ext uri="{FF2B5EF4-FFF2-40B4-BE49-F238E27FC236}">
                <a16:creationId xmlns:a16="http://schemas.microsoft.com/office/drawing/2014/main" id="{EC2EF835-B232-91E8-F58C-4B67F8E7EB8E}"/>
              </a:ext>
            </a:extLst>
          </p:cNvPr>
          <p:cNvSpPr>
            <a:spLocks noGrp="1"/>
          </p:cNvSpPr>
          <p:nvPr>
            <p:ph type="body" sz="quarter" idx="26" hasCustomPrompt="1"/>
          </p:nvPr>
        </p:nvSpPr>
        <p:spPr>
          <a:xfrm>
            <a:off x="1724676" y="4341529"/>
            <a:ext cx="2417713" cy="317177"/>
          </a:xfrm>
          <a:prstGeom prst="rect">
            <a:avLst/>
          </a:prstGeom>
        </p:spPr>
        <p:txBody>
          <a:bodyPr lIns="0" tIns="0" rIns="0" bIns="0" anchor="t"/>
          <a:lstStyle>
            <a:lvl1pPr marL="0" indent="0">
              <a:buNone/>
              <a:defRPr sz="900"/>
            </a:lvl1pPr>
          </a:lstStyle>
          <a:p>
            <a:r>
              <a:rPr lang="en-IN"/>
              <a:t>Job Title</a:t>
            </a:r>
          </a:p>
          <a:p>
            <a:r>
              <a:rPr lang="en-IN"/>
              <a:t>   Email</a:t>
            </a:r>
          </a:p>
        </p:txBody>
      </p:sp>
      <p:sp>
        <p:nvSpPr>
          <p:cNvPr id="4" name="!!Speaker 2">
            <a:extLst>
              <a:ext uri="{FF2B5EF4-FFF2-40B4-BE49-F238E27FC236}">
                <a16:creationId xmlns:a16="http://schemas.microsoft.com/office/drawing/2014/main" id="{70CF26E4-65D9-B307-796E-FE430C019F26}"/>
              </a:ext>
            </a:extLst>
          </p:cNvPr>
          <p:cNvSpPr>
            <a:spLocks noGrp="1"/>
          </p:cNvSpPr>
          <p:nvPr>
            <p:ph type="body" sz="quarter" idx="28" hasCustomPrompt="1"/>
          </p:nvPr>
        </p:nvSpPr>
        <p:spPr>
          <a:xfrm>
            <a:off x="5556422" y="3989776"/>
            <a:ext cx="2420988" cy="193899"/>
          </a:xfrm>
          <a:prstGeom prst="rect">
            <a:avLst/>
          </a:prstGeom>
        </p:spPr>
        <p:txBody>
          <a:bodyPr wrap="square" lIns="0" tIns="0" rIns="0" bIns="0">
            <a:spAutoFit/>
          </a:bodyPr>
          <a:lstStyle>
            <a:lvl1pPr marL="0" indent="0">
              <a:buNone/>
              <a:defRPr sz="1400"/>
            </a:lvl1pPr>
          </a:lstStyle>
          <a:p>
            <a:pPr lvl="0"/>
            <a:r>
              <a:rPr lang="en-US"/>
              <a:t>Speaker Name</a:t>
            </a:r>
          </a:p>
        </p:txBody>
      </p:sp>
      <p:sp>
        <p:nvSpPr>
          <p:cNvPr id="14" name="!!Speaker 1">
            <a:extLst>
              <a:ext uri="{FF2B5EF4-FFF2-40B4-BE49-F238E27FC236}">
                <a16:creationId xmlns:a16="http://schemas.microsoft.com/office/drawing/2014/main" id="{ED9B67BF-C5C8-6F59-2BE3-7D3619ED3DBB}"/>
              </a:ext>
            </a:extLst>
          </p:cNvPr>
          <p:cNvSpPr>
            <a:spLocks noGrp="1"/>
          </p:cNvSpPr>
          <p:nvPr>
            <p:ph type="body" sz="quarter" idx="25" hasCustomPrompt="1"/>
          </p:nvPr>
        </p:nvSpPr>
        <p:spPr>
          <a:xfrm>
            <a:off x="1721401" y="3989776"/>
            <a:ext cx="2420988" cy="193899"/>
          </a:xfrm>
          <a:prstGeom prst="rect">
            <a:avLst/>
          </a:prstGeom>
        </p:spPr>
        <p:txBody>
          <a:bodyPr wrap="square" lIns="0" tIns="0" rIns="0" bIns="0">
            <a:spAutoFit/>
          </a:bodyPr>
          <a:lstStyle>
            <a:lvl1pPr marL="0" indent="0">
              <a:buNone/>
              <a:defRPr sz="1400"/>
            </a:lvl1pPr>
          </a:lstStyle>
          <a:p>
            <a:pPr lvl="0"/>
            <a:r>
              <a:rPr lang="en-US"/>
              <a:t>Speaker Name</a:t>
            </a:r>
          </a:p>
        </p:txBody>
      </p:sp>
      <p:sp>
        <p:nvSpPr>
          <p:cNvPr id="3" name="!!Placeholder 2">
            <a:extLst>
              <a:ext uri="{FF2B5EF4-FFF2-40B4-BE49-F238E27FC236}">
                <a16:creationId xmlns:a16="http://schemas.microsoft.com/office/drawing/2014/main" id="{A32A39DD-CF09-C3F1-9C78-4BC6ACAB9FEE}"/>
              </a:ext>
            </a:extLst>
          </p:cNvPr>
          <p:cNvSpPr>
            <a:spLocks noGrp="1"/>
          </p:cNvSpPr>
          <p:nvPr>
            <p:ph type="pic" sz="quarter" idx="27"/>
          </p:nvPr>
        </p:nvSpPr>
        <p:spPr>
          <a:xfrm>
            <a:off x="4626469" y="3989550"/>
            <a:ext cx="792000" cy="792000"/>
          </a:xfrm>
          <a:prstGeom prst="roundRect">
            <a:avLst>
              <a:gd name="adj" fmla="val 50000"/>
            </a:avLst>
          </a:prstGeom>
        </p:spPr>
        <p:txBody>
          <a:bodyPr tIns="0" rIns="0" bIns="0" anchor="ctr"/>
          <a:lstStyle>
            <a:lvl1pPr marL="0" indent="0">
              <a:buNone/>
              <a:defRPr sz="900"/>
            </a:lvl1pPr>
          </a:lstStyle>
          <a:p>
            <a:endParaRPr lang="en-US"/>
          </a:p>
        </p:txBody>
      </p:sp>
      <p:sp>
        <p:nvSpPr>
          <p:cNvPr id="13" name="!!Placeholder 1">
            <a:extLst>
              <a:ext uri="{FF2B5EF4-FFF2-40B4-BE49-F238E27FC236}">
                <a16:creationId xmlns:a16="http://schemas.microsoft.com/office/drawing/2014/main" id="{7EBFA3DA-504D-5EBD-8903-BE0D061CD6B2}"/>
              </a:ext>
            </a:extLst>
          </p:cNvPr>
          <p:cNvSpPr>
            <a:spLocks noGrp="1"/>
          </p:cNvSpPr>
          <p:nvPr>
            <p:ph type="pic" sz="quarter" idx="24"/>
          </p:nvPr>
        </p:nvSpPr>
        <p:spPr>
          <a:xfrm>
            <a:off x="791448" y="3989550"/>
            <a:ext cx="792000" cy="792000"/>
          </a:xfrm>
          <a:prstGeom prst="roundRect">
            <a:avLst>
              <a:gd name="adj" fmla="val 50000"/>
            </a:avLst>
          </a:prstGeom>
        </p:spPr>
        <p:txBody>
          <a:bodyPr tIns="0" rIns="0" bIns="0" anchor="ctr"/>
          <a:lstStyle>
            <a:lvl1pPr marL="0" indent="0">
              <a:buNone/>
              <a:defRPr sz="900"/>
            </a:lvl1pPr>
          </a:lstStyle>
          <a:p>
            <a:endParaRPr lang="en-US"/>
          </a:p>
        </p:txBody>
      </p:sp>
      <p:sp>
        <p:nvSpPr>
          <p:cNvPr id="15" name="Text Placeholder 9">
            <a:extLst>
              <a:ext uri="{FF2B5EF4-FFF2-40B4-BE49-F238E27FC236}">
                <a16:creationId xmlns:a16="http://schemas.microsoft.com/office/drawing/2014/main" id="{7624BEC5-FDA8-A94F-8940-A31F3F03F8BA}"/>
              </a:ext>
            </a:extLst>
          </p:cNvPr>
          <p:cNvSpPr>
            <a:spLocks noGrp="1"/>
          </p:cNvSpPr>
          <p:nvPr>
            <p:ph type="body" sz="quarter" idx="30" hasCustomPrompt="1"/>
          </p:nvPr>
        </p:nvSpPr>
        <p:spPr>
          <a:xfrm>
            <a:off x="831849" y="3013778"/>
            <a:ext cx="7916863" cy="369332"/>
          </a:xfrm>
          <a:prstGeom prst="rect">
            <a:avLst/>
          </a:prstGeom>
        </p:spPr>
        <p:txBody>
          <a:bodyPr lIns="0"/>
          <a:lstStyle>
            <a:lvl1pPr marL="0" indent="0">
              <a:buNone/>
              <a:defRPr sz="1800" b="1">
                <a:solidFill>
                  <a:srgbClr val="93EA20"/>
                </a:solidFill>
              </a:defRPr>
            </a:lvl1pPr>
          </a:lstStyle>
          <a:p>
            <a:pPr lvl="0"/>
            <a:r>
              <a:rPr lang="en-US"/>
              <a:t>CLICK TO EDIT SLIDE SUBTITLE</a:t>
            </a:r>
          </a:p>
        </p:txBody>
      </p:sp>
      <p:pic>
        <p:nvPicPr>
          <p:cNvPr id="7" name="Grafik 6" descr="Ein Bild, das Schrift, Logo, Grafiken, rot enthält.&#10;&#10;Automatisch generierte Beschreibung">
            <a:extLst>
              <a:ext uri="{FF2B5EF4-FFF2-40B4-BE49-F238E27FC236}">
                <a16:creationId xmlns:a16="http://schemas.microsoft.com/office/drawing/2014/main" id="{173E5E3D-6C8B-B43F-22B5-10D4A6F161A0}"/>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395288" y="337694"/>
            <a:ext cx="1250627" cy="416813"/>
          </a:xfrm>
          <a:prstGeom prst="rect">
            <a:avLst/>
          </a:prstGeom>
        </p:spPr>
      </p:pic>
    </p:spTree>
    <p:extLst>
      <p:ext uri="{BB962C8B-B14F-4D97-AF65-F5344CB8AC3E}">
        <p14:creationId xmlns:p14="http://schemas.microsoft.com/office/powerpoint/2010/main" val="1588171702"/>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Content Half Right Dark">
    <p:bg>
      <p:bgPr>
        <a:solidFill>
          <a:srgbClr val="0A2F5B"/>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0602BBA-9F05-7206-CC1C-8D265019391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575" t="8930" r="-2836" b="6992"/>
          <a:stretch/>
        </p:blipFill>
        <p:spPr>
          <a:xfrm rot="5400000" flipV="1">
            <a:off x="3608509" y="-3477479"/>
            <a:ext cx="2058010" cy="9012972"/>
          </a:xfrm>
          <a:prstGeom prst="rect">
            <a:avLst/>
          </a:prstGeom>
        </p:spPr>
      </p:pic>
      <p:sp>
        <p:nvSpPr>
          <p:cNvPr id="5" name="Round Same-side Corner of Rectangle 1">
            <a:extLst>
              <a:ext uri="{FF2B5EF4-FFF2-40B4-BE49-F238E27FC236}">
                <a16:creationId xmlns:a16="http://schemas.microsoft.com/office/drawing/2014/main" id="{98B5BC4D-7875-CBAA-BBD3-EB24798405DD}"/>
              </a:ext>
            </a:extLst>
          </p:cNvPr>
          <p:cNvSpPr/>
          <p:nvPr userDrawn="1"/>
        </p:nvSpPr>
        <p:spPr bwMode="auto">
          <a:xfrm rot="16200000" flipH="1">
            <a:off x="4691014" y="690515"/>
            <a:ext cx="5143502" cy="3762476"/>
          </a:xfrm>
          <a:prstGeom prst="round2SameRect">
            <a:avLst>
              <a:gd name="adj1" fmla="val 3453"/>
              <a:gd name="adj2" fmla="val 0"/>
            </a:avLst>
          </a:prstGeom>
          <a:gradFill flip="none" rotWithShape="1">
            <a:gsLst>
              <a:gs pos="31000">
                <a:srgbClr val="4ED12A"/>
              </a:gs>
              <a:gs pos="86000">
                <a:srgbClr val="00B336"/>
              </a:gs>
              <a:gs pos="0">
                <a:srgbClr val="93EB1F"/>
              </a:gs>
            </a:gsLst>
            <a:lin ang="72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pc="0">
              <a:solidFill>
                <a:srgbClr val="554AE8"/>
              </a:solidFill>
              <a:latin typeface="+mj-lt"/>
              <a:ea typeface="Segoe UI" pitchFamily="34" charset="0"/>
              <a:cs typeface="Segoe UI" pitchFamily="34" charset="0"/>
            </a:endParaRPr>
          </a:p>
        </p:txBody>
      </p:sp>
      <p:pic>
        <p:nvPicPr>
          <p:cNvPr id="7" name="Graphic 6">
            <a:extLst>
              <a:ext uri="{FF2B5EF4-FFF2-40B4-BE49-F238E27FC236}">
                <a16:creationId xmlns:a16="http://schemas.microsoft.com/office/drawing/2014/main" id="{4410DBFD-30E7-223C-743D-96DD8C485756}"/>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8188" t="6689" r="62265" b="36252"/>
          <a:stretch/>
        </p:blipFill>
        <p:spPr>
          <a:xfrm flipH="1">
            <a:off x="5381525" y="2"/>
            <a:ext cx="2999740" cy="5143499"/>
          </a:xfrm>
          <a:custGeom>
            <a:avLst/>
            <a:gdLst>
              <a:gd name="connsiteX0" fmla="*/ 0 w 2999740"/>
              <a:gd name="connsiteY0" fmla="*/ 0 h 5143499"/>
              <a:gd name="connsiteX1" fmla="*/ 2869455 w 2999740"/>
              <a:gd name="connsiteY1" fmla="*/ 0 h 5143499"/>
              <a:gd name="connsiteX2" fmla="*/ 2999740 w 2999740"/>
              <a:gd name="connsiteY2" fmla="*/ 130285 h 5143499"/>
              <a:gd name="connsiteX3" fmla="*/ 2999740 w 2999740"/>
              <a:gd name="connsiteY3" fmla="*/ 5013217 h 5143499"/>
              <a:gd name="connsiteX4" fmla="*/ 2920167 w 2999740"/>
              <a:gd name="connsiteY4" fmla="*/ 5133263 h 5143499"/>
              <a:gd name="connsiteX5" fmla="*/ 2869467 w 2999740"/>
              <a:gd name="connsiteY5" fmla="*/ 5143499 h 5143499"/>
              <a:gd name="connsiteX6" fmla="*/ 0 w 2999740"/>
              <a:gd name="connsiteY6"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740" h="5143499">
                <a:moveTo>
                  <a:pt x="0" y="0"/>
                </a:moveTo>
                <a:lnTo>
                  <a:pt x="2869455" y="0"/>
                </a:lnTo>
                <a:cubicBezTo>
                  <a:pt x="2941409" y="0"/>
                  <a:pt x="2999740" y="58331"/>
                  <a:pt x="2999740" y="130285"/>
                </a:cubicBezTo>
                <a:lnTo>
                  <a:pt x="2999740" y="5013217"/>
                </a:lnTo>
                <a:cubicBezTo>
                  <a:pt x="2999740" y="5067182"/>
                  <a:pt x="2966928" y="5113485"/>
                  <a:pt x="2920167" y="5133263"/>
                </a:cubicBezTo>
                <a:lnTo>
                  <a:pt x="2869467" y="5143499"/>
                </a:lnTo>
                <a:lnTo>
                  <a:pt x="0" y="5143499"/>
                </a:lnTo>
                <a:close/>
              </a:path>
            </a:pathLst>
          </a:custGeom>
        </p:spPr>
      </p:pic>
      <p:grpSp>
        <p:nvGrpSpPr>
          <p:cNvPr id="13" name="Group 12">
            <a:extLst>
              <a:ext uri="{FF2B5EF4-FFF2-40B4-BE49-F238E27FC236}">
                <a16:creationId xmlns:a16="http://schemas.microsoft.com/office/drawing/2014/main" id="{02F300E0-2385-2192-06B9-64F4DC1A6BE6}"/>
              </a:ext>
            </a:extLst>
          </p:cNvPr>
          <p:cNvGrpSpPr/>
          <p:nvPr userDrawn="1"/>
        </p:nvGrpSpPr>
        <p:grpSpPr>
          <a:xfrm>
            <a:off x="8034046" y="4840288"/>
            <a:ext cx="728953" cy="303212"/>
            <a:chOff x="8034046" y="4840288"/>
            <a:chExt cx="728953" cy="303212"/>
          </a:xfrm>
        </p:grpSpPr>
        <p:sp>
          <p:nvSpPr>
            <p:cNvPr id="3" name="Freeform 12">
              <a:extLst>
                <a:ext uri="{FF2B5EF4-FFF2-40B4-BE49-F238E27FC236}">
                  <a16:creationId xmlns:a16="http://schemas.microsoft.com/office/drawing/2014/main" id="{CBC14458-5703-5D28-ED31-C5A41DB68EB2}"/>
                </a:ext>
              </a:extLst>
            </p:cNvPr>
            <p:cNvSpPr/>
            <p:nvPr userDrawn="1"/>
          </p:nvSpPr>
          <p:spPr>
            <a:xfrm>
              <a:off x="8034046" y="4840288"/>
              <a:ext cx="728953" cy="303212"/>
            </a:xfrm>
            <a:custGeom>
              <a:avLst/>
              <a:gdLst>
                <a:gd name="connsiteX0" fmla="*/ 29384 w 728953"/>
                <a:gd name="connsiteY0" fmla="*/ 0 h 303212"/>
                <a:gd name="connsiteX1" fmla="*/ 699569 w 728953"/>
                <a:gd name="connsiteY1" fmla="*/ 0 h 303212"/>
                <a:gd name="connsiteX2" fmla="*/ 728953 w 728953"/>
                <a:gd name="connsiteY2" fmla="*/ 38884 h 303212"/>
                <a:gd name="connsiteX3" fmla="*/ 728953 w 728953"/>
                <a:gd name="connsiteY3" fmla="*/ 303212 h 303212"/>
                <a:gd name="connsiteX4" fmla="*/ 0 w 728953"/>
                <a:gd name="connsiteY4" fmla="*/ 303212 h 303212"/>
                <a:gd name="connsiteX5" fmla="*/ 0 w 728953"/>
                <a:gd name="connsiteY5" fmla="*/ 38884 h 303212"/>
                <a:gd name="connsiteX6" fmla="*/ 29384 w 728953"/>
                <a:gd name="connsiteY6" fmla="*/ 0 h 3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53" h="303212">
                  <a:moveTo>
                    <a:pt x="29384" y="0"/>
                  </a:moveTo>
                  <a:lnTo>
                    <a:pt x="699569" y="0"/>
                  </a:lnTo>
                  <a:cubicBezTo>
                    <a:pt x="715789" y="0"/>
                    <a:pt x="728953" y="17420"/>
                    <a:pt x="728953" y="38884"/>
                  </a:cubicBezTo>
                  <a:lnTo>
                    <a:pt x="728953" y="303212"/>
                  </a:lnTo>
                  <a:lnTo>
                    <a:pt x="0" y="303212"/>
                  </a:lnTo>
                  <a:lnTo>
                    <a:pt x="0" y="38884"/>
                  </a:lnTo>
                  <a:cubicBezTo>
                    <a:pt x="0" y="17420"/>
                    <a:pt x="13164" y="0"/>
                    <a:pt x="29384" y="0"/>
                  </a:cubicBezTo>
                  <a:close/>
                </a:path>
              </a:pathLst>
            </a:custGeom>
            <a:solidFill>
              <a:schemeClr val="bg1"/>
            </a:solidFill>
            <a:ln w="9525" cap="flat">
              <a:noFill/>
              <a:prstDash val="solid"/>
              <a:miter/>
            </a:ln>
          </p:spPr>
          <p:txBody>
            <a:bodyPr wrap="square" rtlCol="0" anchor="ctr">
              <a:noAutofit/>
            </a:bodyPr>
            <a:lstStyle/>
            <a:p>
              <a:endParaRPr lang="ru-RU">
                <a:solidFill>
                  <a:srgbClr val="93EB20"/>
                </a:solidFill>
              </a:endParaRPr>
            </a:p>
          </p:txBody>
        </p:sp>
        <p:grpSp>
          <p:nvGrpSpPr>
            <p:cNvPr id="6" name="Group 5">
              <a:extLst>
                <a:ext uri="{FF2B5EF4-FFF2-40B4-BE49-F238E27FC236}">
                  <a16:creationId xmlns:a16="http://schemas.microsoft.com/office/drawing/2014/main" id="{9531B827-37BD-0DBF-9468-8AEFAE739E85}"/>
                </a:ext>
              </a:extLst>
            </p:cNvPr>
            <p:cNvGrpSpPr>
              <a:grpSpLocks noChangeAspect="1"/>
            </p:cNvGrpSpPr>
            <p:nvPr userDrawn="1"/>
          </p:nvGrpSpPr>
          <p:grpSpPr>
            <a:xfrm>
              <a:off x="8130451" y="4918425"/>
              <a:ext cx="522520" cy="94143"/>
              <a:chOff x="8169296" y="4896489"/>
              <a:chExt cx="497639" cy="89660"/>
            </a:xfrm>
            <a:solidFill>
              <a:srgbClr val="00B436"/>
            </a:solidFill>
          </p:grpSpPr>
          <p:sp>
            <p:nvSpPr>
              <p:cNvPr id="8" name="10">
                <a:extLst>
                  <a:ext uri="{FF2B5EF4-FFF2-40B4-BE49-F238E27FC236}">
                    <a16:creationId xmlns:a16="http://schemas.microsoft.com/office/drawing/2014/main" id="{0258AEF0-4348-A4D6-069C-09B65BCBFBCE}"/>
                  </a:ext>
                </a:extLst>
              </p:cNvPr>
              <p:cNvSpPr/>
              <p:nvPr/>
            </p:nvSpPr>
            <p:spPr>
              <a:xfrm>
                <a:off x="8169296" y="4897115"/>
                <a:ext cx="95515" cy="87327"/>
              </a:xfrm>
              <a:custGeom>
                <a:avLst/>
                <a:gdLst>
                  <a:gd name="connsiteX0" fmla="*/ 458420 w 479951"/>
                  <a:gd name="connsiteY0" fmla="*/ 5424 h 438811"/>
                  <a:gd name="connsiteX1" fmla="*/ 403175 w 479951"/>
                  <a:gd name="connsiteY1" fmla="*/ 24474 h 438811"/>
                  <a:gd name="connsiteX2" fmla="*/ 254585 w 479951"/>
                  <a:gd name="connsiteY2" fmla="*/ 343562 h 438811"/>
                  <a:gd name="connsiteX3" fmla="*/ 240297 w 479951"/>
                  <a:gd name="connsiteY3" fmla="*/ 354992 h 438811"/>
                  <a:gd name="connsiteX4" fmla="*/ 226010 w 479951"/>
                  <a:gd name="connsiteY4" fmla="*/ 343562 h 438811"/>
                  <a:gd name="connsiteX5" fmla="*/ 77420 w 479951"/>
                  <a:gd name="connsiteY5" fmla="*/ 23522 h 438811"/>
                  <a:gd name="connsiteX6" fmla="*/ 22175 w 479951"/>
                  <a:gd name="connsiteY6" fmla="*/ 4472 h 438811"/>
                  <a:gd name="connsiteX7" fmla="*/ 4077 w 479951"/>
                  <a:gd name="connsiteY7" fmla="*/ 62574 h 438811"/>
                  <a:gd name="connsiteX8" fmla="*/ 148857 w 479951"/>
                  <a:gd name="connsiteY8" fmla="*/ 357849 h 438811"/>
                  <a:gd name="connsiteX9" fmla="*/ 165050 w 479951"/>
                  <a:gd name="connsiteY9" fmla="*/ 391187 h 438811"/>
                  <a:gd name="connsiteX10" fmla="*/ 239345 w 479951"/>
                  <a:gd name="connsiteY10" fmla="*/ 438812 h 438811"/>
                  <a:gd name="connsiteX11" fmla="*/ 313640 w 479951"/>
                  <a:gd name="connsiteY11" fmla="*/ 391187 h 438811"/>
                  <a:gd name="connsiteX12" fmla="*/ 329832 w 479951"/>
                  <a:gd name="connsiteY12" fmla="*/ 357849 h 438811"/>
                  <a:gd name="connsiteX13" fmla="*/ 474612 w 479951"/>
                  <a:gd name="connsiteY13" fmla="*/ 62574 h 438811"/>
                  <a:gd name="connsiteX14" fmla="*/ 458420 w 479951"/>
                  <a:gd name="connsiteY14" fmla="*/ 5424 h 43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951" h="438811">
                    <a:moveTo>
                      <a:pt x="458420" y="5424"/>
                    </a:moveTo>
                    <a:cubicBezTo>
                      <a:pt x="438417" y="-6006"/>
                      <a:pt x="413652" y="2567"/>
                      <a:pt x="403175" y="24474"/>
                    </a:cubicBezTo>
                    <a:lnTo>
                      <a:pt x="254585" y="343562"/>
                    </a:lnTo>
                    <a:cubicBezTo>
                      <a:pt x="250775" y="350229"/>
                      <a:pt x="247917" y="354992"/>
                      <a:pt x="240297" y="354992"/>
                    </a:cubicBezTo>
                    <a:cubicBezTo>
                      <a:pt x="232677" y="354992"/>
                      <a:pt x="229820" y="350229"/>
                      <a:pt x="226010" y="343562"/>
                    </a:cubicBezTo>
                    <a:lnTo>
                      <a:pt x="77420" y="23522"/>
                    </a:lnTo>
                    <a:cubicBezTo>
                      <a:pt x="66942" y="2567"/>
                      <a:pt x="42177" y="-6006"/>
                      <a:pt x="22175" y="4472"/>
                    </a:cubicBezTo>
                    <a:cubicBezTo>
                      <a:pt x="2172" y="15902"/>
                      <a:pt x="-5448" y="41619"/>
                      <a:pt x="4077" y="62574"/>
                    </a:cubicBezTo>
                    <a:lnTo>
                      <a:pt x="148857" y="357849"/>
                    </a:lnTo>
                    <a:lnTo>
                      <a:pt x="165050" y="391187"/>
                    </a:lnTo>
                    <a:cubicBezTo>
                      <a:pt x="179337" y="420714"/>
                      <a:pt x="207912" y="438812"/>
                      <a:pt x="239345" y="438812"/>
                    </a:cubicBezTo>
                    <a:cubicBezTo>
                      <a:pt x="270777" y="438812"/>
                      <a:pt x="299352" y="420714"/>
                      <a:pt x="313640" y="391187"/>
                    </a:cubicBezTo>
                    <a:lnTo>
                      <a:pt x="329832" y="357849"/>
                    </a:lnTo>
                    <a:lnTo>
                      <a:pt x="474612" y="62574"/>
                    </a:lnTo>
                    <a:cubicBezTo>
                      <a:pt x="486042" y="42572"/>
                      <a:pt x="478422" y="15902"/>
                      <a:pt x="458420" y="5424"/>
                    </a:cubicBezTo>
                  </a:path>
                </a:pathLst>
              </a:custGeom>
              <a:grpFill/>
              <a:ln w="9525" cap="flat">
                <a:noFill/>
                <a:prstDash val="solid"/>
                <a:miter/>
              </a:ln>
            </p:spPr>
            <p:txBody>
              <a:bodyPr rtlCol="0" anchor="ctr"/>
              <a:lstStyle/>
              <a:p>
                <a:endParaRPr lang="ru-RU"/>
              </a:p>
            </p:txBody>
          </p:sp>
          <p:sp>
            <p:nvSpPr>
              <p:cNvPr id="9" name="10">
                <a:extLst>
                  <a:ext uri="{FF2B5EF4-FFF2-40B4-BE49-F238E27FC236}">
                    <a16:creationId xmlns:a16="http://schemas.microsoft.com/office/drawing/2014/main" id="{6D6F95BD-C6CD-6113-57B1-8E787D29EC80}"/>
                  </a:ext>
                </a:extLst>
              </p:cNvPr>
              <p:cNvSpPr/>
              <p:nvPr/>
            </p:nvSpPr>
            <p:spPr>
              <a:xfrm>
                <a:off x="8549410" y="4897247"/>
                <a:ext cx="117525" cy="87392"/>
              </a:xfrm>
              <a:custGeom>
                <a:avLst/>
                <a:gdLst>
                  <a:gd name="connsiteX0" fmla="*/ 515302 w 590549"/>
                  <a:gd name="connsiteY0" fmla="*/ 0 h 439136"/>
                  <a:gd name="connsiteX1" fmla="*/ 451485 w 590549"/>
                  <a:gd name="connsiteY1" fmla="*/ 40957 h 439136"/>
                  <a:gd name="connsiteX2" fmla="*/ 302895 w 590549"/>
                  <a:gd name="connsiteY2" fmla="*/ 347663 h 439136"/>
                  <a:gd name="connsiteX3" fmla="*/ 295275 w 590549"/>
                  <a:gd name="connsiteY3" fmla="*/ 354330 h 439136"/>
                  <a:gd name="connsiteX4" fmla="*/ 287655 w 590549"/>
                  <a:gd name="connsiteY4" fmla="*/ 347663 h 439136"/>
                  <a:gd name="connsiteX5" fmla="*/ 140017 w 590549"/>
                  <a:gd name="connsiteY5" fmla="*/ 43815 h 439136"/>
                  <a:gd name="connsiteX6" fmla="*/ 74295 w 590549"/>
                  <a:gd name="connsiteY6" fmla="*/ 0 h 439136"/>
                  <a:gd name="connsiteX7" fmla="*/ 74295 w 590549"/>
                  <a:gd name="connsiteY7" fmla="*/ 0 h 439136"/>
                  <a:gd name="connsiteX8" fmla="*/ 0 w 590549"/>
                  <a:gd name="connsiteY8" fmla="*/ 80963 h 439136"/>
                  <a:gd name="connsiteX9" fmla="*/ 0 w 590549"/>
                  <a:gd name="connsiteY9" fmla="*/ 395288 h 439136"/>
                  <a:gd name="connsiteX10" fmla="*/ 27622 w 590549"/>
                  <a:gd name="connsiteY10" fmla="*/ 437198 h 439136"/>
                  <a:gd name="connsiteX11" fmla="*/ 78105 w 590549"/>
                  <a:gd name="connsiteY11" fmla="*/ 394335 h 439136"/>
                  <a:gd name="connsiteX12" fmla="*/ 73342 w 590549"/>
                  <a:gd name="connsiteY12" fmla="*/ 88582 h 439136"/>
                  <a:gd name="connsiteX13" fmla="*/ 78105 w 590549"/>
                  <a:gd name="connsiteY13" fmla="*/ 86677 h 439136"/>
                  <a:gd name="connsiteX14" fmla="*/ 229552 w 590549"/>
                  <a:gd name="connsiteY14" fmla="*/ 392430 h 439136"/>
                  <a:gd name="connsiteX15" fmla="*/ 295275 w 590549"/>
                  <a:gd name="connsiteY15" fmla="*/ 439103 h 439136"/>
                  <a:gd name="connsiteX16" fmla="*/ 360998 w 590549"/>
                  <a:gd name="connsiteY16" fmla="*/ 392430 h 439136"/>
                  <a:gd name="connsiteX17" fmla="*/ 511492 w 590549"/>
                  <a:gd name="connsiteY17" fmla="*/ 86677 h 439136"/>
                  <a:gd name="connsiteX18" fmla="*/ 517208 w 590549"/>
                  <a:gd name="connsiteY18" fmla="*/ 88582 h 439136"/>
                  <a:gd name="connsiteX19" fmla="*/ 511492 w 590549"/>
                  <a:gd name="connsiteY19" fmla="*/ 396240 h 439136"/>
                  <a:gd name="connsiteX20" fmla="*/ 552450 w 590549"/>
                  <a:gd name="connsiteY20" fmla="*/ 439103 h 439136"/>
                  <a:gd name="connsiteX21" fmla="*/ 590550 w 590549"/>
                  <a:gd name="connsiteY21" fmla="*/ 394335 h 439136"/>
                  <a:gd name="connsiteX22" fmla="*/ 590550 w 590549"/>
                  <a:gd name="connsiteY22" fmla="*/ 80963 h 439136"/>
                  <a:gd name="connsiteX23" fmla="*/ 515302 w 590549"/>
                  <a:gd name="connsiteY23" fmla="*/ 0 h 43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0549" h="439136">
                    <a:moveTo>
                      <a:pt x="515302" y="0"/>
                    </a:moveTo>
                    <a:cubicBezTo>
                      <a:pt x="487680" y="0"/>
                      <a:pt x="462915" y="17145"/>
                      <a:pt x="451485" y="40957"/>
                    </a:cubicBezTo>
                    <a:cubicBezTo>
                      <a:pt x="413385" y="118110"/>
                      <a:pt x="302895" y="346710"/>
                      <a:pt x="302895" y="347663"/>
                    </a:cubicBezTo>
                    <a:cubicBezTo>
                      <a:pt x="301942" y="348615"/>
                      <a:pt x="300038" y="354330"/>
                      <a:pt x="295275" y="354330"/>
                    </a:cubicBezTo>
                    <a:cubicBezTo>
                      <a:pt x="290513" y="354330"/>
                      <a:pt x="288608" y="349567"/>
                      <a:pt x="287655" y="347663"/>
                    </a:cubicBezTo>
                    <a:cubicBezTo>
                      <a:pt x="250508" y="271463"/>
                      <a:pt x="178117" y="121920"/>
                      <a:pt x="140017" y="43815"/>
                    </a:cubicBezTo>
                    <a:cubicBezTo>
                      <a:pt x="125730" y="14288"/>
                      <a:pt x="100965" y="0"/>
                      <a:pt x="74295" y="0"/>
                    </a:cubicBezTo>
                    <a:lnTo>
                      <a:pt x="74295" y="0"/>
                    </a:lnTo>
                    <a:cubicBezTo>
                      <a:pt x="33338" y="0"/>
                      <a:pt x="0" y="34290"/>
                      <a:pt x="0" y="80963"/>
                    </a:cubicBezTo>
                    <a:lnTo>
                      <a:pt x="0" y="395288"/>
                    </a:lnTo>
                    <a:cubicBezTo>
                      <a:pt x="0" y="414338"/>
                      <a:pt x="10477" y="432435"/>
                      <a:pt x="27622" y="437198"/>
                    </a:cubicBezTo>
                    <a:cubicBezTo>
                      <a:pt x="55245" y="445770"/>
                      <a:pt x="78105" y="421957"/>
                      <a:pt x="78105" y="394335"/>
                    </a:cubicBezTo>
                    <a:lnTo>
                      <a:pt x="73342" y="88582"/>
                    </a:lnTo>
                    <a:cubicBezTo>
                      <a:pt x="73342" y="85725"/>
                      <a:pt x="77152" y="84772"/>
                      <a:pt x="78105" y="86677"/>
                    </a:cubicBezTo>
                    <a:lnTo>
                      <a:pt x="229552" y="392430"/>
                    </a:lnTo>
                    <a:cubicBezTo>
                      <a:pt x="243840" y="421957"/>
                      <a:pt x="267652" y="439103"/>
                      <a:pt x="295275" y="439103"/>
                    </a:cubicBezTo>
                    <a:cubicBezTo>
                      <a:pt x="321945" y="439103"/>
                      <a:pt x="346710" y="421957"/>
                      <a:pt x="360998" y="392430"/>
                    </a:cubicBezTo>
                    <a:lnTo>
                      <a:pt x="511492" y="86677"/>
                    </a:lnTo>
                    <a:cubicBezTo>
                      <a:pt x="513398" y="83820"/>
                      <a:pt x="517208" y="84772"/>
                      <a:pt x="517208" y="88582"/>
                    </a:cubicBezTo>
                    <a:lnTo>
                      <a:pt x="511492" y="396240"/>
                    </a:lnTo>
                    <a:cubicBezTo>
                      <a:pt x="511492" y="421005"/>
                      <a:pt x="529590" y="440055"/>
                      <a:pt x="552450" y="439103"/>
                    </a:cubicBezTo>
                    <a:cubicBezTo>
                      <a:pt x="574358" y="438150"/>
                      <a:pt x="590550" y="418148"/>
                      <a:pt x="590550" y="394335"/>
                    </a:cubicBezTo>
                    <a:lnTo>
                      <a:pt x="590550" y="80963"/>
                    </a:lnTo>
                    <a:cubicBezTo>
                      <a:pt x="589598" y="33338"/>
                      <a:pt x="556260" y="0"/>
                      <a:pt x="515302" y="0"/>
                    </a:cubicBezTo>
                  </a:path>
                </a:pathLst>
              </a:custGeom>
              <a:grpFill/>
              <a:ln w="9525" cap="flat">
                <a:noFill/>
                <a:prstDash val="solid"/>
                <a:miter/>
              </a:ln>
            </p:spPr>
            <p:txBody>
              <a:bodyPr rtlCol="0" anchor="ctr"/>
              <a:lstStyle/>
              <a:p>
                <a:endParaRPr lang="ru-RU"/>
              </a:p>
            </p:txBody>
          </p:sp>
          <p:sp>
            <p:nvSpPr>
              <p:cNvPr id="10" name="10">
                <a:extLst>
                  <a:ext uri="{FF2B5EF4-FFF2-40B4-BE49-F238E27FC236}">
                    <a16:creationId xmlns:a16="http://schemas.microsoft.com/office/drawing/2014/main" id="{BE58CA3B-F927-C9F4-8E23-C2B159454772}"/>
                  </a:ext>
                </a:extLst>
              </p:cNvPr>
              <p:cNvSpPr/>
              <p:nvPr/>
            </p:nvSpPr>
            <p:spPr>
              <a:xfrm>
                <a:off x="8442687" y="4897058"/>
                <a:ext cx="97729" cy="87417"/>
              </a:xfrm>
              <a:custGeom>
                <a:avLst/>
                <a:gdLst>
                  <a:gd name="connsiteX0" fmla="*/ 485786 w 491077"/>
                  <a:gd name="connsiteY0" fmla="*/ 376238 h 439263"/>
                  <a:gd name="connsiteX1" fmla="*/ 319099 w 491077"/>
                  <a:gd name="connsiteY1" fmla="*/ 47625 h 439263"/>
                  <a:gd name="connsiteX2" fmla="*/ 244804 w 491077"/>
                  <a:gd name="connsiteY2" fmla="*/ 0 h 439263"/>
                  <a:gd name="connsiteX3" fmla="*/ 192416 w 491077"/>
                  <a:gd name="connsiteY3" fmla="*/ 20003 h 439263"/>
                  <a:gd name="connsiteX4" fmla="*/ 170509 w 491077"/>
                  <a:gd name="connsiteY4" fmla="*/ 47625 h 439263"/>
                  <a:gd name="connsiteX5" fmla="*/ 4774 w 491077"/>
                  <a:gd name="connsiteY5" fmla="*/ 375285 h 439263"/>
                  <a:gd name="connsiteX6" fmla="*/ 4774 w 491077"/>
                  <a:gd name="connsiteY6" fmla="*/ 376238 h 439263"/>
                  <a:gd name="connsiteX7" fmla="*/ 4774 w 491077"/>
                  <a:gd name="connsiteY7" fmla="*/ 376238 h 439263"/>
                  <a:gd name="connsiteX8" fmla="*/ 7631 w 491077"/>
                  <a:gd name="connsiteY8" fmla="*/ 421958 h 439263"/>
                  <a:gd name="connsiteX9" fmla="*/ 8584 w 491077"/>
                  <a:gd name="connsiteY9" fmla="*/ 422910 h 439263"/>
                  <a:gd name="connsiteX10" fmla="*/ 9536 w 491077"/>
                  <a:gd name="connsiteY10" fmla="*/ 423863 h 439263"/>
                  <a:gd name="connsiteX11" fmla="*/ 20014 w 491077"/>
                  <a:gd name="connsiteY11" fmla="*/ 433388 h 439263"/>
                  <a:gd name="connsiteX12" fmla="*/ 62876 w 491077"/>
                  <a:gd name="connsiteY12" fmla="*/ 431483 h 439263"/>
                  <a:gd name="connsiteX13" fmla="*/ 63829 w 491077"/>
                  <a:gd name="connsiteY13" fmla="*/ 431483 h 439263"/>
                  <a:gd name="connsiteX14" fmla="*/ 66686 w 491077"/>
                  <a:gd name="connsiteY14" fmla="*/ 429578 h 439263"/>
                  <a:gd name="connsiteX15" fmla="*/ 68591 w 491077"/>
                  <a:gd name="connsiteY15" fmla="*/ 427672 h 439263"/>
                  <a:gd name="connsiteX16" fmla="*/ 69544 w 491077"/>
                  <a:gd name="connsiteY16" fmla="*/ 426720 h 439263"/>
                  <a:gd name="connsiteX17" fmla="*/ 77164 w 491077"/>
                  <a:gd name="connsiteY17" fmla="*/ 416243 h 439263"/>
                  <a:gd name="connsiteX18" fmla="*/ 82879 w 491077"/>
                  <a:gd name="connsiteY18" fmla="*/ 402908 h 439263"/>
                  <a:gd name="connsiteX19" fmla="*/ 117169 w 491077"/>
                  <a:gd name="connsiteY19" fmla="*/ 330518 h 439263"/>
                  <a:gd name="connsiteX20" fmla="*/ 121931 w 491077"/>
                  <a:gd name="connsiteY20" fmla="*/ 327660 h 439263"/>
                  <a:gd name="connsiteX21" fmla="*/ 121931 w 491077"/>
                  <a:gd name="connsiteY21" fmla="*/ 327660 h 439263"/>
                  <a:gd name="connsiteX22" fmla="*/ 275284 w 491077"/>
                  <a:gd name="connsiteY22" fmla="*/ 327660 h 439263"/>
                  <a:gd name="connsiteX23" fmla="*/ 275284 w 491077"/>
                  <a:gd name="connsiteY23" fmla="*/ 327660 h 439263"/>
                  <a:gd name="connsiteX24" fmla="*/ 312431 w 491077"/>
                  <a:gd name="connsiteY24" fmla="*/ 288608 h 439263"/>
                  <a:gd name="connsiteX25" fmla="*/ 275284 w 491077"/>
                  <a:gd name="connsiteY25" fmla="*/ 249555 h 439263"/>
                  <a:gd name="connsiteX26" fmla="*/ 183844 w 491077"/>
                  <a:gd name="connsiteY26" fmla="*/ 249555 h 439263"/>
                  <a:gd name="connsiteX27" fmla="*/ 160984 w 491077"/>
                  <a:gd name="connsiteY27" fmla="*/ 249555 h 439263"/>
                  <a:gd name="connsiteX28" fmla="*/ 158126 w 491077"/>
                  <a:gd name="connsiteY28" fmla="*/ 244793 h 439263"/>
                  <a:gd name="connsiteX29" fmla="*/ 166699 w 491077"/>
                  <a:gd name="connsiteY29" fmla="*/ 226695 h 439263"/>
                  <a:gd name="connsiteX30" fmla="*/ 229564 w 491077"/>
                  <a:gd name="connsiteY30" fmla="*/ 100013 h 439263"/>
                  <a:gd name="connsiteX31" fmla="*/ 229564 w 491077"/>
                  <a:gd name="connsiteY31" fmla="*/ 99060 h 439263"/>
                  <a:gd name="connsiteX32" fmla="*/ 229564 w 491077"/>
                  <a:gd name="connsiteY32" fmla="*/ 98107 h 439263"/>
                  <a:gd name="connsiteX33" fmla="*/ 229564 w 491077"/>
                  <a:gd name="connsiteY33" fmla="*/ 98107 h 439263"/>
                  <a:gd name="connsiteX34" fmla="*/ 240041 w 491077"/>
                  <a:gd name="connsiteY34" fmla="*/ 84773 h 439263"/>
                  <a:gd name="connsiteX35" fmla="*/ 249566 w 491077"/>
                  <a:gd name="connsiteY35" fmla="*/ 84773 h 439263"/>
                  <a:gd name="connsiteX36" fmla="*/ 261949 w 491077"/>
                  <a:gd name="connsiteY36" fmla="*/ 100013 h 439263"/>
                  <a:gd name="connsiteX37" fmla="*/ 261949 w 491077"/>
                  <a:gd name="connsiteY37" fmla="*/ 100013 h 439263"/>
                  <a:gd name="connsiteX38" fmla="*/ 414349 w 491077"/>
                  <a:gd name="connsiteY38" fmla="*/ 415290 h 439263"/>
                  <a:gd name="connsiteX39" fmla="*/ 450544 w 491077"/>
                  <a:gd name="connsiteY39" fmla="*/ 438150 h 439263"/>
                  <a:gd name="connsiteX40" fmla="*/ 464831 w 491077"/>
                  <a:gd name="connsiteY40" fmla="*/ 435293 h 439263"/>
                  <a:gd name="connsiteX41" fmla="*/ 465784 w 491077"/>
                  <a:gd name="connsiteY41" fmla="*/ 435293 h 439263"/>
                  <a:gd name="connsiteX42" fmla="*/ 468641 w 491077"/>
                  <a:gd name="connsiteY42" fmla="*/ 433388 h 439263"/>
                  <a:gd name="connsiteX43" fmla="*/ 469594 w 491077"/>
                  <a:gd name="connsiteY43" fmla="*/ 432435 h 439263"/>
                  <a:gd name="connsiteX44" fmla="*/ 470546 w 491077"/>
                  <a:gd name="connsiteY44" fmla="*/ 432435 h 439263"/>
                  <a:gd name="connsiteX45" fmla="*/ 471499 w 491077"/>
                  <a:gd name="connsiteY45" fmla="*/ 431483 h 439263"/>
                  <a:gd name="connsiteX46" fmla="*/ 472451 w 491077"/>
                  <a:gd name="connsiteY46" fmla="*/ 430530 h 439263"/>
                  <a:gd name="connsiteX47" fmla="*/ 473404 w 491077"/>
                  <a:gd name="connsiteY47" fmla="*/ 429578 h 439263"/>
                  <a:gd name="connsiteX48" fmla="*/ 475309 w 491077"/>
                  <a:gd name="connsiteY48" fmla="*/ 428625 h 439263"/>
                  <a:gd name="connsiteX49" fmla="*/ 477214 w 491077"/>
                  <a:gd name="connsiteY49" fmla="*/ 426720 h 439263"/>
                  <a:gd name="connsiteX50" fmla="*/ 478166 w 491077"/>
                  <a:gd name="connsiteY50" fmla="*/ 425768 h 439263"/>
                  <a:gd name="connsiteX51" fmla="*/ 485786 w 491077"/>
                  <a:gd name="connsiteY51" fmla="*/ 376238 h 4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1077" h="439263">
                    <a:moveTo>
                      <a:pt x="485786" y="376238"/>
                    </a:moveTo>
                    <a:lnTo>
                      <a:pt x="319099" y="47625"/>
                    </a:lnTo>
                    <a:cubicBezTo>
                      <a:pt x="304811" y="18098"/>
                      <a:pt x="276236" y="0"/>
                      <a:pt x="244804" y="0"/>
                    </a:cubicBezTo>
                    <a:cubicBezTo>
                      <a:pt x="224801" y="0"/>
                      <a:pt x="206704" y="6668"/>
                      <a:pt x="192416" y="20003"/>
                    </a:cubicBezTo>
                    <a:cubicBezTo>
                      <a:pt x="183844" y="27623"/>
                      <a:pt x="176224" y="37148"/>
                      <a:pt x="170509" y="47625"/>
                    </a:cubicBezTo>
                    <a:lnTo>
                      <a:pt x="4774" y="375285"/>
                    </a:lnTo>
                    <a:cubicBezTo>
                      <a:pt x="4774" y="375285"/>
                      <a:pt x="4774" y="376238"/>
                      <a:pt x="4774" y="376238"/>
                    </a:cubicBezTo>
                    <a:lnTo>
                      <a:pt x="4774" y="376238"/>
                    </a:lnTo>
                    <a:cubicBezTo>
                      <a:pt x="-2846" y="391478"/>
                      <a:pt x="-941" y="409575"/>
                      <a:pt x="7631" y="421958"/>
                    </a:cubicBezTo>
                    <a:cubicBezTo>
                      <a:pt x="7631" y="421958"/>
                      <a:pt x="7631" y="422910"/>
                      <a:pt x="8584" y="422910"/>
                    </a:cubicBezTo>
                    <a:cubicBezTo>
                      <a:pt x="8584" y="422910"/>
                      <a:pt x="9536" y="423863"/>
                      <a:pt x="9536" y="423863"/>
                    </a:cubicBezTo>
                    <a:cubicBezTo>
                      <a:pt x="12394" y="427672"/>
                      <a:pt x="16204" y="431483"/>
                      <a:pt x="20014" y="433388"/>
                    </a:cubicBezTo>
                    <a:cubicBezTo>
                      <a:pt x="34301" y="441960"/>
                      <a:pt x="50494" y="441008"/>
                      <a:pt x="62876" y="431483"/>
                    </a:cubicBezTo>
                    <a:cubicBezTo>
                      <a:pt x="62876" y="431483"/>
                      <a:pt x="62876" y="431483"/>
                      <a:pt x="63829" y="431483"/>
                    </a:cubicBezTo>
                    <a:cubicBezTo>
                      <a:pt x="64781" y="430530"/>
                      <a:pt x="65734" y="430530"/>
                      <a:pt x="66686" y="429578"/>
                    </a:cubicBezTo>
                    <a:cubicBezTo>
                      <a:pt x="67639" y="428625"/>
                      <a:pt x="67639" y="428625"/>
                      <a:pt x="68591" y="427672"/>
                    </a:cubicBezTo>
                    <a:cubicBezTo>
                      <a:pt x="68591" y="427672"/>
                      <a:pt x="69544" y="426720"/>
                      <a:pt x="69544" y="426720"/>
                    </a:cubicBezTo>
                    <a:cubicBezTo>
                      <a:pt x="72401" y="423863"/>
                      <a:pt x="75259" y="420053"/>
                      <a:pt x="77164" y="416243"/>
                    </a:cubicBezTo>
                    <a:lnTo>
                      <a:pt x="82879" y="402908"/>
                    </a:lnTo>
                    <a:lnTo>
                      <a:pt x="117169" y="330518"/>
                    </a:lnTo>
                    <a:cubicBezTo>
                      <a:pt x="118121" y="328613"/>
                      <a:pt x="120026" y="327660"/>
                      <a:pt x="121931" y="327660"/>
                    </a:cubicBezTo>
                    <a:lnTo>
                      <a:pt x="121931" y="327660"/>
                    </a:lnTo>
                    <a:lnTo>
                      <a:pt x="275284" y="327660"/>
                    </a:lnTo>
                    <a:lnTo>
                      <a:pt x="275284" y="327660"/>
                    </a:lnTo>
                    <a:cubicBezTo>
                      <a:pt x="296239" y="327660"/>
                      <a:pt x="312431" y="310515"/>
                      <a:pt x="312431" y="288608"/>
                    </a:cubicBezTo>
                    <a:cubicBezTo>
                      <a:pt x="312431" y="266700"/>
                      <a:pt x="296239" y="249555"/>
                      <a:pt x="275284" y="249555"/>
                    </a:cubicBezTo>
                    <a:lnTo>
                      <a:pt x="183844" y="249555"/>
                    </a:lnTo>
                    <a:lnTo>
                      <a:pt x="160984" y="249555"/>
                    </a:lnTo>
                    <a:cubicBezTo>
                      <a:pt x="158126" y="249555"/>
                      <a:pt x="157174" y="246698"/>
                      <a:pt x="158126" y="244793"/>
                    </a:cubicBezTo>
                    <a:lnTo>
                      <a:pt x="166699" y="226695"/>
                    </a:lnTo>
                    <a:lnTo>
                      <a:pt x="229564" y="100013"/>
                    </a:lnTo>
                    <a:lnTo>
                      <a:pt x="229564" y="99060"/>
                    </a:lnTo>
                    <a:cubicBezTo>
                      <a:pt x="229564" y="99060"/>
                      <a:pt x="229564" y="98107"/>
                      <a:pt x="229564" y="98107"/>
                    </a:cubicBezTo>
                    <a:cubicBezTo>
                      <a:pt x="229564" y="98107"/>
                      <a:pt x="229564" y="98107"/>
                      <a:pt x="229564" y="98107"/>
                    </a:cubicBezTo>
                    <a:cubicBezTo>
                      <a:pt x="230516" y="96203"/>
                      <a:pt x="234326" y="86678"/>
                      <a:pt x="240041" y="84773"/>
                    </a:cubicBezTo>
                    <a:cubicBezTo>
                      <a:pt x="242899" y="83820"/>
                      <a:pt x="246709" y="83820"/>
                      <a:pt x="249566" y="84773"/>
                    </a:cubicBezTo>
                    <a:cubicBezTo>
                      <a:pt x="256234" y="86678"/>
                      <a:pt x="259091" y="94298"/>
                      <a:pt x="261949" y="100013"/>
                    </a:cubicBezTo>
                    <a:cubicBezTo>
                      <a:pt x="261949" y="100013"/>
                      <a:pt x="261949" y="100013"/>
                      <a:pt x="261949" y="100013"/>
                    </a:cubicBezTo>
                    <a:lnTo>
                      <a:pt x="414349" y="415290"/>
                    </a:lnTo>
                    <a:cubicBezTo>
                      <a:pt x="421969" y="429578"/>
                      <a:pt x="436256" y="438150"/>
                      <a:pt x="450544" y="438150"/>
                    </a:cubicBezTo>
                    <a:cubicBezTo>
                      <a:pt x="455306" y="438150"/>
                      <a:pt x="460069" y="437197"/>
                      <a:pt x="464831" y="435293"/>
                    </a:cubicBezTo>
                    <a:cubicBezTo>
                      <a:pt x="464831" y="435293"/>
                      <a:pt x="465784" y="435293"/>
                      <a:pt x="465784" y="435293"/>
                    </a:cubicBezTo>
                    <a:cubicBezTo>
                      <a:pt x="466736" y="435293"/>
                      <a:pt x="467689" y="434340"/>
                      <a:pt x="468641" y="433388"/>
                    </a:cubicBezTo>
                    <a:cubicBezTo>
                      <a:pt x="468641" y="433388"/>
                      <a:pt x="469594" y="433388"/>
                      <a:pt x="469594" y="432435"/>
                    </a:cubicBezTo>
                    <a:cubicBezTo>
                      <a:pt x="469594" y="432435"/>
                      <a:pt x="469594" y="432435"/>
                      <a:pt x="470546" y="432435"/>
                    </a:cubicBezTo>
                    <a:cubicBezTo>
                      <a:pt x="470546" y="432435"/>
                      <a:pt x="471499" y="432435"/>
                      <a:pt x="471499" y="431483"/>
                    </a:cubicBezTo>
                    <a:cubicBezTo>
                      <a:pt x="471499" y="431483"/>
                      <a:pt x="472451" y="430530"/>
                      <a:pt x="472451" y="430530"/>
                    </a:cubicBezTo>
                    <a:cubicBezTo>
                      <a:pt x="472451" y="430530"/>
                      <a:pt x="473404" y="429578"/>
                      <a:pt x="473404" y="429578"/>
                    </a:cubicBezTo>
                    <a:cubicBezTo>
                      <a:pt x="474356" y="429578"/>
                      <a:pt x="474356" y="428625"/>
                      <a:pt x="475309" y="428625"/>
                    </a:cubicBezTo>
                    <a:cubicBezTo>
                      <a:pt x="476261" y="427672"/>
                      <a:pt x="476261" y="427672"/>
                      <a:pt x="477214" y="426720"/>
                    </a:cubicBezTo>
                    <a:cubicBezTo>
                      <a:pt x="477214" y="426720"/>
                      <a:pt x="477214" y="426720"/>
                      <a:pt x="478166" y="425768"/>
                    </a:cubicBezTo>
                    <a:cubicBezTo>
                      <a:pt x="491501" y="416243"/>
                      <a:pt x="495311" y="394335"/>
                      <a:pt x="485786" y="376238"/>
                    </a:cubicBezTo>
                  </a:path>
                </a:pathLst>
              </a:custGeom>
              <a:grpFill/>
              <a:ln w="9525" cap="flat">
                <a:noFill/>
                <a:prstDash val="solid"/>
                <a:miter/>
              </a:ln>
            </p:spPr>
            <p:txBody>
              <a:bodyPr rtlCol="0" anchor="ctr"/>
              <a:lstStyle/>
              <a:p>
                <a:endParaRPr lang="ru-RU"/>
              </a:p>
            </p:txBody>
          </p:sp>
          <p:sp>
            <p:nvSpPr>
              <p:cNvPr id="11" name="10">
                <a:extLst>
                  <a:ext uri="{FF2B5EF4-FFF2-40B4-BE49-F238E27FC236}">
                    <a16:creationId xmlns:a16="http://schemas.microsoft.com/office/drawing/2014/main" id="{C004A78D-127E-6216-F79D-7A8B05B3E69C}"/>
                  </a:ext>
                </a:extLst>
              </p:cNvPr>
              <p:cNvSpPr/>
              <p:nvPr/>
            </p:nvSpPr>
            <p:spPr>
              <a:xfrm>
                <a:off x="8265075" y="4896489"/>
                <a:ext cx="83026" cy="89660"/>
              </a:xfrm>
              <a:custGeom>
                <a:avLst/>
                <a:gdLst>
                  <a:gd name="connsiteX0" fmla="*/ 85725 w 417194"/>
                  <a:gd name="connsiteY0" fmla="*/ 190500 h 450532"/>
                  <a:gd name="connsiteX1" fmla="*/ 209550 w 417194"/>
                  <a:gd name="connsiteY1" fmla="*/ 71438 h 450532"/>
                  <a:gd name="connsiteX2" fmla="*/ 335280 w 417194"/>
                  <a:gd name="connsiteY2" fmla="*/ 190500 h 450532"/>
                  <a:gd name="connsiteX3" fmla="*/ 331470 w 417194"/>
                  <a:gd name="connsiteY3" fmla="*/ 195263 h 450532"/>
                  <a:gd name="connsiteX4" fmla="*/ 89535 w 417194"/>
                  <a:gd name="connsiteY4" fmla="*/ 195263 h 450532"/>
                  <a:gd name="connsiteX5" fmla="*/ 85725 w 417194"/>
                  <a:gd name="connsiteY5" fmla="*/ 190500 h 450532"/>
                  <a:gd name="connsiteX6" fmla="*/ 88582 w 417194"/>
                  <a:gd name="connsiteY6" fmla="*/ 271463 h 450532"/>
                  <a:gd name="connsiteX7" fmla="*/ 368617 w 417194"/>
                  <a:gd name="connsiteY7" fmla="*/ 271463 h 450532"/>
                  <a:gd name="connsiteX8" fmla="*/ 417195 w 417194"/>
                  <a:gd name="connsiteY8" fmla="*/ 219075 h 450532"/>
                  <a:gd name="connsiteX9" fmla="*/ 208597 w 417194"/>
                  <a:gd name="connsiteY9" fmla="*/ 0 h 450532"/>
                  <a:gd name="connsiteX10" fmla="*/ 0 w 417194"/>
                  <a:gd name="connsiteY10" fmla="*/ 219075 h 450532"/>
                  <a:gd name="connsiteX11" fmla="*/ 0 w 417194"/>
                  <a:gd name="connsiteY11" fmla="*/ 230505 h 450532"/>
                  <a:gd name="connsiteX12" fmla="*/ 205740 w 417194"/>
                  <a:gd name="connsiteY12" fmla="*/ 449580 h 450532"/>
                  <a:gd name="connsiteX13" fmla="*/ 221932 w 417194"/>
                  <a:gd name="connsiteY13" fmla="*/ 450533 h 450532"/>
                  <a:gd name="connsiteX14" fmla="*/ 346710 w 417194"/>
                  <a:gd name="connsiteY14" fmla="*/ 412433 h 450532"/>
                  <a:gd name="connsiteX15" fmla="*/ 384810 w 417194"/>
                  <a:gd name="connsiteY15" fmla="*/ 377190 h 450532"/>
                  <a:gd name="connsiteX16" fmla="*/ 384810 w 417194"/>
                  <a:gd name="connsiteY16" fmla="*/ 320040 h 450532"/>
                  <a:gd name="connsiteX17" fmla="*/ 322897 w 417194"/>
                  <a:gd name="connsiteY17" fmla="*/ 327660 h 450532"/>
                  <a:gd name="connsiteX18" fmla="*/ 208597 w 417194"/>
                  <a:gd name="connsiteY18" fmla="*/ 373380 h 450532"/>
                  <a:gd name="connsiteX19" fmla="*/ 84772 w 417194"/>
                  <a:gd name="connsiteY19" fmla="*/ 275273 h 450532"/>
                  <a:gd name="connsiteX20" fmla="*/ 88582 w 417194"/>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4" h="450532">
                    <a:moveTo>
                      <a:pt x="85725" y="190500"/>
                    </a:moveTo>
                    <a:cubicBezTo>
                      <a:pt x="93345" y="127635"/>
                      <a:pt x="137160" y="71438"/>
                      <a:pt x="209550" y="71438"/>
                    </a:cubicBezTo>
                    <a:cubicBezTo>
                      <a:pt x="281940" y="71438"/>
                      <a:pt x="328613" y="126682"/>
                      <a:pt x="335280" y="190500"/>
                    </a:cubicBezTo>
                    <a:cubicBezTo>
                      <a:pt x="335280" y="192405"/>
                      <a:pt x="334328" y="195263"/>
                      <a:pt x="331470" y="195263"/>
                    </a:cubicBezTo>
                    <a:lnTo>
                      <a:pt x="89535" y="195263"/>
                    </a:lnTo>
                    <a:cubicBezTo>
                      <a:pt x="86677" y="194310"/>
                      <a:pt x="85725" y="192405"/>
                      <a:pt x="85725" y="190500"/>
                    </a:cubicBezTo>
                    <a:moveTo>
                      <a:pt x="88582" y="271463"/>
                    </a:moveTo>
                    <a:lnTo>
                      <a:pt x="368617" y="271463"/>
                    </a:lnTo>
                    <a:cubicBezTo>
                      <a:pt x="374332"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2" y="442913"/>
                      <a:pt x="205740" y="449580"/>
                    </a:cubicBezTo>
                    <a:cubicBezTo>
                      <a:pt x="211455" y="449580"/>
                      <a:pt x="217170" y="450533"/>
                      <a:pt x="221932"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5725" y="273368"/>
                      <a:pt x="86677" y="271463"/>
                      <a:pt x="88582" y="271463"/>
                    </a:cubicBezTo>
                  </a:path>
                </a:pathLst>
              </a:custGeom>
              <a:grpFill/>
              <a:ln w="9525" cap="flat">
                <a:noFill/>
                <a:prstDash val="solid"/>
                <a:miter/>
              </a:ln>
            </p:spPr>
            <p:txBody>
              <a:bodyPr rtlCol="0" anchor="ctr"/>
              <a:lstStyle/>
              <a:p>
                <a:endParaRPr lang="ru-RU"/>
              </a:p>
            </p:txBody>
          </p:sp>
          <p:sp>
            <p:nvSpPr>
              <p:cNvPr id="12" name="10">
                <a:extLst>
                  <a:ext uri="{FF2B5EF4-FFF2-40B4-BE49-F238E27FC236}">
                    <a16:creationId xmlns:a16="http://schemas.microsoft.com/office/drawing/2014/main" id="{7F649750-B896-57AD-6484-F6EC39442C1F}"/>
                  </a:ext>
                </a:extLst>
              </p:cNvPr>
              <p:cNvSpPr/>
              <p:nvPr/>
            </p:nvSpPr>
            <p:spPr>
              <a:xfrm>
                <a:off x="8357010" y="4896489"/>
                <a:ext cx="83026" cy="89660"/>
              </a:xfrm>
              <a:custGeom>
                <a:avLst/>
                <a:gdLst>
                  <a:gd name="connsiteX0" fmla="*/ 84772 w 417195"/>
                  <a:gd name="connsiteY0" fmla="*/ 190500 h 450532"/>
                  <a:gd name="connsiteX1" fmla="*/ 208597 w 417195"/>
                  <a:gd name="connsiteY1" fmla="*/ 71438 h 450532"/>
                  <a:gd name="connsiteX2" fmla="*/ 334327 w 417195"/>
                  <a:gd name="connsiteY2" fmla="*/ 190500 h 450532"/>
                  <a:gd name="connsiteX3" fmla="*/ 330517 w 417195"/>
                  <a:gd name="connsiteY3" fmla="*/ 195263 h 450532"/>
                  <a:gd name="connsiteX4" fmla="*/ 87630 w 417195"/>
                  <a:gd name="connsiteY4" fmla="*/ 195263 h 450532"/>
                  <a:gd name="connsiteX5" fmla="*/ 84772 w 417195"/>
                  <a:gd name="connsiteY5" fmla="*/ 190500 h 450532"/>
                  <a:gd name="connsiteX6" fmla="*/ 88583 w 417195"/>
                  <a:gd name="connsiteY6" fmla="*/ 271463 h 450532"/>
                  <a:gd name="connsiteX7" fmla="*/ 368617 w 417195"/>
                  <a:gd name="connsiteY7" fmla="*/ 271463 h 450532"/>
                  <a:gd name="connsiteX8" fmla="*/ 417195 w 417195"/>
                  <a:gd name="connsiteY8" fmla="*/ 219075 h 450532"/>
                  <a:gd name="connsiteX9" fmla="*/ 208597 w 417195"/>
                  <a:gd name="connsiteY9" fmla="*/ 0 h 450532"/>
                  <a:gd name="connsiteX10" fmla="*/ 0 w 417195"/>
                  <a:gd name="connsiteY10" fmla="*/ 219075 h 450532"/>
                  <a:gd name="connsiteX11" fmla="*/ 0 w 417195"/>
                  <a:gd name="connsiteY11" fmla="*/ 230505 h 450532"/>
                  <a:gd name="connsiteX12" fmla="*/ 205740 w 417195"/>
                  <a:gd name="connsiteY12" fmla="*/ 449580 h 450532"/>
                  <a:gd name="connsiteX13" fmla="*/ 221933 w 417195"/>
                  <a:gd name="connsiteY13" fmla="*/ 450533 h 450532"/>
                  <a:gd name="connsiteX14" fmla="*/ 346710 w 417195"/>
                  <a:gd name="connsiteY14" fmla="*/ 412433 h 450532"/>
                  <a:gd name="connsiteX15" fmla="*/ 384810 w 417195"/>
                  <a:gd name="connsiteY15" fmla="*/ 377190 h 450532"/>
                  <a:gd name="connsiteX16" fmla="*/ 384810 w 417195"/>
                  <a:gd name="connsiteY16" fmla="*/ 320040 h 450532"/>
                  <a:gd name="connsiteX17" fmla="*/ 322897 w 417195"/>
                  <a:gd name="connsiteY17" fmla="*/ 327660 h 450532"/>
                  <a:gd name="connsiteX18" fmla="*/ 208597 w 417195"/>
                  <a:gd name="connsiteY18" fmla="*/ 373380 h 450532"/>
                  <a:gd name="connsiteX19" fmla="*/ 84772 w 417195"/>
                  <a:gd name="connsiteY19" fmla="*/ 275273 h 450532"/>
                  <a:gd name="connsiteX20" fmla="*/ 88583 w 417195"/>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5" h="450532">
                    <a:moveTo>
                      <a:pt x="84772" y="190500"/>
                    </a:moveTo>
                    <a:cubicBezTo>
                      <a:pt x="92392" y="127635"/>
                      <a:pt x="136208" y="71438"/>
                      <a:pt x="208597" y="71438"/>
                    </a:cubicBezTo>
                    <a:cubicBezTo>
                      <a:pt x="280988" y="71438"/>
                      <a:pt x="327660" y="126682"/>
                      <a:pt x="334327" y="190500"/>
                    </a:cubicBezTo>
                    <a:cubicBezTo>
                      <a:pt x="334327" y="192405"/>
                      <a:pt x="333375" y="195263"/>
                      <a:pt x="330517" y="195263"/>
                    </a:cubicBezTo>
                    <a:lnTo>
                      <a:pt x="87630" y="195263"/>
                    </a:lnTo>
                    <a:cubicBezTo>
                      <a:pt x="86677" y="194310"/>
                      <a:pt x="84772" y="192405"/>
                      <a:pt x="84772" y="190500"/>
                    </a:cubicBezTo>
                    <a:moveTo>
                      <a:pt x="88583" y="271463"/>
                    </a:moveTo>
                    <a:lnTo>
                      <a:pt x="368617" y="271463"/>
                    </a:lnTo>
                    <a:cubicBezTo>
                      <a:pt x="374333"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3" y="442913"/>
                      <a:pt x="205740" y="449580"/>
                    </a:cubicBezTo>
                    <a:cubicBezTo>
                      <a:pt x="211455" y="449580"/>
                      <a:pt x="217170" y="450533"/>
                      <a:pt x="221933"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4772" y="273368"/>
                      <a:pt x="86677" y="271463"/>
                      <a:pt x="88583" y="271463"/>
                    </a:cubicBezTo>
                  </a:path>
                </a:pathLst>
              </a:custGeom>
              <a:grpFill/>
              <a:ln w="9525" cap="flat">
                <a:noFill/>
                <a:prstDash val="solid"/>
                <a:miter/>
              </a:ln>
            </p:spPr>
            <p:txBody>
              <a:bodyPr rtlCol="0" anchor="ctr"/>
              <a:lstStyle/>
              <a:p>
                <a:endParaRPr lang="ru-RU"/>
              </a:p>
            </p:txBody>
          </p:sp>
        </p:grpSp>
      </p:grpSp>
      <p:sp>
        <p:nvSpPr>
          <p:cNvPr id="15" name="Title 1">
            <a:extLst>
              <a:ext uri="{FF2B5EF4-FFF2-40B4-BE49-F238E27FC236}">
                <a16:creationId xmlns:a16="http://schemas.microsoft.com/office/drawing/2014/main" id="{BE843F49-86C8-5542-BAB9-E90F8042429F}"/>
              </a:ext>
            </a:extLst>
          </p:cNvPr>
          <p:cNvSpPr>
            <a:spLocks noGrp="1"/>
          </p:cNvSpPr>
          <p:nvPr>
            <p:ph type="title" hasCustomPrompt="1"/>
          </p:nvPr>
        </p:nvSpPr>
        <p:spPr>
          <a:xfrm>
            <a:off x="381000" y="341576"/>
            <a:ext cx="4618791" cy="428156"/>
          </a:xfrm>
          <a:prstGeom prst="rect">
            <a:avLst/>
          </a:prstGeom>
        </p:spPr>
        <p:txBody>
          <a:bodyPr lIns="0" tIns="0" rIns="0" bIns="0"/>
          <a:lstStyle>
            <a:lvl1pPr>
              <a:defRPr sz="2800" b="1">
                <a:solidFill>
                  <a:schemeClr val="bg2"/>
                </a:solidFill>
              </a:defRPr>
            </a:lvl1pPr>
          </a:lstStyle>
          <a:p>
            <a:r>
              <a:rPr lang="en-US"/>
              <a:t>Click to edit title</a:t>
            </a:r>
          </a:p>
        </p:txBody>
      </p:sp>
      <p:sp>
        <p:nvSpPr>
          <p:cNvPr id="17" name="Text Placeholder 2">
            <a:extLst>
              <a:ext uri="{FF2B5EF4-FFF2-40B4-BE49-F238E27FC236}">
                <a16:creationId xmlns:a16="http://schemas.microsoft.com/office/drawing/2014/main" id="{9D367D58-19D5-6B4D-AAAA-AD457E3E3BA4}"/>
              </a:ext>
            </a:extLst>
          </p:cNvPr>
          <p:cNvSpPr>
            <a:spLocks noGrp="1"/>
          </p:cNvSpPr>
          <p:nvPr>
            <p:ph type="body" sz="quarter" idx="10" hasCustomPrompt="1"/>
          </p:nvPr>
        </p:nvSpPr>
        <p:spPr>
          <a:xfrm>
            <a:off x="381000" y="771525"/>
            <a:ext cx="4618790" cy="320675"/>
          </a:xfrm>
          <a:prstGeom prst="rect">
            <a:avLst/>
          </a:prstGeom>
        </p:spPr>
        <p:txBody>
          <a:bodyPr lIns="0" tIns="36000" rIns="0" bIns="0"/>
          <a:lstStyle>
            <a:lvl1pPr marL="0" indent="0">
              <a:buNone/>
              <a:defRPr sz="1600">
                <a:solidFill>
                  <a:srgbClr val="93EA20"/>
                </a:solidFill>
              </a:defRPr>
            </a:lvl1pPr>
            <a:lvl5pPr marL="1112461" indent="0">
              <a:buNone/>
              <a:defRPr/>
            </a:lvl5pPr>
          </a:lstStyle>
          <a:p>
            <a:pPr lvl="0"/>
            <a:r>
              <a:rPr lang="en-GB"/>
              <a:t>Click to edit subtitle</a:t>
            </a:r>
            <a:endParaRPr lang="en-FR"/>
          </a:p>
        </p:txBody>
      </p:sp>
      <p:pic>
        <p:nvPicPr>
          <p:cNvPr id="2" name="Grafik 1" descr="Ein Bild, das Schrift, Logo, Grafiken, rot enthält.&#10;&#10;Automatisch generierte Beschreibung">
            <a:extLst>
              <a:ext uri="{FF2B5EF4-FFF2-40B4-BE49-F238E27FC236}">
                <a16:creationId xmlns:a16="http://schemas.microsoft.com/office/drawing/2014/main" id="{D041B2B3-3AB2-7CAF-059C-68A607D12064}"/>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959357" y="4841272"/>
            <a:ext cx="906821" cy="302228"/>
          </a:xfrm>
          <a:prstGeom prst="rect">
            <a:avLst/>
          </a:prstGeom>
        </p:spPr>
      </p:pic>
    </p:spTree>
    <p:extLst>
      <p:ext uri="{BB962C8B-B14F-4D97-AF65-F5344CB8AC3E}">
        <p14:creationId xmlns:p14="http://schemas.microsoft.com/office/powerpoint/2010/main" val="3795829776"/>
      </p:ext>
    </p:extLst>
  </p:cSld>
  <p:clrMapOvr>
    <a:masterClrMapping/>
  </p:clrMapOvr>
  <p:transition>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Half Left Dark">
    <p:bg>
      <p:bgPr>
        <a:solidFill>
          <a:srgbClr val="0A2F5B"/>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0602BBA-9F05-7206-CC1C-8D265019391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575" t="8930" r="-2836" b="6992"/>
          <a:stretch/>
        </p:blipFill>
        <p:spPr>
          <a:xfrm rot="5400000" flipV="1">
            <a:off x="3608509" y="-3477479"/>
            <a:ext cx="2058010" cy="9012972"/>
          </a:xfrm>
          <a:prstGeom prst="rect">
            <a:avLst/>
          </a:prstGeom>
        </p:spPr>
      </p:pic>
      <p:sp>
        <p:nvSpPr>
          <p:cNvPr id="2" name="Round Same-side Corner of Rectangle 1">
            <a:extLst>
              <a:ext uri="{FF2B5EF4-FFF2-40B4-BE49-F238E27FC236}">
                <a16:creationId xmlns:a16="http://schemas.microsoft.com/office/drawing/2014/main" id="{6825C8E2-D685-8D64-39C3-A2D859E030FC}"/>
              </a:ext>
            </a:extLst>
          </p:cNvPr>
          <p:cNvSpPr/>
          <p:nvPr userDrawn="1"/>
        </p:nvSpPr>
        <p:spPr bwMode="auto">
          <a:xfrm rot="5400000">
            <a:off x="-685197" y="685197"/>
            <a:ext cx="5143502" cy="3773107"/>
          </a:xfrm>
          <a:prstGeom prst="round2SameRect">
            <a:avLst>
              <a:gd name="adj1" fmla="val 3453"/>
              <a:gd name="adj2" fmla="val 0"/>
            </a:avLst>
          </a:prstGeom>
          <a:gradFill flip="none" rotWithShape="1">
            <a:gsLst>
              <a:gs pos="31000">
                <a:srgbClr val="4ED12A"/>
              </a:gs>
              <a:gs pos="86000">
                <a:srgbClr val="00B336"/>
              </a:gs>
              <a:gs pos="0">
                <a:srgbClr val="93EB1F"/>
              </a:gs>
            </a:gsLst>
            <a:lin ang="72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pc="0">
              <a:solidFill>
                <a:srgbClr val="554AE8"/>
              </a:solidFill>
              <a:latin typeface="+mj-lt"/>
              <a:ea typeface="Segoe UI" pitchFamily="34" charset="0"/>
              <a:cs typeface="Segoe UI" pitchFamily="34" charset="0"/>
            </a:endParaRPr>
          </a:p>
        </p:txBody>
      </p:sp>
      <p:pic>
        <p:nvPicPr>
          <p:cNvPr id="3" name="Graphic 2">
            <a:extLst>
              <a:ext uri="{FF2B5EF4-FFF2-40B4-BE49-F238E27FC236}">
                <a16:creationId xmlns:a16="http://schemas.microsoft.com/office/drawing/2014/main" id="{214E7819-C585-701C-6584-F6C727A8503C}"/>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8188" t="6689" r="62265" b="36252"/>
          <a:stretch/>
        </p:blipFill>
        <p:spPr>
          <a:xfrm>
            <a:off x="773363" y="2"/>
            <a:ext cx="2999740" cy="5143499"/>
          </a:xfrm>
          <a:custGeom>
            <a:avLst/>
            <a:gdLst>
              <a:gd name="connsiteX0" fmla="*/ 0 w 2999740"/>
              <a:gd name="connsiteY0" fmla="*/ 0 h 5143499"/>
              <a:gd name="connsiteX1" fmla="*/ 2869455 w 2999740"/>
              <a:gd name="connsiteY1" fmla="*/ 0 h 5143499"/>
              <a:gd name="connsiteX2" fmla="*/ 2999740 w 2999740"/>
              <a:gd name="connsiteY2" fmla="*/ 130285 h 5143499"/>
              <a:gd name="connsiteX3" fmla="*/ 2999740 w 2999740"/>
              <a:gd name="connsiteY3" fmla="*/ 5013217 h 5143499"/>
              <a:gd name="connsiteX4" fmla="*/ 2920167 w 2999740"/>
              <a:gd name="connsiteY4" fmla="*/ 5133263 h 5143499"/>
              <a:gd name="connsiteX5" fmla="*/ 2869467 w 2999740"/>
              <a:gd name="connsiteY5" fmla="*/ 5143499 h 5143499"/>
              <a:gd name="connsiteX6" fmla="*/ 0 w 2999740"/>
              <a:gd name="connsiteY6"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740" h="5143499">
                <a:moveTo>
                  <a:pt x="0" y="0"/>
                </a:moveTo>
                <a:lnTo>
                  <a:pt x="2869455" y="0"/>
                </a:lnTo>
                <a:cubicBezTo>
                  <a:pt x="2941409" y="0"/>
                  <a:pt x="2999740" y="58331"/>
                  <a:pt x="2999740" y="130285"/>
                </a:cubicBezTo>
                <a:lnTo>
                  <a:pt x="2999740" y="5013217"/>
                </a:lnTo>
                <a:cubicBezTo>
                  <a:pt x="2999740" y="5067182"/>
                  <a:pt x="2966928" y="5113485"/>
                  <a:pt x="2920167" y="5133263"/>
                </a:cubicBezTo>
                <a:lnTo>
                  <a:pt x="2869467" y="5143499"/>
                </a:lnTo>
                <a:lnTo>
                  <a:pt x="0" y="5143499"/>
                </a:lnTo>
                <a:close/>
              </a:path>
            </a:pathLst>
          </a:custGeom>
        </p:spPr>
      </p:pic>
      <p:sp>
        <p:nvSpPr>
          <p:cNvPr id="14" name="Title 12">
            <a:extLst>
              <a:ext uri="{FF2B5EF4-FFF2-40B4-BE49-F238E27FC236}">
                <a16:creationId xmlns:a16="http://schemas.microsoft.com/office/drawing/2014/main" id="{91D1F042-6756-73C4-05A5-93449A1EB750}"/>
              </a:ext>
            </a:extLst>
          </p:cNvPr>
          <p:cNvSpPr>
            <a:spLocks noGrp="1"/>
          </p:cNvSpPr>
          <p:nvPr>
            <p:ph type="title" hasCustomPrompt="1"/>
          </p:nvPr>
        </p:nvSpPr>
        <p:spPr>
          <a:xfrm>
            <a:off x="289339" y="1218685"/>
            <a:ext cx="3117890" cy="1633372"/>
          </a:xfrm>
          <a:prstGeom prst="rect">
            <a:avLst/>
          </a:prstGeom>
        </p:spPr>
        <p:txBody>
          <a:bodyPr/>
          <a:lstStyle>
            <a:lvl1pPr>
              <a:defRPr sz="2800" b="1">
                <a:solidFill>
                  <a:schemeClr val="bg2"/>
                </a:solidFill>
              </a:defRPr>
            </a:lvl1pPr>
          </a:lstStyle>
          <a:p>
            <a:r>
              <a:rPr lang="en-US"/>
              <a:t>Click to edit title</a:t>
            </a:r>
            <a:endParaRPr lang="en-FR"/>
          </a:p>
        </p:txBody>
      </p:sp>
      <p:sp>
        <p:nvSpPr>
          <p:cNvPr id="16" name="Text Placeholder 15">
            <a:extLst>
              <a:ext uri="{FF2B5EF4-FFF2-40B4-BE49-F238E27FC236}">
                <a16:creationId xmlns:a16="http://schemas.microsoft.com/office/drawing/2014/main" id="{865ECE8D-8AE3-A4F8-7111-983259B8DA10}"/>
              </a:ext>
            </a:extLst>
          </p:cNvPr>
          <p:cNvSpPr>
            <a:spLocks noGrp="1"/>
          </p:cNvSpPr>
          <p:nvPr>
            <p:ph type="body" sz="quarter" idx="10" hasCustomPrompt="1"/>
          </p:nvPr>
        </p:nvSpPr>
        <p:spPr>
          <a:xfrm>
            <a:off x="273050" y="362525"/>
            <a:ext cx="3134179" cy="410361"/>
          </a:xfrm>
          <a:prstGeom prst="rect">
            <a:avLst/>
          </a:prstGeom>
        </p:spPr>
        <p:txBody>
          <a:bodyPr/>
          <a:lstStyle>
            <a:lvl1pPr marL="0" indent="0">
              <a:buNone/>
              <a:defRPr sz="1600">
                <a:solidFill>
                  <a:schemeClr val="bg2"/>
                </a:solidFill>
              </a:defRPr>
            </a:lvl1pPr>
          </a:lstStyle>
          <a:p>
            <a:pPr lvl="0"/>
            <a:r>
              <a:rPr lang="en-GB"/>
              <a:t>Click to edit subtitle</a:t>
            </a:r>
            <a:endParaRPr lang="en-FR"/>
          </a:p>
        </p:txBody>
      </p:sp>
      <p:grpSp>
        <p:nvGrpSpPr>
          <p:cNvPr id="15" name="Group 14">
            <a:extLst>
              <a:ext uri="{FF2B5EF4-FFF2-40B4-BE49-F238E27FC236}">
                <a16:creationId xmlns:a16="http://schemas.microsoft.com/office/drawing/2014/main" id="{95BA83F9-E153-7049-987B-0C77044A9246}"/>
              </a:ext>
            </a:extLst>
          </p:cNvPr>
          <p:cNvGrpSpPr/>
          <p:nvPr userDrawn="1"/>
        </p:nvGrpSpPr>
        <p:grpSpPr>
          <a:xfrm>
            <a:off x="8034046" y="4840288"/>
            <a:ext cx="728953" cy="303212"/>
            <a:chOff x="8034046" y="4840288"/>
            <a:chExt cx="728953" cy="303212"/>
          </a:xfrm>
        </p:grpSpPr>
        <p:sp>
          <p:nvSpPr>
            <p:cNvPr id="17" name="Freeform 16">
              <a:extLst>
                <a:ext uri="{FF2B5EF4-FFF2-40B4-BE49-F238E27FC236}">
                  <a16:creationId xmlns:a16="http://schemas.microsoft.com/office/drawing/2014/main" id="{A69F78E2-5A51-264E-B7A1-B4AB724453EA}"/>
                </a:ext>
              </a:extLst>
            </p:cNvPr>
            <p:cNvSpPr/>
            <p:nvPr userDrawn="1"/>
          </p:nvSpPr>
          <p:spPr>
            <a:xfrm>
              <a:off x="8034046" y="4840288"/>
              <a:ext cx="728953" cy="303212"/>
            </a:xfrm>
            <a:custGeom>
              <a:avLst/>
              <a:gdLst>
                <a:gd name="connsiteX0" fmla="*/ 29384 w 728953"/>
                <a:gd name="connsiteY0" fmla="*/ 0 h 303212"/>
                <a:gd name="connsiteX1" fmla="*/ 699569 w 728953"/>
                <a:gd name="connsiteY1" fmla="*/ 0 h 303212"/>
                <a:gd name="connsiteX2" fmla="*/ 728953 w 728953"/>
                <a:gd name="connsiteY2" fmla="*/ 38884 h 303212"/>
                <a:gd name="connsiteX3" fmla="*/ 728953 w 728953"/>
                <a:gd name="connsiteY3" fmla="*/ 303212 h 303212"/>
                <a:gd name="connsiteX4" fmla="*/ 0 w 728953"/>
                <a:gd name="connsiteY4" fmla="*/ 303212 h 303212"/>
                <a:gd name="connsiteX5" fmla="*/ 0 w 728953"/>
                <a:gd name="connsiteY5" fmla="*/ 38884 h 303212"/>
                <a:gd name="connsiteX6" fmla="*/ 29384 w 728953"/>
                <a:gd name="connsiteY6" fmla="*/ 0 h 3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53" h="303212">
                  <a:moveTo>
                    <a:pt x="29384" y="0"/>
                  </a:moveTo>
                  <a:lnTo>
                    <a:pt x="699569" y="0"/>
                  </a:lnTo>
                  <a:cubicBezTo>
                    <a:pt x="715789" y="0"/>
                    <a:pt x="728953" y="17420"/>
                    <a:pt x="728953" y="38884"/>
                  </a:cubicBezTo>
                  <a:lnTo>
                    <a:pt x="728953" y="303212"/>
                  </a:lnTo>
                  <a:lnTo>
                    <a:pt x="0" y="303212"/>
                  </a:lnTo>
                  <a:lnTo>
                    <a:pt x="0" y="38884"/>
                  </a:lnTo>
                  <a:cubicBezTo>
                    <a:pt x="0" y="17420"/>
                    <a:pt x="13164" y="0"/>
                    <a:pt x="29384" y="0"/>
                  </a:cubicBezTo>
                  <a:close/>
                </a:path>
              </a:pathLst>
            </a:custGeom>
            <a:solidFill>
              <a:srgbClr val="02B535"/>
            </a:solidFill>
            <a:ln w="9525" cap="flat">
              <a:noFill/>
              <a:prstDash val="solid"/>
              <a:miter/>
            </a:ln>
          </p:spPr>
          <p:txBody>
            <a:bodyPr wrap="square" rtlCol="0" anchor="ctr">
              <a:noAutofit/>
            </a:bodyPr>
            <a:lstStyle/>
            <a:p>
              <a:endParaRPr lang="ru-RU">
                <a:solidFill>
                  <a:srgbClr val="93EB20"/>
                </a:solidFill>
              </a:endParaRPr>
            </a:p>
          </p:txBody>
        </p:sp>
        <p:grpSp>
          <p:nvGrpSpPr>
            <p:cNvPr id="18" name="Group 17">
              <a:extLst>
                <a:ext uri="{FF2B5EF4-FFF2-40B4-BE49-F238E27FC236}">
                  <a16:creationId xmlns:a16="http://schemas.microsoft.com/office/drawing/2014/main" id="{986B18C9-2C14-1B4B-B638-BC6DC32259F9}"/>
                </a:ext>
              </a:extLst>
            </p:cNvPr>
            <p:cNvGrpSpPr>
              <a:grpSpLocks noChangeAspect="1"/>
            </p:cNvGrpSpPr>
            <p:nvPr userDrawn="1"/>
          </p:nvGrpSpPr>
          <p:grpSpPr>
            <a:xfrm>
              <a:off x="8130451" y="4918425"/>
              <a:ext cx="522520" cy="94143"/>
              <a:chOff x="8169296" y="4896489"/>
              <a:chExt cx="497639" cy="89660"/>
            </a:xfrm>
          </p:grpSpPr>
          <p:sp>
            <p:nvSpPr>
              <p:cNvPr id="19" name="10">
                <a:extLst>
                  <a:ext uri="{FF2B5EF4-FFF2-40B4-BE49-F238E27FC236}">
                    <a16:creationId xmlns:a16="http://schemas.microsoft.com/office/drawing/2014/main" id="{691A8360-F103-EF4C-881A-7BAB66ECB18B}"/>
                  </a:ext>
                </a:extLst>
              </p:cNvPr>
              <p:cNvSpPr/>
              <p:nvPr/>
            </p:nvSpPr>
            <p:spPr>
              <a:xfrm>
                <a:off x="8169296" y="4897115"/>
                <a:ext cx="95515" cy="87327"/>
              </a:xfrm>
              <a:custGeom>
                <a:avLst/>
                <a:gdLst>
                  <a:gd name="connsiteX0" fmla="*/ 458420 w 479951"/>
                  <a:gd name="connsiteY0" fmla="*/ 5424 h 438811"/>
                  <a:gd name="connsiteX1" fmla="*/ 403175 w 479951"/>
                  <a:gd name="connsiteY1" fmla="*/ 24474 h 438811"/>
                  <a:gd name="connsiteX2" fmla="*/ 254585 w 479951"/>
                  <a:gd name="connsiteY2" fmla="*/ 343562 h 438811"/>
                  <a:gd name="connsiteX3" fmla="*/ 240297 w 479951"/>
                  <a:gd name="connsiteY3" fmla="*/ 354992 h 438811"/>
                  <a:gd name="connsiteX4" fmla="*/ 226010 w 479951"/>
                  <a:gd name="connsiteY4" fmla="*/ 343562 h 438811"/>
                  <a:gd name="connsiteX5" fmla="*/ 77420 w 479951"/>
                  <a:gd name="connsiteY5" fmla="*/ 23522 h 438811"/>
                  <a:gd name="connsiteX6" fmla="*/ 22175 w 479951"/>
                  <a:gd name="connsiteY6" fmla="*/ 4472 h 438811"/>
                  <a:gd name="connsiteX7" fmla="*/ 4077 w 479951"/>
                  <a:gd name="connsiteY7" fmla="*/ 62574 h 438811"/>
                  <a:gd name="connsiteX8" fmla="*/ 148857 w 479951"/>
                  <a:gd name="connsiteY8" fmla="*/ 357849 h 438811"/>
                  <a:gd name="connsiteX9" fmla="*/ 165050 w 479951"/>
                  <a:gd name="connsiteY9" fmla="*/ 391187 h 438811"/>
                  <a:gd name="connsiteX10" fmla="*/ 239345 w 479951"/>
                  <a:gd name="connsiteY10" fmla="*/ 438812 h 438811"/>
                  <a:gd name="connsiteX11" fmla="*/ 313640 w 479951"/>
                  <a:gd name="connsiteY11" fmla="*/ 391187 h 438811"/>
                  <a:gd name="connsiteX12" fmla="*/ 329832 w 479951"/>
                  <a:gd name="connsiteY12" fmla="*/ 357849 h 438811"/>
                  <a:gd name="connsiteX13" fmla="*/ 474612 w 479951"/>
                  <a:gd name="connsiteY13" fmla="*/ 62574 h 438811"/>
                  <a:gd name="connsiteX14" fmla="*/ 458420 w 479951"/>
                  <a:gd name="connsiteY14" fmla="*/ 5424 h 43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951" h="438811">
                    <a:moveTo>
                      <a:pt x="458420" y="5424"/>
                    </a:moveTo>
                    <a:cubicBezTo>
                      <a:pt x="438417" y="-6006"/>
                      <a:pt x="413652" y="2567"/>
                      <a:pt x="403175" y="24474"/>
                    </a:cubicBezTo>
                    <a:lnTo>
                      <a:pt x="254585" y="343562"/>
                    </a:lnTo>
                    <a:cubicBezTo>
                      <a:pt x="250775" y="350229"/>
                      <a:pt x="247917" y="354992"/>
                      <a:pt x="240297" y="354992"/>
                    </a:cubicBezTo>
                    <a:cubicBezTo>
                      <a:pt x="232677" y="354992"/>
                      <a:pt x="229820" y="350229"/>
                      <a:pt x="226010" y="343562"/>
                    </a:cubicBezTo>
                    <a:lnTo>
                      <a:pt x="77420" y="23522"/>
                    </a:lnTo>
                    <a:cubicBezTo>
                      <a:pt x="66942" y="2567"/>
                      <a:pt x="42177" y="-6006"/>
                      <a:pt x="22175" y="4472"/>
                    </a:cubicBezTo>
                    <a:cubicBezTo>
                      <a:pt x="2172" y="15902"/>
                      <a:pt x="-5448" y="41619"/>
                      <a:pt x="4077" y="62574"/>
                    </a:cubicBezTo>
                    <a:lnTo>
                      <a:pt x="148857" y="357849"/>
                    </a:lnTo>
                    <a:lnTo>
                      <a:pt x="165050" y="391187"/>
                    </a:lnTo>
                    <a:cubicBezTo>
                      <a:pt x="179337" y="420714"/>
                      <a:pt x="207912" y="438812"/>
                      <a:pt x="239345" y="438812"/>
                    </a:cubicBezTo>
                    <a:cubicBezTo>
                      <a:pt x="270777" y="438812"/>
                      <a:pt x="299352" y="420714"/>
                      <a:pt x="313640" y="391187"/>
                    </a:cubicBezTo>
                    <a:lnTo>
                      <a:pt x="329832" y="357849"/>
                    </a:lnTo>
                    <a:lnTo>
                      <a:pt x="474612" y="62574"/>
                    </a:lnTo>
                    <a:cubicBezTo>
                      <a:pt x="486042" y="42572"/>
                      <a:pt x="478422" y="15902"/>
                      <a:pt x="458420" y="5424"/>
                    </a:cubicBezTo>
                  </a:path>
                </a:pathLst>
              </a:custGeom>
              <a:solidFill>
                <a:schemeClr val="bg1"/>
              </a:solidFill>
              <a:ln w="9525" cap="flat">
                <a:noFill/>
                <a:prstDash val="solid"/>
                <a:miter/>
              </a:ln>
            </p:spPr>
            <p:txBody>
              <a:bodyPr rtlCol="0" anchor="ctr"/>
              <a:lstStyle/>
              <a:p>
                <a:endParaRPr lang="ru-RU"/>
              </a:p>
            </p:txBody>
          </p:sp>
          <p:sp>
            <p:nvSpPr>
              <p:cNvPr id="20" name="10">
                <a:extLst>
                  <a:ext uri="{FF2B5EF4-FFF2-40B4-BE49-F238E27FC236}">
                    <a16:creationId xmlns:a16="http://schemas.microsoft.com/office/drawing/2014/main" id="{ED09775F-FC76-CA49-91E2-BE3C199F43E7}"/>
                  </a:ext>
                </a:extLst>
              </p:cNvPr>
              <p:cNvSpPr/>
              <p:nvPr/>
            </p:nvSpPr>
            <p:spPr>
              <a:xfrm>
                <a:off x="8549410" y="4897247"/>
                <a:ext cx="117525" cy="87392"/>
              </a:xfrm>
              <a:custGeom>
                <a:avLst/>
                <a:gdLst>
                  <a:gd name="connsiteX0" fmla="*/ 515302 w 590549"/>
                  <a:gd name="connsiteY0" fmla="*/ 0 h 439136"/>
                  <a:gd name="connsiteX1" fmla="*/ 451485 w 590549"/>
                  <a:gd name="connsiteY1" fmla="*/ 40957 h 439136"/>
                  <a:gd name="connsiteX2" fmla="*/ 302895 w 590549"/>
                  <a:gd name="connsiteY2" fmla="*/ 347663 h 439136"/>
                  <a:gd name="connsiteX3" fmla="*/ 295275 w 590549"/>
                  <a:gd name="connsiteY3" fmla="*/ 354330 h 439136"/>
                  <a:gd name="connsiteX4" fmla="*/ 287655 w 590549"/>
                  <a:gd name="connsiteY4" fmla="*/ 347663 h 439136"/>
                  <a:gd name="connsiteX5" fmla="*/ 140017 w 590549"/>
                  <a:gd name="connsiteY5" fmla="*/ 43815 h 439136"/>
                  <a:gd name="connsiteX6" fmla="*/ 74295 w 590549"/>
                  <a:gd name="connsiteY6" fmla="*/ 0 h 439136"/>
                  <a:gd name="connsiteX7" fmla="*/ 74295 w 590549"/>
                  <a:gd name="connsiteY7" fmla="*/ 0 h 439136"/>
                  <a:gd name="connsiteX8" fmla="*/ 0 w 590549"/>
                  <a:gd name="connsiteY8" fmla="*/ 80963 h 439136"/>
                  <a:gd name="connsiteX9" fmla="*/ 0 w 590549"/>
                  <a:gd name="connsiteY9" fmla="*/ 395288 h 439136"/>
                  <a:gd name="connsiteX10" fmla="*/ 27622 w 590549"/>
                  <a:gd name="connsiteY10" fmla="*/ 437198 h 439136"/>
                  <a:gd name="connsiteX11" fmla="*/ 78105 w 590549"/>
                  <a:gd name="connsiteY11" fmla="*/ 394335 h 439136"/>
                  <a:gd name="connsiteX12" fmla="*/ 73342 w 590549"/>
                  <a:gd name="connsiteY12" fmla="*/ 88582 h 439136"/>
                  <a:gd name="connsiteX13" fmla="*/ 78105 w 590549"/>
                  <a:gd name="connsiteY13" fmla="*/ 86677 h 439136"/>
                  <a:gd name="connsiteX14" fmla="*/ 229552 w 590549"/>
                  <a:gd name="connsiteY14" fmla="*/ 392430 h 439136"/>
                  <a:gd name="connsiteX15" fmla="*/ 295275 w 590549"/>
                  <a:gd name="connsiteY15" fmla="*/ 439103 h 439136"/>
                  <a:gd name="connsiteX16" fmla="*/ 360998 w 590549"/>
                  <a:gd name="connsiteY16" fmla="*/ 392430 h 439136"/>
                  <a:gd name="connsiteX17" fmla="*/ 511492 w 590549"/>
                  <a:gd name="connsiteY17" fmla="*/ 86677 h 439136"/>
                  <a:gd name="connsiteX18" fmla="*/ 517208 w 590549"/>
                  <a:gd name="connsiteY18" fmla="*/ 88582 h 439136"/>
                  <a:gd name="connsiteX19" fmla="*/ 511492 w 590549"/>
                  <a:gd name="connsiteY19" fmla="*/ 396240 h 439136"/>
                  <a:gd name="connsiteX20" fmla="*/ 552450 w 590549"/>
                  <a:gd name="connsiteY20" fmla="*/ 439103 h 439136"/>
                  <a:gd name="connsiteX21" fmla="*/ 590550 w 590549"/>
                  <a:gd name="connsiteY21" fmla="*/ 394335 h 439136"/>
                  <a:gd name="connsiteX22" fmla="*/ 590550 w 590549"/>
                  <a:gd name="connsiteY22" fmla="*/ 80963 h 439136"/>
                  <a:gd name="connsiteX23" fmla="*/ 515302 w 590549"/>
                  <a:gd name="connsiteY23" fmla="*/ 0 h 43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0549" h="439136">
                    <a:moveTo>
                      <a:pt x="515302" y="0"/>
                    </a:moveTo>
                    <a:cubicBezTo>
                      <a:pt x="487680" y="0"/>
                      <a:pt x="462915" y="17145"/>
                      <a:pt x="451485" y="40957"/>
                    </a:cubicBezTo>
                    <a:cubicBezTo>
                      <a:pt x="413385" y="118110"/>
                      <a:pt x="302895" y="346710"/>
                      <a:pt x="302895" y="347663"/>
                    </a:cubicBezTo>
                    <a:cubicBezTo>
                      <a:pt x="301942" y="348615"/>
                      <a:pt x="300038" y="354330"/>
                      <a:pt x="295275" y="354330"/>
                    </a:cubicBezTo>
                    <a:cubicBezTo>
                      <a:pt x="290513" y="354330"/>
                      <a:pt x="288608" y="349567"/>
                      <a:pt x="287655" y="347663"/>
                    </a:cubicBezTo>
                    <a:cubicBezTo>
                      <a:pt x="250508" y="271463"/>
                      <a:pt x="178117" y="121920"/>
                      <a:pt x="140017" y="43815"/>
                    </a:cubicBezTo>
                    <a:cubicBezTo>
                      <a:pt x="125730" y="14288"/>
                      <a:pt x="100965" y="0"/>
                      <a:pt x="74295" y="0"/>
                    </a:cubicBezTo>
                    <a:lnTo>
                      <a:pt x="74295" y="0"/>
                    </a:lnTo>
                    <a:cubicBezTo>
                      <a:pt x="33338" y="0"/>
                      <a:pt x="0" y="34290"/>
                      <a:pt x="0" y="80963"/>
                    </a:cubicBezTo>
                    <a:lnTo>
                      <a:pt x="0" y="395288"/>
                    </a:lnTo>
                    <a:cubicBezTo>
                      <a:pt x="0" y="414338"/>
                      <a:pt x="10477" y="432435"/>
                      <a:pt x="27622" y="437198"/>
                    </a:cubicBezTo>
                    <a:cubicBezTo>
                      <a:pt x="55245" y="445770"/>
                      <a:pt x="78105" y="421957"/>
                      <a:pt x="78105" y="394335"/>
                    </a:cubicBezTo>
                    <a:lnTo>
                      <a:pt x="73342" y="88582"/>
                    </a:lnTo>
                    <a:cubicBezTo>
                      <a:pt x="73342" y="85725"/>
                      <a:pt x="77152" y="84772"/>
                      <a:pt x="78105" y="86677"/>
                    </a:cubicBezTo>
                    <a:lnTo>
                      <a:pt x="229552" y="392430"/>
                    </a:lnTo>
                    <a:cubicBezTo>
                      <a:pt x="243840" y="421957"/>
                      <a:pt x="267652" y="439103"/>
                      <a:pt x="295275" y="439103"/>
                    </a:cubicBezTo>
                    <a:cubicBezTo>
                      <a:pt x="321945" y="439103"/>
                      <a:pt x="346710" y="421957"/>
                      <a:pt x="360998" y="392430"/>
                    </a:cubicBezTo>
                    <a:lnTo>
                      <a:pt x="511492" y="86677"/>
                    </a:lnTo>
                    <a:cubicBezTo>
                      <a:pt x="513398" y="83820"/>
                      <a:pt x="517208" y="84772"/>
                      <a:pt x="517208" y="88582"/>
                    </a:cubicBezTo>
                    <a:lnTo>
                      <a:pt x="511492" y="396240"/>
                    </a:lnTo>
                    <a:cubicBezTo>
                      <a:pt x="511492" y="421005"/>
                      <a:pt x="529590" y="440055"/>
                      <a:pt x="552450" y="439103"/>
                    </a:cubicBezTo>
                    <a:cubicBezTo>
                      <a:pt x="574358" y="438150"/>
                      <a:pt x="590550" y="418148"/>
                      <a:pt x="590550" y="394335"/>
                    </a:cubicBezTo>
                    <a:lnTo>
                      <a:pt x="590550" y="80963"/>
                    </a:lnTo>
                    <a:cubicBezTo>
                      <a:pt x="589598" y="33338"/>
                      <a:pt x="556260" y="0"/>
                      <a:pt x="515302" y="0"/>
                    </a:cubicBezTo>
                  </a:path>
                </a:pathLst>
              </a:custGeom>
              <a:solidFill>
                <a:schemeClr val="bg1"/>
              </a:solidFill>
              <a:ln w="9525" cap="flat">
                <a:noFill/>
                <a:prstDash val="solid"/>
                <a:miter/>
              </a:ln>
            </p:spPr>
            <p:txBody>
              <a:bodyPr rtlCol="0" anchor="ctr"/>
              <a:lstStyle/>
              <a:p>
                <a:endParaRPr lang="ru-RU"/>
              </a:p>
            </p:txBody>
          </p:sp>
          <p:sp>
            <p:nvSpPr>
              <p:cNvPr id="21" name="10">
                <a:extLst>
                  <a:ext uri="{FF2B5EF4-FFF2-40B4-BE49-F238E27FC236}">
                    <a16:creationId xmlns:a16="http://schemas.microsoft.com/office/drawing/2014/main" id="{62A27DE1-F12C-394F-9985-4C1A27BC412D}"/>
                  </a:ext>
                </a:extLst>
              </p:cNvPr>
              <p:cNvSpPr/>
              <p:nvPr/>
            </p:nvSpPr>
            <p:spPr>
              <a:xfrm>
                <a:off x="8442687" y="4897058"/>
                <a:ext cx="97729" cy="87417"/>
              </a:xfrm>
              <a:custGeom>
                <a:avLst/>
                <a:gdLst>
                  <a:gd name="connsiteX0" fmla="*/ 485786 w 491077"/>
                  <a:gd name="connsiteY0" fmla="*/ 376238 h 439263"/>
                  <a:gd name="connsiteX1" fmla="*/ 319099 w 491077"/>
                  <a:gd name="connsiteY1" fmla="*/ 47625 h 439263"/>
                  <a:gd name="connsiteX2" fmla="*/ 244804 w 491077"/>
                  <a:gd name="connsiteY2" fmla="*/ 0 h 439263"/>
                  <a:gd name="connsiteX3" fmla="*/ 192416 w 491077"/>
                  <a:gd name="connsiteY3" fmla="*/ 20003 h 439263"/>
                  <a:gd name="connsiteX4" fmla="*/ 170509 w 491077"/>
                  <a:gd name="connsiteY4" fmla="*/ 47625 h 439263"/>
                  <a:gd name="connsiteX5" fmla="*/ 4774 w 491077"/>
                  <a:gd name="connsiteY5" fmla="*/ 375285 h 439263"/>
                  <a:gd name="connsiteX6" fmla="*/ 4774 w 491077"/>
                  <a:gd name="connsiteY6" fmla="*/ 376238 h 439263"/>
                  <a:gd name="connsiteX7" fmla="*/ 4774 w 491077"/>
                  <a:gd name="connsiteY7" fmla="*/ 376238 h 439263"/>
                  <a:gd name="connsiteX8" fmla="*/ 7631 w 491077"/>
                  <a:gd name="connsiteY8" fmla="*/ 421958 h 439263"/>
                  <a:gd name="connsiteX9" fmla="*/ 8584 w 491077"/>
                  <a:gd name="connsiteY9" fmla="*/ 422910 h 439263"/>
                  <a:gd name="connsiteX10" fmla="*/ 9536 w 491077"/>
                  <a:gd name="connsiteY10" fmla="*/ 423863 h 439263"/>
                  <a:gd name="connsiteX11" fmla="*/ 20014 w 491077"/>
                  <a:gd name="connsiteY11" fmla="*/ 433388 h 439263"/>
                  <a:gd name="connsiteX12" fmla="*/ 62876 w 491077"/>
                  <a:gd name="connsiteY12" fmla="*/ 431483 h 439263"/>
                  <a:gd name="connsiteX13" fmla="*/ 63829 w 491077"/>
                  <a:gd name="connsiteY13" fmla="*/ 431483 h 439263"/>
                  <a:gd name="connsiteX14" fmla="*/ 66686 w 491077"/>
                  <a:gd name="connsiteY14" fmla="*/ 429578 h 439263"/>
                  <a:gd name="connsiteX15" fmla="*/ 68591 w 491077"/>
                  <a:gd name="connsiteY15" fmla="*/ 427672 h 439263"/>
                  <a:gd name="connsiteX16" fmla="*/ 69544 w 491077"/>
                  <a:gd name="connsiteY16" fmla="*/ 426720 h 439263"/>
                  <a:gd name="connsiteX17" fmla="*/ 77164 w 491077"/>
                  <a:gd name="connsiteY17" fmla="*/ 416243 h 439263"/>
                  <a:gd name="connsiteX18" fmla="*/ 82879 w 491077"/>
                  <a:gd name="connsiteY18" fmla="*/ 402908 h 439263"/>
                  <a:gd name="connsiteX19" fmla="*/ 117169 w 491077"/>
                  <a:gd name="connsiteY19" fmla="*/ 330518 h 439263"/>
                  <a:gd name="connsiteX20" fmla="*/ 121931 w 491077"/>
                  <a:gd name="connsiteY20" fmla="*/ 327660 h 439263"/>
                  <a:gd name="connsiteX21" fmla="*/ 121931 w 491077"/>
                  <a:gd name="connsiteY21" fmla="*/ 327660 h 439263"/>
                  <a:gd name="connsiteX22" fmla="*/ 275284 w 491077"/>
                  <a:gd name="connsiteY22" fmla="*/ 327660 h 439263"/>
                  <a:gd name="connsiteX23" fmla="*/ 275284 w 491077"/>
                  <a:gd name="connsiteY23" fmla="*/ 327660 h 439263"/>
                  <a:gd name="connsiteX24" fmla="*/ 312431 w 491077"/>
                  <a:gd name="connsiteY24" fmla="*/ 288608 h 439263"/>
                  <a:gd name="connsiteX25" fmla="*/ 275284 w 491077"/>
                  <a:gd name="connsiteY25" fmla="*/ 249555 h 439263"/>
                  <a:gd name="connsiteX26" fmla="*/ 183844 w 491077"/>
                  <a:gd name="connsiteY26" fmla="*/ 249555 h 439263"/>
                  <a:gd name="connsiteX27" fmla="*/ 160984 w 491077"/>
                  <a:gd name="connsiteY27" fmla="*/ 249555 h 439263"/>
                  <a:gd name="connsiteX28" fmla="*/ 158126 w 491077"/>
                  <a:gd name="connsiteY28" fmla="*/ 244793 h 439263"/>
                  <a:gd name="connsiteX29" fmla="*/ 166699 w 491077"/>
                  <a:gd name="connsiteY29" fmla="*/ 226695 h 439263"/>
                  <a:gd name="connsiteX30" fmla="*/ 229564 w 491077"/>
                  <a:gd name="connsiteY30" fmla="*/ 100013 h 439263"/>
                  <a:gd name="connsiteX31" fmla="*/ 229564 w 491077"/>
                  <a:gd name="connsiteY31" fmla="*/ 99060 h 439263"/>
                  <a:gd name="connsiteX32" fmla="*/ 229564 w 491077"/>
                  <a:gd name="connsiteY32" fmla="*/ 98107 h 439263"/>
                  <a:gd name="connsiteX33" fmla="*/ 229564 w 491077"/>
                  <a:gd name="connsiteY33" fmla="*/ 98107 h 439263"/>
                  <a:gd name="connsiteX34" fmla="*/ 240041 w 491077"/>
                  <a:gd name="connsiteY34" fmla="*/ 84773 h 439263"/>
                  <a:gd name="connsiteX35" fmla="*/ 249566 w 491077"/>
                  <a:gd name="connsiteY35" fmla="*/ 84773 h 439263"/>
                  <a:gd name="connsiteX36" fmla="*/ 261949 w 491077"/>
                  <a:gd name="connsiteY36" fmla="*/ 100013 h 439263"/>
                  <a:gd name="connsiteX37" fmla="*/ 261949 w 491077"/>
                  <a:gd name="connsiteY37" fmla="*/ 100013 h 439263"/>
                  <a:gd name="connsiteX38" fmla="*/ 414349 w 491077"/>
                  <a:gd name="connsiteY38" fmla="*/ 415290 h 439263"/>
                  <a:gd name="connsiteX39" fmla="*/ 450544 w 491077"/>
                  <a:gd name="connsiteY39" fmla="*/ 438150 h 439263"/>
                  <a:gd name="connsiteX40" fmla="*/ 464831 w 491077"/>
                  <a:gd name="connsiteY40" fmla="*/ 435293 h 439263"/>
                  <a:gd name="connsiteX41" fmla="*/ 465784 w 491077"/>
                  <a:gd name="connsiteY41" fmla="*/ 435293 h 439263"/>
                  <a:gd name="connsiteX42" fmla="*/ 468641 w 491077"/>
                  <a:gd name="connsiteY42" fmla="*/ 433388 h 439263"/>
                  <a:gd name="connsiteX43" fmla="*/ 469594 w 491077"/>
                  <a:gd name="connsiteY43" fmla="*/ 432435 h 439263"/>
                  <a:gd name="connsiteX44" fmla="*/ 470546 w 491077"/>
                  <a:gd name="connsiteY44" fmla="*/ 432435 h 439263"/>
                  <a:gd name="connsiteX45" fmla="*/ 471499 w 491077"/>
                  <a:gd name="connsiteY45" fmla="*/ 431483 h 439263"/>
                  <a:gd name="connsiteX46" fmla="*/ 472451 w 491077"/>
                  <a:gd name="connsiteY46" fmla="*/ 430530 h 439263"/>
                  <a:gd name="connsiteX47" fmla="*/ 473404 w 491077"/>
                  <a:gd name="connsiteY47" fmla="*/ 429578 h 439263"/>
                  <a:gd name="connsiteX48" fmla="*/ 475309 w 491077"/>
                  <a:gd name="connsiteY48" fmla="*/ 428625 h 439263"/>
                  <a:gd name="connsiteX49" fmla="*/ 477214 w 491077"/>
                  <a:gd name="connsiteY49" fmla="*/ 426720 h 439263"/>
                  <a:gd name="connsiteX50" fmla="*/ 478166 w 491077"/>
                  <a:gd name="connsiteY50" fmla="*/ 425768 h 439263"/>
                  <a:gd name="connsiteX51" fmla="*/ 485786 w 491077"/>
                  <a:gd name="connsiteY51" fmla="*/ 376238 h 4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1077" h="439263">
                    <a:moveTo>
                      <a:pt x="485786" y="376238"/>
                    </a:moveTo>
                    <a:lnTo>
                      <a:pt x="319099" y="47625"/>
                    </a:lnTo>
                    <a:cubicBezTo>
                      <a:pt x="304811" y="18098"/>
                      <a:pt x="276236" y="0"/>
                      <a:pt x="244804" y="0"/>
                    </a:cubicBezTo>
                    <a:cubicBezTo>
                      <a:pt x="224801" y="0"/>
                      <a:pt x="206704" y="6668"/>
                      <a:pt x="192416" y="20003"/>
                    </a:cubicBezTo>
                    <a:cubicBezTo>
                      <a:pt x="183844" y="27623"/>
                      <a:pt x="176224" y="37148"/>
                      <a:pt x="170509" y="47625"/>
                    </a:cubicBezTo>
                    <a:lnTo>
                      <a:pt x="4774" y="375285"/>
                    </a:lnTo>
                    <a:cubicBezTo>
                      <a:pt x="4774" y="375285"/>
                      <a:pt x="4774" y="376238"/>
                      <a:pt x="4774" y="376238"/>
                    </a:cubicBezTo>
                    <a:lnTo>
                      <a:pt x="4774" y="376238"/>
                    </a:lnTo>
                    <a:cubicBezTo>
                      <a:pt x="-2846" y="391478"/>
                      <a:pt x="-941" y="409575"/>
                      <a:pt x="7631" y="421958"/>
                    </a:cubicBezTo>
                    <a:cubicBezTo>
                      <a:pt x="7631" y="421958"/>
                      <a:pt x="7631" y="422910"/>
                      <a:pt x="8584" y="422910"/>
                    </a:cubicBezTo>
                    <a:cubicBezTo>
                      <a:pt x="8584" y="422910"/>
                      <a:pt x="9536" y="423863"/>
                      <a:pt x="9536" y="423863"/>
                    </a:cubicBezTo>
                    <a:cubicBezTo>
                      <a:pt x="12394" y="427672"/>
                      <a:pt x="16204" y="431483"/>
                      <a:pt x="20014" y="433388"/>
                    </a:cubicBezTo>
                    <a:cubicBezTo>
                      <a:pt x="34301" y="441960"/>
                      <a:pt x="50494" y="441008"/>
                      <a:pt x="62876" y="431483"/>
                    </a:cubicBezTo>
                    <a:cubicBezTo>
                      <a:pt x="62876" y="431483"/>
                      <a:pt x="62876" y="431483"/>
                      <a:pt x="63829" y="431483"/>
                    </a:cubicBezTo>
                    <a:cubicBezTo>
                      <a:pt x="64781" y="430530"/>
                      <a:pt x="65734" y="430530"/>
                      <a:pt x="66686" y="429578"/>
                    </a:cubicBezTo>
                    <a:cubicBezTo>
                      <a:pt x="67639" y="428625"/>
                      <a:pt x="67639" y="428625"/>
                      <a:pt x="68591" y="427672"/>
                    </a:cubicBezTo>
                    <a:cubicBezTo>
                      <a:pt x="68591" y="427672"/>
                      <a:pt x="69544" y="426720"/>
                      <a:pt x="69544" y="426720"/>
                    </a:cubicBezTo>
                    <a:cubicBezTo>
                      <a:pt x="72401" y="423863"/>
                      <a:pt x="75259" y="420053"/>
                      <a:pt x="77164" y="416243"/>
                    </a:cubicBezTo>
                    <a:lnTo>
                      <a:pt x="82879" y="402908"/>
                    </a:lnTo>
                    <a:lnTo>
                      <a:pt x="117169" y="330518"/>
                    </a:lnTo>
                    <a:cubicBezTo>
                      <a:pt x="118121" y="328613"/>
                      <a:pt x="120026" y="327660"/>
                      <a:pt x="121931" y="327660"/>
                    </a:cubicBezTo>
                    <a:lnTo>
                      <a:pt x="121931" y="327660"/>
                    </a:lnTo>
                    <a:lnTo>
                      <a:pt x="275284" y="327660"/>
                    </a:lnTo>
                    <a:lnTo>
                      <a:pt x="275284" y="327660"/>
                    </a:lnTo>
                    <a:cubicBezTo>
                      <a:pt x="296239" y="327660"/>
                      <a:pt x="312431" y="310515"/>
                      <a:pt x="312431" y="288608"/>
                    </a:cubicBezTo>
                    <a:cubicBezTo>
                      <a:pt x="312431" y="266700"/>
                      <a:pt x="296239" y="249555"/>
                      <a:pt x="275284" y="249555"/>
                    </a:cubicBezTo>
                    <a:lnTo>
                      <a:pt x="183844" y="249555"/>
                    </a:lnTo>
                    <a:lnTo>
                      <a:pt x="160984" y="249555"/>
                    </a:lnTo>
                    <a:cubicBezTo>
                      <a:pt x="158126" y="249555"/>
                      <a:pt x="157174" y="246698"/>
                      <a:pt x="158126" y="244793"/>
                    </a:cubicBezTo>
                    <a:lnTo>
                      <a:pt x="166699" y="226695"/>
                    </a:lnTo>
                    <a:lnTo>
                      <a:pt x="229564" y="100013"/>
                    </a:lnTo>
                    <a:lnTo>
                      <a:pt x="229564" y="99060"/>
                    </a:lnTo>
                    <a:cubicBezTo>
                      <a:pt x="229564" y="99060"/>
                      <a:pt x="229564" y="98107"/>
                      <a:pt x="229564" y="98107"/>
                    </a:cubicBezTo>
                    <a:cubicBezTo>
                      <a:pt x="229564" y="98107"/>
                      <a:pt x="229564" y="98107"/>
                      <a:pt x="229564" y="98107"/>
                    </a:cubicBezTo>
                    <a:cubicBezTo>
                      <a:pt x="230516" y="96203"/>
                      <a:pt x="234326" y="86678"/>
                      <a:pt x="240041" y="84773"/>
                    </a:cubicBezTo>
                    <a:cubicBezTo>
                      <a:pt x="242899" y="83820"/>
                      <a:pt x="246709" y="83820"/>
                      <a:pt x="249566" y="84773"/>
                    </a:cubicBezTo>
                    <a:cubicBezTo>
                      <a:pt x="256234" y="86678"/>
                      <a:pt x="259091" y="94298"/>
                      <a:pt x="261949" y="100013"/>
                    </a:cubicBezTo>
                    <a:cubicBezTo>
                      <a:pt x="261949" y="100013"/>
                      <a:pt x="261949" y="100013"/>
                      <a:pt x="261949" y="100013"/>
                    </a:cubicBezTo>
                    <a:lnTo>
                      <a:pt x="414349" y="415290"/>
                    </a:lnTo>
                    <a:cubicBezTo>
                      <a:pt x="421969" y="429578"/>
                      <a:pt x="436256" y="438150"/>
                      <a:pt x="450544" y="438150"/>
                    </a:cubicBezTo>
                    <a:cubicBezTo>
                      <a:pt x="455306" y="438150"/>
                      <a:pt x="460069" y="437197"/>
                      <a:pt x="464831" y="435293"/>
                    </a:cubicBezTo>
                    <a:cubicBezTo>
                      <a:pt x="464831" y="435293"/>
                      <a:pt x="465784" y="435293"/>
                      <a:pt x="465784" y="435293"/>
                    </a:cubicBezTo>
                    <a:cubicBezTo>
                      <a:pt x="466736" y="435293"/>
                      <a:pt x="467689" y="434340"/>
                      <a:pt x="468641" y="433388"/>
                    </a:cubicBezTo>
                    <a:cubicBezTo>
                      <a:pt x="468641" y="433388"/>
                      <a:pt x="469594" y="433388"/>
                      <a:pt x="469594" y="432435"/>
                    </a:cubicBezTo>
                    <a:cubicBezTo>
                      <a:pt x="469594" y="432435"/>
                      <a:pt x="469594" y="432435"/>
                      <a:pt x="470546" y="432435"/>
                    </a:cubicBezTo>
                    <a:cubicBezTo>
                      <a:pt x="470546" y="432435"/>
                      <a:pt x="471499" y="432435"/>
                      <a:pt x="471499" y="431483"/>
                    </a:cubicBezTo>
                    <a:cubicBezTo>
                      <a:pt x="471499" y="431483"/>
                      <a:pt x="472451" y="430530"/>
                      <a:pt x="472451" y="430530"/>
                    </a:cubicBezTo>
                    <a:cubicBezTo>
                      <a:pt x="472451" y="430530"/>
                      <a:pt x="473404" y="429578"/>
                      <a:pt x="473404" y="429578"/>
                    </a:cubicBezTo>
                    <a:cubicBezTo>
                      <a:pt x="474356" y="429578"/>
                      <a:pt x="474356" y="428625"/>
                      <a:pt x="475309" y="428625"/>
                    </a:cubicBezTo>
                    <a:cubicBezTo>
                      <a:pt x="476261" y="427672"/>
                      <a:pt x="476261" y="427672"/>
                      <a:pt x="477214" y="426720"/>
                    </a:cubicBezTo>
                    <a:cubicBezTo>
                      <a:pt x="477214" y="426720"/>
                      <a:pt x="477214" y="426720"/>
                      <a:pt x="478166" y="425768"/>
                    </a:cubicBezTo>
                    <a:cubicBezTo>
                      <a:pt x="491501" y="416243"/>
                      <a:pt x="495311" y="394335"/>
                      <a:pt x="485786" y="376238"/>
                    </a:cubicBezTo>
                  </a:path>
                </a:pathLst>
              </a:custGeom>
              <a:solidFill>
                <a:schemeClr val="bg1"/>
              </a:solidFill>
              <a:ln w="9525" cap="flat">
                <a:noFill/>
                <a:prstDash val="solid"/>
                <a:miter/>
              </a:ln>
            </p:spPr>
            <p:txBody>
              <a:bodyPr rtlCol="0" anchor="ctr"/>
              <a:lstStyle/>
              <a:p>
                <a:endParaRPr lang="ru-RU"/>
              </a:p>
            </p:txBody>
          </p:sp>
          <p:sp>
            <p:nvSpPr>
              <p:cNvPr id="22" name="10">
                <a:extLst>
                  <a:ext uri="{FF2B5EF4-FFF2-40B4-BE49-F238E27FC236}">
                    <a16:creationId xmlns:a16="http://schemas.microsoft.com/office/drawing/2014/main" id="{92F17B7F-3002-7049-A089-F7C6746E31DA}"/>
                  </a:ext>
                </a:extLst>
              </p:cNvPr>
              <p:cNvSpPr/>
              <p:nvPr/>
            </p:nvSpPr>
            <p:spPr>
              <a:xfrm>
                <a:off x="8265075" y="4896489"/>
                <a:ext cx="83026" cy="89660"/>
              </a:xfrm>
              <a:custGeom>
                <a:avLst/>
                <a:gdLst>
                  <a:gd name="connsiteX0" fmla="*/ 85725 w 417194"/>
                  <a:gd name="connsiteY0" fmla="*/ 190500 h 450532"/>
                  <a:gd name="connsiteX1" fmla="*/ 209550 w 417194"/>
                  <a:gd name="connsiteY1" fmla="*/ 71438 h 450532"/>
                  <a:gd name="connsiteX2" fmla="*/ 335280 w 417194"/>
                  <a:gd name="connsiteY2" fmla="*/ 190500 h 450532"/>
                  <a:gd name="connsiteX3" fmla="*/ 331470 w 417194"/>
                  <a:gd name="connsiteY3" fmla="*/ 195263 h 450532"/>
                  <a:gd name="connsiteX4" fmla="*/ 89535 w 417194"/>
                  <a:gd name="connsiteY4" fmla="*/ 195263 h 450532"/>
                  <a:gd name="connsiteX5" fmla="*/ 85725 w 417194"/>
                  <a:gd name="connsiteY5" fmla="*/ 190500 h 450532"/>
                  <a:gd name="connsiteX6" fmla="*/ 88582 w 417194"/>
                  <a:gd name="connsiteY6" fmla="*/ 271463 h 450532"/>
                  <a:gd name="connsiteX7" fmla="*/ 368617 w 417194"/>
                  <a:gd name="connsiteY7" fmla="*/ 271463 h 450532"/>
                  <a:gd name="connsiteX8" fmla="*/ 417195 w 417194"/>
                  <a:gd name="connsiteY8" fmla="*/ 219075 h 450532"/>
                  <a:gd name="connsiteX9" fmla="*/ 208597 w 417194"/>
                  <a:gd name="connsiteY9" fmla="*/ 0 h 450532"/>
                  <a:gd name="connsiteX10" fmla="*/ 0 w 417194"/>
                  <a:gd name="connsiteY10" fmla="*/ 219075 h 450532"/>
                  <a:gd name="connsiteX11" fmla="*/ 0 w 417194"/>
                  <a:gd name="connsiteY11" fmla="*/ 230505 h 450532"/>
                  <a:gd name="connsiteX12" fmla="*/ 205740 w 417194"/>
                  <a:gd name="connsiteY12" fmla="*/ 449580 h 450532"/>
                  <a:gd name="connsiteX13" fmla="*/ 221932 w 417194"/>
                  <a:gd name="connsiteY13" fmla="*/ 450533 h 450532"/>
                  <a:gd name="connsiteX14" fmla="*/ 346710 w 417194"/>
                  <a:gd name="connsiteY14" fmla="*/ 412433 h 450532"/>
                  <a:gd name="connsiteX15" fmla="*/ 384810 w 417194"/>
                  <a:gd name="connsiteY15" fmla="*/ 377190 h 450532"/>
                  <a:gd name="connsiteX16" fmla="*/ 384810 w 417194"/>
                  <a:gd name="connsiteY16" fmla="*/ 320040 h 450532"/>
                  <a:gd name="connsiteX17" fmla="*/ 322897 w 417194"/>
                  <a:gd name="connsiteY17" fmla="*/ 327660 h 450532"/>
                  <a:gd name="connsiteX18" fmla="*/ 208597 w 417194"/>
                  <a:gd name="connsiteY18" fmla="*/ 373380 h 450532"/>
                  <a:gd name="connsiteX19" fmla="*/ 84772 w 417194"/>
                  <a:gd name="connsiteY19" fmla="*/ 275273 h 450532"/>
                  <a:gd name="connsiteX20" fmla="*/ 88582 w 417194"/>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4" h="450532">
                    <a:moveTo>
                      <a:pt x="85725" y="190500"/>
                    </a:moveTo>
                    <a:cubicBezTo>
                      <a:pt x="93345" y="127635"/>
                      <a:pt x="137160" y="71438"/>
                      <a:pt x="209550" y="71438"/>
                    </a:cubicBezTo>
                    <a:cubicBezTo>
                      <a:pt x="281940" y="71438"/>
                      <a:pt x="328613" y="126682"/>
                      <a:pt x="335280" y="190500"/>
                    </a:cubicBezTo>
                    <a:cubicBezTo>
                      <a:pt x="335280" y="192405"/>
                      <a:pt x="334328" y="195263"/>
                      <a:pt x="331470" y="195263"/>
                    </a:cubicBezTo>
                    <a:lnTo>
                      <a:pt x="89535" y="195263"/>
                    </a:lnTo>
                    <a:cubicBezTo>
                      <a:pt x="86677" y="194310"/>
                      <a:pt x="85725" y="192405"/>
                      <a:pt x="85725" y="190500"/>
                    </a:cubicBezTo>
                    <a:moveTo>
                      <a:pt x="88582" y="271463"/>
                    </a:moveTo>
                    <a:lnTo>
                      <a:pt x="368617" y="271463"/>
                    </a:lnTo>
                    <a:cubicBezTo>
                      <a:pt x="374332"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2" y="442913"/>
                      <a:pt x="205740" y="449580"/>
                    </a:cubicBezTo>
                    <a:cubicBezTo>
                      <a:pt x="211455" y="449580"/>
                      <a:pt x="217170" y="450533"/>
                      <a:pt x="221932"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5725" y="273368"/>
                      <a:pt x="86677" y="271463"/>
                      <a:pt x="88582" y="271463"/>
                    </a:cubicBezTo>
                  </a:path>
                </a:pathLst>
              </a:custGeom>
              <a:solidFill>
                <a:schemeClr val="bg1"/>
              </a:solidFill>
              <a:ln w="9525" cap="flat">
                <a:noFill/>
                <a:prstDash val="solid"/>
                <a:miter/>
              </a:ln>
            </p:spPr>
            <p:txBody>
              <a:bodyPr rtlCol="0" anchor="ctr"/>
              <a:lstStyle/>
              <a:p>
                <a:endParaRPr lang="ru-RU"/>
              </a:p>
            </p:txBody>
          </p:sp>
          <p:sp>
            <p:nvSpPr>
              <p:cNvPr id="23" name="10">
                <a:extLst>
                  <a:ext uri="{FF2B5EF4-FFF2-40B4-BE49-F238E27FC236}">
                    <a16:creationId xmlns:a16="http://schemas.microsoft.com/office/drawing/2014/main" id="{00640D51-7CE8-804D-AAFB-392B97D75D75}"/>
                  </a:ext>
                </a:extLst>
              </p:cNvPr>
              <p:cNvSpPr/>
              <p:nvPr/>
            </p:nvSpPr>
            <p:spPr>
              <a:xfrm>
                <a:off x="8357010" y="4896489"/>
                <a:ext cx="83026" cy="89660"/>
              </a:xfrm>
              <a:custGeom>
                <a:avLst/>
                <a:gdLst>
                  <a:gd name="connsiteX0" fmla="*/ 84772 w 417195"/>
                  <a:gd name="connsiteY0" fmla="*/ 190500 h 450532"/>
                  <a:gd name="connsiteX1" fmla="*/ 208597 w 417195"/>
                  <a:gd name="connsiteY1" fmla="*/ 71438 h 450532"/>
                  <a:gd name="connsiteX2" fmla="*/ 334327 w 417195"/>
                  <a:gd name="connsiteY2" fmla="*/ 190500 h 450532"/>
                  <a:gd name="connsiteX3" fmla="*/ 330517 w 417195"/>
                  <a:gd name="connsiteY3" fmla="*/ 195263 h 450532"/>
                  <a:gd name="connsiteX4" fmla="*/ 87630 w 417195"/>
                  <a:gd name="connsiteY4" fmla="*/ 195263 h 450532"/>
                  <a:gd name="connsiteX5" fmla="*/ 84772 w 417195"/>
                  <a:gd name="connsiteY5" fmla="*/ 190500 h 450532"/>
                  <a:gd name="connsiteX6" fmla="*/ 88583 w 417195"/>
                  <a:gd name="connsiteY6" fmla="*/ 271463 h 450532"/>
                  <a:gd name="connsiteX7" fmla="*/ 368617 w 417195"/>
                  <a:gd name="connsiteY7" fmla="*/ 271463 h 450532"/>
                  <a:gd name="connsiteX8" fmla="*/ 417195 w 417195"/>
                  <a:gd name="connsiteY8" fmla="*/ 219075 h 450532"/>
                  <a:gd name="connsiteX9" fmla="*/ 208597 w 417195"/>
                  <a:gd name="connsiteY9" fmla="*/ 0 h 450532"/>
                  <a:gd name="connsiteX10" fmla="*/ 0 w 417195"/>
                  <a:gd name="connsiteY10" fmla="*/ 219075 h 450532"/>
                  <a:gd name="connsiteX11" fmla="*/ 0 w 417195"/>
                  <a:gd name="connsiteY11" fmla="*/ 230505 h 450532"/>
                  <a:gd name="connsiteX12" fmla="*/ 205740 w 417195"/>
                  <a:gd name="connsiteY12" fmla="*/ 449580 h 450532"/>
                  <a:gd name="connsiteX13" fmla="*/ 221933 w 417195"/>
                  <a:gd name="connsiteY13" fmla="*/ 450533 h 450532"/>
                  <a:gd name="connsiteX14" fmla="*/ 346710 w 417195"/>
                  <a:gd name="connsiteY14" fmla="*/ 412433 h 450532"/>
                  <a:gd name="connsiteX15" fmla="*/ 384810 w 417195"/>
                  <a:gd name="connsiteY15" fmla="*/ 377190 h 450532"/>
                  <a:gd name="connsiteX16" fmla="*/ 384810 w 417195"/>
                  <a:gd name="connsiteY16" fmla="*/ 320040 h 450532"/>
                  <a:gd name="connsiteX17" fmla="*/ 322897 w 417195"/>
                  <a:gd name="connsiteY17" fmla="*/ 327660 h 450532"/>
                  <a:gd name="connsiteX18" fmla="*/ 208597 w 417195"/>
                  <a:gd name="connsiteY18" fmla="*/ 373380 h 450532"/>
                  <a:gd name="connsiteX19" fmla="*/ 84772 w 417195"/>
                  <a:gd name="connsiteY19" fmla="*/ 275273 h 450532"/>
                  <a:gd name="connsiteX20" fmla="*/ 88583 w 417195"/>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5" h="450532">
                    <a:moveTo>
                      <a:pt x="84772" y="190500"/>
                    </a:moveTo>
                    <a:cubicBezTo>
                      <a:pt x="92392" y="127635"/>
                      <a:pt x="136208" y="71438"/>
                      <a:pt x="208597" y="71438"/>
                    </a:cubicBezTo>
                    <a:cubicBezTo>
                      <a:pt x="280988" y="71438"/>
                      <a:pt x="327660" y="126682"/>
                      <a:pt x="334327" y="190500"/>
                    </a:cubicBezTo>
                    <a:cubicBezTo>
                      <a:pt x="334327" y="192405"/>
                      <a:pt x="333375" y="195263"/>
                      <a:pt x="330517" y="195263"/>
                    </a:cubicBezTo>
                    <a:lnTo>
                      <a:pt x="87630" y="195263"/>
                    </a:lnTo>
                    <a:cubicBezTo>
                      <a:pt x="86677" y="194310"/>
                      <a:pt x="84772" y="192405"/>
                      <a:pt x="84772" y="190500"/>
                    </a:cubicBezTo>
                    <a:moveTo>
                      <a:pt x="88583" y="271463"/>
                    </a:moveTo>
                    <a:lnTo>
                      <a:pt x="368617" y="271463"/>
                    </a:lnTo>
                    <a:cubicBezTo>
                      <a:pt x="374333"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3" y="442913"/>
                      <a:pt x="205740" y="449580"/>
                    </a:cubicBezTo>
                    <a:cubicBezTo>
                      <a:pt x="211455" y="449580"/>
                      <a:pt x="217170" y="450533"/>
                      <a:pt x="221933"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4772" y="273368"/>
                      <a:pt x="86677" y="271463"/>
                      <a:pt x="88583" y="271463"/>
                    </a:cubicBezTo>
                  </a:path>
                </a:pathLst>
              </a:custGeom>
              <a:solidFill>
                <a:schemeClr val="bg1"/>
              </a:solidFill>
              <a:ln w="9525" cap="flat">
                <a:noFill/>
                <a:prstDash val="solid"/>
                <a:miter/>
              </a:ln>
            </p:spPr>
            <p:txBody>
              <a:bodyPr rtlCol="0" anchor="ctr"/>
              <a:lstStyle/>
              <a:p>
                <a:endParaRPr lang="ru-RU"/>
              </a:p>
            </p:txBody>
          </p:sp>
        </p:grpSp>
      </p:grpSp>
      <p:pic>
        <p:nvPicPr>
          <p:cNvPr id="5" name="Grafik 4" descr="Ein Bild, das Schrift, Logo, Grafiken, rot enthält.&#10;&#10;Automatisch generierte Beschreibung">
            <a:extLst>
              <a:ext uri="{FF2B5EF4-FFF2-40B4-BE49-F238E27FC236}">
                <a16:creationId xmlns:a16="http://schemas.microsoft.com/office/drawing/2014/main" id="{1C716A32-C6A7-0406-8D49-4CF6C7106EB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959357" y="4841272"/>
            <a:ext cx="906821" cy="302228"/>
          </a:xfrm>
          <a:prstGeom prst="rect">
            <a:avLst/>
          </a:prstGeom>
        </p:spPr>
      </p:pic>
    </p:spTree>
    <p:extLst>
      <p:ext uri="{BB962C8B-B14F-4D97-AF65-F5344CB8AC3E}">
        <p14:creationId xmlns:p14="http://schemas.microsoft.com/office/powerpoint/2010/main" val="393526864"/>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 Gradient  Blue">
    <p:bg>
      <p:bgPr>
        <a:gradFill>
          <a:gsLst>
            <a:gs pos="0">
              <a:srgbClr val="4734C3"/>
            </a:gs>
            <a:gs pos="50000">
              <a:srgbClr val="2E24C5"/>
            </a:gs>
            <a:gs pos="89000">
              <a:srgbClr val="30267F"/>
            </a:gs>
          </a:gsLst>
          <a:lin ang="189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469358-3725-24D8-807C-09B8E5C78655}"/>
              </a:ext>
            </a:extLst>
          </p:cNvPr>
          <p:cNvSpPr>
            <a:spLocks noGrp="1"/>
          </p:cNvSpPr>
          <p:nvPr>
            <p:ph type="title" hasCustomPrompt="1"/>
          </p:nvPr>
        </p:nvSpPr>
        <p:spPr>
          <a:xfrm>
            <a:off x="381000" y="209550"/>
            <a:ext cx="8382000" cy="533400"/>
          </a:xfrm>
          <a:prstGeom prst="rect">
            <a:avLst/>
          </a:prstGeom>
        </p:spPr>
        <p:txBody>
          <a:bodyPr lIns="0" tIns="0" rIns="0" bIns="0"/>
          <a:lstStyle>
            <a:lvl1pPr>
              <a:defRPr sz="2800" b="1">
                <a:solidFill>
                  <a:schemeClr val="bg1"/>
                </a:solidFill>
              </a:defRPr>
            </a:lvl1pPr>
          </a:lstStyle>
          <a:p>
            <a:r>
              <a:rPr lang="en-US" dirty="0"/>
              <a:t>Click to edit Master title style</a:t>
            </a:r>
          </a:p>
        </p:txBody>
      </p:sp>
      <p:pic>
        <p:nvPicPr>
          <p:cNvPr id="5" name="Picture 23">
            <a:extLst>
              <a:ext uri="{FF2B5EF4-FFF2-40B4-BE49-F238E27FC236}">
                <a16:creationId xmlns:a16="http://schemas.microsoft.com/office/drawing/2014/main" id="{E4358E7E-3A9A-7E33-4566-9CAC8597839B}"/>
              </a:ext>
            </a:extLst>
          </p:cNvPr>
          <p:cNvPicPr>
            <a:picLocks noChangeAspect="1"/>
          </p:cNvPicPr>
          <p:nvPr userDrawn="1"/>
        </p:nvPicPr>
        <p:blipFill>
          <a:blip r:embed="rId2" cstate="screen">
            <a:alphaModFix amt="40000"/>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a:ext>
            </a:extLst>
          </a:blip>
          <a:stretch>
            <a:fillRect/>
          </a:stretch>
        </p:blipFill>
        <p:spPr>
          <a:xfrm>
            <a:off x="8236268" y="4943158"/>
            <a:ext cx="526732" cy="94992"/>
          </a:xfrm>
          <a:prstGeom prst="rect">
            <a:avLst/>
          </a:prstGeom>
          <a:effectLst/>
        </p:spPr>
      </p:pic>
      <p:sp>
        <p:nvSpPr>
          <p:cNvPr id="6" name="TextBox 5">
            <a:extLst>
              <a:ext uri="{FF2B5EF4-FFF2-40B4-BE49-F238E27FC236}">
                <a16:creationId xmlns:a16="http://schemas.microsoft.com/office/drawing/2014/main" id="{467201DA-6F9E-13BC-E9D9-A23E6FD8317F}"/>
              </a:ext>
            </a:extLst>
          </p:cNvPr>
          <p:cNvSpPr txBox="1"/>
          <p:nvPr userDrawn="1"/>
        </p:nvSpPr>
        <p:spPr>
          <a:xfrm>
            <a:off x="381000" y="4963255"/>
            <a:ext cx="3670877" cy="76944"/>
          </a:xfrm>
          <a:prstGeom prst="rect">
            <a:avLst/>
          </a:prstGeom>
          <a:noFill/>
        </p:spPr>
        <p:txBody>
          <a:bodyPr wrap="none" lIns="0" tIns="0" rIns="0" bIns="0" rtlCol="0">
            <a:spAutoFit/>
          </a:bodyPr>
          <a:lstStyle/>
          <a:p>
            <a:pPr>
              <a:lnSpc>
                <a:spcPct val="100000"/>
              </a:lnSpc>
            </a:pPr>
            <a:r>
              <a:rPr lang="en-US" sz="500" spc="0" dirty="0">
                <a:solidFill>
                  <a:srgbClr val="C9CECF">
                    <a:alpha val="57000"/>
                  </a:srgbClr>
                </a:solidFill>
                <a:latin typeface="+mn-lt"/>
              </a:rPr>
              <a:t>© 202</a:t>
            </a:r>
            <a:r>
              <a:rPr lang="ru-RU" sz="500" spc="0" dirty="0">
                <a:solidFill>
                  <a:srgbClr val="C9CECF">
                    <a:alpha val="57000"/>
                  </a:srgbClr>
                </a:solidFill>
                <a:latin typeface="+mn-lt"/>
              </a:rPr>
              <a:t>3</a:t>
            </a:r>
            <a:r>
              <a:rPr lang="en-US" sz="500" spc="0" dirty="0">
                <a:solidFill>
                  <a:srgbClr val="C9CECF">
                    <a:alpha val="57000"/>
                  </a:srgbClr>
                </a:solidFill>
                <a:latin typeface="+mn-lt"/>
              </a:rPr>
              <a:t> Veeam Software. Confidential information. All rights reserved. All trademarks are the property of their respective owners.</a:t>
            </a:r>
          </a:p>
        </p:txBody>
      </p:sp>
    </p:spTree>
    <p:extLst>
      <p:ext uri="{BB962C8B-B14F-4D97-AF65-F5344CB8AC3E}">
        <p14:creationId xmlns:p14="http://schemas.microsoft.com/office/powerpoint/2010/main" val="1477255232"/>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05AEFFA-08BB-E35F-660C-22FD398AD757}"/>
              </a:ext>
            </a:extLst>
          </p:cNvPr>
          <p:cNvSpPr>
            <a:spLocks noGrp="1"/>
          </p:cNvSpPr>
          <p:nvPr>
            <p:ph type="subTitle" idx="1"/>
          </p:nvPr>
        </p:nvSpPr>
        <p:spPr>
          <a:xfrm>
            <a:off x="376635" y="774456"/>
            <a:ext cx="8395883" cy="254245"/>
          </a:xfrm>
        </p:spPr>
        <p:txBody>
          <a:bodyPr/>
          <a:lstStyle>
            <a:lvl1pPr marL="0" indent="0" algn="l">
              <a:buNone/>
              <a:defRPr sz="157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itle 5">
            <a:extLst>
              <a:ext uri="{FF2B5EF4-FFF2-40B4-BE49-F238E27FC236}">
                <a16:creationId xmlns:a16="http://schemas.microsoft.com/office/drawing/2014/main" id="{C86E2E2E-C03C-BAE4-D818-84982363EE55}"/>
              </a:ext>
            </a:extLst>
          </p:cNvPr>
          <p:cNvSpPr>
            <a:spLocks noGrp="1"/>
          </p:cNvSpPr>
          <p:nvPr>
            <p:ph type="title"/>
          </p:nvPr>
        </p:nvSpPr>
        <p:spPr/>
        <p:txBody>
          <a:bodyPr/>
          <a:lstStyle/>
          <a:p>
            <a:r>
              <a:rPr lang="en-US"/>
              <a:t>Click to edit Master title style</a:t>
            </a:r>
          </a:p>
        </p:txBody>
      </p:sp>
      <p:sp>
        <p:nvSpPr>
          <p:cNvPr id="10" name="Footer Placeholder 66">
            <a:extLst>
              <a:ext uri="{FF2B5EF4-FFF2-40B4-BE49-F238E27FC236}">
                <a16:creationId xmlns:a16="http://schemas.microsoft.com/office/drawing/2014/main" id="{897E5D5F-07B8-45D8-5BF7-ABED590AC892}"/>
              </a:ext>
            </a:extLst>
          </p:cNvPr>
          <p:cNvSpPr>
            <a:spLocks noGrp="1"/>
          </p:cNvSpPr>
          <p:nvPr>
            <p:ph type="ftr" sz="quarter" idx="3"/>
          </p:nvPr>
        </p:nvSpPr>
        <p:spPr>
          <a:xfrm>
            <a:off x="369966" y="4804092"/>
            <a:ext cx="7420294" cy="80792"/>
          </a:xfrm>
          <a:prstGeom prst="rect">
            <a:avLst/>
          </a:prstGeom>
        </p:spPr>
        <p:txBody>
          <a:bodyPr vert="horz" lIns="0" tIns="0" rIns="0" bIns="0" rtlCol="0" anchor="b"/>
          <a:lstStyle>
            <a:lvl1pPr algn="l">
              <a:defRPr sz="525">
                <a:solidFill>
                  <a:schemeClr val="tx2"/>
                </a:solidFill>
              </a:defRPr>
            </a:lvl1pPr>
          </a:lstStyle>
          <a:p>
            <a:endParaRPr lang="en-US"/>
          </a:p>
        </p:txBody>
      </p:sp>
    </p:spTree>
    <p:extLst>
      <p:ext uri="{BB962C8B-B14F-4D97-AF65-F5344CB8AC3E}">
        <p14:creationId xmlns:p14="http://schemas.microsoft.com/office/powerpoint/2010/main" val="2836443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1585-43AF-2D41-BB2E-40CAC5FCAAE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1F54494C-5C0F-DF43-B7D3-1E26B27F295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EDAE8CCD-437E-EE43-BB1F-25954DB65875}"/>
              </a:ext>
            </a:extLst>
          </p:cNvPr>
          <p:cNvSpPr>
            <a:spLocks noGrp="1"/>
          </p:cNvSpPr>
          <p:nvPr>
            <p:ph type="dt" sz="half" idx="10"/>
          </p:nvPr>
        </p:nvSpPr>
        <p:spPr>
          <a:xfrm>
            <a:off x="628650" y="4767263"/>
            <a:ext cx="2057400" cy="273844"/>
          </a:xfrm>
          <a:prstGeom prst="rect">
            <a:avLst/>
          </a:prstGeom>
        </p:spPr>
        <p:txBody>
          <a:bodyPr/>
          <a:lstStyle/>
          <a:p>
            <a:fld id="{12BF9639-5BC2-5A4C-A7DF-1036E7635359}" type="datetimeFigureOut">
              <a:rPr lang="en-US" smtClean="0"/>
              <a:t>2/7/2024</a:t>
            </a:fld>
            <a:endParaRPr lang="en-US"/>
          </a:p>
        </p:txBody>
      </p:sp>
      <p:sp>
        <p:nvSpPr>
          <p:cNvPr id="5" name="Footer Placeholder 4">
            <a:extLst>
              <a:ext uri="{FF2B5EF4-FFF2-40B4-BE49-F238E27FC236}">
                <a16:creationId xmlns:a16="http://schemas.microsoft.com/office/drawing/2014/main" id="{3972F643-7CBA-3C44-957A-F378FA73C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20C6C2-28B7-CA4D-B036-8346D621FBBA}"/>
              </a:ext>
            </a:extLst>
          </p:cNvPr>
          <p:cNvSpPr>
            <a:spLocks noGrp="1"/>
          </p:cNvSpPr>
          <p:nvPr>
            <p:ph type="sldNum" sz="quarter" idx="12"/>
          </p:nvPr>
        </p:nvSpPr>
        <p:spPr>
          <a:xfrm>
            <a:off x="6457950" y="4767263"/>
            <a:ext cx="2057400" cy="273844"/>
          </a:xfrm>
          <a:prstGeom prst="rect">
            <a:avLst/>
          </a:prstGeom>
        </p:spPr>
        <p:txBody>
          <a:bodyPr/>
          <a:lstStyle/>
          <a:p>
            <a:fld id="{BC862045-3D28-454A-9DA2-2B5D7B83D599}" type="slidenum">
              <a:rPr lang="en-US" smtClean="0"/>
              <a:t>‹Nr.›</a:t>
            </a:fld>
            <a:endParaRPr lang="en-US"/>
          </a:p>
        </p:txBody>
      </p:sp>
    </p:spTree>
    <p:extLst>
      <p:ext uri="{BB962C8B-B14F-4D97-AF65-F5344CB8AC3E}">
        <p14:creationId xmlns:p14="http://schemas.microsoft.com/office/powerpoint/2010/main" val="4168322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Content Dark">
    <p:bg>
      <p:bgPr>
        <a:solidFill>
          <a:srgbClr val="0A2F5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3FF41D-EAFF-0363-B661-A88DF013D7A5}"/>
              </a:ext>
            </a:extLst>
          </p:cNvPr>
          <p:cNvSpPr txBox="1"/>
          <p:nvPr userDrawn="1"/>
        </p:nvSpPr>
        <p:spPr>
          <a:xfrm>
            <a:off x="381000" y="4963255"/>
            <a:ext cx="3670877" cy="76944"/>
          </a:xfrm>
          <a:prstGeom prst="rect">
            <a:avLst/>
          </a:prstGeom>
          <a:noFill/>
        </p:spPr>
        <p:txBody>
          <a:bodyPr wrap="none" lIns="0" tIns="0" rIns="0" bIns="0" rtlCol="0">
            <a:spAutoFit/>
          </a:bodyPr>
          <a:lstStyle/>
          <a:p>
            <a:pPr>
              <a:lnSpc>
                <a:spcPct val="100000"/>
              </a:lnSpc>
            </a:pPr>
            <a:r>
              <a:rPr lang="en-US" sz="500" spc="0">
                <a:solidFill>
                  <a:srgbClr val="C9CECF">
                    <a:alpha val="57000"/>
                  </a:srgbClr>
                </a:solidFill>
                <a:latin typeface="+mn-lt"/>
              </a:rPr>
              <a:t>© 202</a:t>
            </a:r>
            <a:r>
              <a:rPr lang="ru-RU" sz="500" spc="0">
                <a:solidFill>
                  <a:srgbClr val="C9CECF">
                    <a:alpha val="57000"/>
                  </a:srgbClr>
                </a:solidFill>
                <a:latin typeface="+mn-lt"/>
              </a:rPr>
              <a:t>3</a:t>
            </a:r>
            <a:r>
              <a:rPr lang="en-US" sz="500" spc="0">
                <a:solidFill>
                  <a:srgbClr val="C9CECF">
                    <a:alpha val="57000"/>
                  </a:srgbClr>
                </a:solidFill>
                <a:latin typeface="+mn-lt"/>
              </a:rPr>
              <a:t> Veeam Software. Confidential information. All rights reserved. All trademarks are the property of their respective owners.</a:t>
            </a:r>
          </a:p>
        </p:txBody>
      </p:sp>
      <p:grpSp>
        <p:nvGrpSpPr>
          <p:cNvPr id="10" name="Group 9">
            <a:extLst>
              <a:ext uri="{FF2B5EF4-FFF2-40B4-BE49-F238E27FC236}">
                <a16:creationId xmlns:a16="http://schemas.microsoft.com/office/drawing/2014/main" id="{9B3AA565-D17A-441F-8D86-62C4AD226195}"/>
              </a:ext>
            </a:extLst>
          </p:cNvPr>
          <p:cNvGrpSpPr/>
          <p:nvPr userDrawn="1"/>
        </p:nvGrpSpPr>
        <p:grpSpPr>
          <a:xfrm>
            <a:off x="8034046" y="4840288"/>
            <a:ext cx="728953" cy="303212"/>
            <a:chOff x="8034046" y="4840288"/>
            <a:chExt cx="728953" cy="303212"/>
          </a:xfrm>
        </p:grpSpPr>
        <p:sp>
          <p:nvSpPr>
            <p:cNvPr id="11" name="Freeform 10">
              <a:extLst>
                <a:ext uri="{FF2B5EF4-FFF2-40B4-BE49-F238E27FC236}">
                  <a16:creationId xmlns:a16="http://schemas.microsoft.com/office/drawing/2014/main" id="{C9A9C4C1-6045-E1BA-24E9-424C2E4FC360}"/>
                </a:ext>
              </a:extLst>
            </p:cNvPr>
            <p:cNvSpPr/>
            <p:nvPr userDrawn="1"/>
          </p:nvSpPr>
          <p:spPr>
            <a:xfrm>
              <a:off x="8034046" y="4840288"/>
              <a:ext cx="728953" cy="303212"/>
            </a:xfrm>
            <a:custGeom>
              <a:avLst/>
              <a:gdLst>
                <a:gd name="connsiteX0" fmla="*/ 29384 w 728953"/>
                <a:gd name="connsiteY0" fmla="*/ 0 h 303212"/>
                <a:gd name="connsiteX1" fmla="*/ 699569 w 728953"/>
                <a:gd name="connsiteY1" fmla="*/ 0 h 303212"/>
                <a:gd name="connsiteX2" fmla="*/ 728953 w 728953"/>
                <a:gd name="connsiteY2" fmla="*/ 38884 h 303212"/>
                <a:gd name="connsiteX3" fmla="*/ 728953 w 728953"/>
                <a:gd name="connsiteY3" fmla="*/ 303212 h 303212"/>
                <a:gd name="connsiteX4" fmla="*/ 0 w 728953"/>
                <a:gd name="connsiteY4" fmla="*/ 303212 h 303212"/>
                <a:gd name="connsiteX5" fmla="*/ 0 w 728953"/>
                <a:gd name="connsiteY5" fmla="*/ 38884 h 303212"/>
                <a:gd name="connsiteX6" fmla="*/ 29384 w 728953"/>
                <a:gd name="connsiteY6" fmla="*/ 0 h 3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53" h="303212">
                  <a:moveTo>
                    <a:pt x="29384" y="0"/>
                  </a:moveTo>
                  <a:lnTo>
                    <a:pt x="699569" y="0"/>
                  </a:lnTo>
                  <a:cubicBezTo>
                    <a:pt x="715789" y="0"/>
                    <a:pt x="728953" y="17420"/>
                    <a:pt x="728953" y="38884"/>
                  </a:cubicBezTo>
                  <a:lnTo>
                    <a:pt x="728953" y="303212"/>
                  </a:lnTo>
                  <a:lnTo>
                    <a:pt x="0" y="303212"/>
                  </a:lnTo>
                  <a:lnTo>
                    <a:pt x="0" y="38884"/>
                  </a:lnTo>
                  <a:cubicBezTo>
                    <a:pt x="0" y="17420"/>
                    <a:pt x="13164" y="0"/>
                    <a:pt x="29384" y="0"/>
                  </a:cubicBezTo>
                  <a:close/>
                </a:path>
              </a:pathLst>
            </a:custGeom>
            <a:solidFill>
              <a:srgbClr val="02B535"/>
            </a:solidFill>
            <a:ln w="9525" cap="flat">
              <a:noFill/>
              <a:prstDash val="solid"/>
              <a:miter/>
            </a:ln>
          </p:spPr>
          <p:txBody>
            <a:bodyPr wrap="square" rtlCol="0" anchor="ctr">
              <a:noAutofit/>
            </a:bodyPr>
            <a:lstStyle/>
            <a:p>
              <a:endParaRPr lang="ru-RU">
                <a:solidFill>
                  <a:srgbClr val="93EB20"/>
                </a:solidFill>
              </a:endParaRPr>
            </a:p>
          </p:txBody>
        </p:sp>
        <p:grpSp>
          <p:nvGrpSpPr>
            <p:cNvPr id="12" name="Group 11">
              <a:extLst>
                <a:ext uri="{FF2B5EF4-FFF2-40B4-BE49-F238E27FC236}">
                  <a16:creationId xmlns:a16="http://schemas.microsoft.com/office/drawing/2014/main" id="{F97ABA0A-B1FA-6274-632B-FA074EFB60D1}"/>
                </a:ext>
              </a:extLst>
            </p:cNvPr>
            <p:cNvGrpSpPr>
              <a:grpSpLocks noChangeAspect="1"/>
            </p:cNvGrpSpPr>
            <p:nvPr userDrawn="1"/>
          </p:nvGrpSpPr>
          <p:grpSpPr>
            <a:xfrm>
              <a:off x="8130451" y="4918425"/>
              <a:ext cx="522520" cy="94143"/>
              <a:chOff x="8169296" y="4896489"/>
              <a:chExt cx="497639" cy="89660"/>
            </a:xfrm>
          </p:grpSpPr>
          <p:sp>
            <p:nvSpPr>
              <p:cNvPr id="13" name="10">
                <a:extLst>
                  <a:ext uri="{FF2B5EF4-FFF2-40B4-BE49-F238E27FC236}">
                    <a16:creationId xmlns:a16="http://schemas.microsoft.com/office/drawing/2014/main" id="{B29855A0-CCEB-7C3F-7DBA-CE96C2543F6D}"/>
                  </a:ext>
                </a:extLst>
              </p:cNvPr>
              <p:cNvSpPr/>
              <p:nvPr/>
            </p:nvSpPr>
            <p:spPr>
              <a:xfrm>
                <a:off x="8169296" y="4897115"/>
                <a:ext cx="95515" cy="87327"/>
              </a:xfrm>
              <a:custGeom>
                <a:avLst/>
                <a:gdLst>
                  <a:gd name="connsiteX0" fmla="*/ 458420 w 479951"/>
                  <a:gd name="connsiteY0" fmla="*/ 5424 h 438811"/>
                  <a:gd name="connsiteX1" fmla="*/ 403175 w 479951"/>
                  <a:gd name="connsiteY1" fmla="*/ 24474 h 438811"/>
                  <a:gd name="connsiteX2" fmla="*/ 254585 w 479951"/>
                  <a:gd name="connsiteY2" fmla="*/ 343562 h 438811"/>
                  <a:gd name="connsiteX3" fmla="*/ 240297 w 479951"/>
                  <a:gd name="connsiteY3" fmla="*/ 354992 h 438811"/>
                  <a:gd name="connsiteX4" fmla="*/ 226010 w 479951"/>
                  <a:gd name="connsiteY4" fmla="*/ 343562 h 438811"/>
                  <a:gd name="connsiteX5" fmla="*/ 77420 w 479951"/>
                  <a:gd name="connsiteY5" fmla="*/ 23522 h 438811"/>
                  <a:gd name="connsiteX6" fmla="*/ 22175 w 479951"/>
                  <a:gd name="connsiteY6" fmla="*/ 4472 h 438811"/>
                  <a:gd name="connsiteX7" fmla="*/ 4077 w 479951"/>
                  <a:gd name="connsiteY7" fmla="*/ 62574 h 438811"/>
                  <a:gd name="connsiteX8" fmla="*/ 148857 w 479951"/>
                  <a:gd name="connsiteY8" fmla="*/ 357849 h 438811"/>
                  <a:gd name="connsiteX9" fmla="*/ 165050 w 479951"/>
                  <a:gd name="connsiteY9" fmla="*/ 391187 h 438811"/>
                  <a:gd name="connsiteX10" fmla="*/ 239345 w 479951"/>
                  <a:gd name="connsiteY10" fmla="*/ 438812 h 438811"/>
                  <a:gd name="connsiteX11" fmla="*/ 313640 w 479951"/>
                  <a:gd name="connsiteY11" fmla="*/ 391187 h 438811"/>
                  <a:gd name="connsiteX12" fmla="*/ 329832 w 479951"/>
                  <a:gd name="connsiteY12" fmla="*/ 357849 h 438811"/>
                  <a:gd name="connsiteX13" fmla="*/ 474612 w 479951"/>
                  <a:gd name="connsiteY13" fmla="*/ 62574 h 438811"/>
                  <a:gd name="connsiteX14" fmla="*/ 458420 w 479951"/>
                  <a:gd name="connsiteY14" fmla="*/ 5424 h 43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951" h="438811">
                    <a:moveTo>
                      <a:pt x="458420" y="5424"/>
                    </a:moveTo>
                    <a:cubicBezTo>
                      <a:pt x="438417" y="-6006"/>
                      <a:pt x="413652" y="2567"/>
                      <a:pt x="403175" y="24474"/>
                    </a:cubicBezTo>
                    <a:lnTo>
                      <a:pt x="254585" y="343562"/>
                    </a:lnTo>
                    <a:cubicBezTo>
                      <a:pt x="250775" y="350229"/>
                      <a:pt x="247917" y="354992"/>
                      <a:pt x="240297" y="354992"/>
                    </a:cubicBezTo>
                    <a:cubicBezTo>
                      <a:pt x="232677" y="354992"/>
                      <a:pt x="229820" y="350229"/>
                      <a:pt x="226010" y="343562"/>
                    </a:cubicBezTo>
                    <a:lnTo>
                      <a:pt x="77420" y="23522"/>
                    </a:lnTo>
                    <a:cubicBezTo>
                      <a:pt x="66942" y="2567"/>
                      <a:pt x="42177" y="-6006"/>
                      <a:pt x="22175" y="4472"/>
                    </a:cubicBezTo>
                    <a:cubicBezTo>
                      <a:pt x="2172" y="15902"/>
                      <a:pt x="-5448" y="41619"/>
                      <a:pt x="4077" y="62574"/>
                    </a:cubicBezTo>
                    <a:lnTo>
                      <a:pt x="148857" y="357849"/>
                    </a:lnTo>
                    <a:lnTo>
                      <a:pt x="165050" y="391187"/>
                    </a:lnTo>
                    <a:cubicBezTo>
                      <a:pt x="179337" y="420714"/>
                      <a:pt x="207912" y="438812"/>
                      <a:pt x="239345" y="438812"/>
                    </a:cubicBezTo>
                    <a:cubicBezTo>
                      <a:pt x="270777" y="438812"/>
                      <a:pt x="299352" y="420714"/>
                      <a:pt x="313640" y="391187"/>
                    </a:cubicBezTo>
                    <a:lnTo>
                      <a:pt x="329832" y="357849"/>
                    </a:lnTo>
                    <a:lnTo>
                      <a:pt x="474612" y="62574"/>
                    </a:lnTo>
                    <a:cubicBezTo>
                      <a:pt x="486042" y="42572"/>
                      <a:pt x="478422" y="15902"/>
                      <a:pt x="458420" y="5424"/>
                    </a:cubicBezTo>
                  </a:path>
                </a:pathLst>
              </a:custGeom>
              <a:solidFill>
                <a:schemeClr val="bg1"/>
              </a:solidFill>
              <a:ln w="9525" cap="flat">
                <a:noFill/>
                <a:prstDash val="solid"/>
                <a:miter/>
              </a:ln>
            </p:spPr>
            <p:txBody>
              <a:bodyPr rtlCol="0" anchor="ctr"/>
              <a:lstStyle/>
              <a:p>
                <a:endParaRPr lang="ru-RU"/>
              </a:p>
            </p:txBody>
          </p:sp>
          <p:sp>
            <p:nvSpPr>
              <p:cNvPr id="14" name="10">
                <a:extLst>
                  <a:ext uri="{FF2B5EF4-FFF2-40B4-BE49-F238E27FC236}">
                    <a16:creationId xmlns:a16="http://schemas.microsoft.com/office/drawing/2014/main" id="{6BC0303E-B807-1B5D-5D73-20C25E12F7D9}"/>
                  </a:ext>
                </a:extLst>
              </p:cNvPr>
              <p:cNvSpPr/>
              <p:nvPr/>
            </p:nvSpPr>
            <p:spPr>
              <a:xfrm>
                <a:off x="8549410" y="4897247"/>
                <a:ext cx="117525" cy="87392"/>
              </a:xfrm>
              <a:custGeom>
                <a:avLst/>
                <a:gdLst>
                  <a:gd name="connsiteX0" fmla="*/ 515302 w 590549"/>
                  <a:gd name="connsiteY0" fmla="*/ 0 h 439136"/>
                  <a:gd name="connsiteX1" fmla="*/ 451485 w 590549"/>
                  <a:gd name="connsiteY1" fmla="*/ 40957 h 439136"/>
                  <a:gd name="connsiteX2" fmla="*/ 302895 w 590549"/>
                  <a:gd name="connsiteY2" fmla="*/ 347663 h 439136"/>
                  <a:gd name="connsiteX3" fmla="*/ 295275 w 590549"/>
                  <a:gd name="connsiteY3" fmla="*/ 354330 h 439136"/>
                  <a:gd name="connsiteX4" fmla="*/ 287655 w 590549"/>
                  <a:gd name="connsiteY4" fmla="*/ 347663 h 439136"/>
                  <a:gd name="connsiteX5" fmla="*/ 140017 w 590549"/>
                  <a:gd name="connsiteY5" fmla="*/ 43815 h 439136"/>
                  <a:gd name="connsiteX6" fmla="*/ 74295 w 590549"/>
                  <a:gd name="connsiteY6" fmla="*/ 0 h 439136"/>
                  <a:gd name="connsiteX7" fmla="*/ 74295 w 590549"/>
                  <a:gd name="connsiteY7" fmla="*/ 0 h 439136"/>
                  <a:gd name="connsiteX8" fmla="*/ 0 w 590549"/>
                  <a:gd name="connsiteY8" fmla="*/ 80963 h 439136"/>
                  <a:gd name="connsiteX9" fmla="*/ 0 w 590549"/>
                  <a:gd name="connsiteY9" fmla="*/ 395288 h 439136"/>
                  <a:gd name="connsiteX10" fmla="*/ 27622 w 590549"/>
                  <a:gd name="connsiteY10" fmla="*/ 437198 h 439136"/>
                  <a:gd name="connsiteX11" fmla="*/ 78105 w 590549"/>
                  <a:gd name="connsiteY11" fmla="*/ 394335 h 439136"/>
                  <a:gd name="connsiteX12" fmla="*/ 73342 w 590549"/>
                  <a:gd name="connsiteY12" fmla="*/ 88582 h 439136"/>
                  <a:gd name="connsiteX13" fmla="*/ 78105 w 590549"/>
                  <a:gd name="connsiteY13" fmla="*/ 86677 h 439136"/>
                  <a:gd name="connsiteX14" fmla="*/ 229552 w 590549"/>
                  <a:gd name="connsiteY14" fmla="*/ 392430 h 439136"/>
                  <a:gd name="connsiteX15" fmla="*/ 295275 w 590549"/>
                  <a:gd name="connsiteY15" fmla="*/ 439103 h 439136"/>
                  <a:gd name="connsiteX16" fmla="*/ 360998 w 590549"/>
                  <a:gd name="connsiteY16" fmla="*/ 392430 h 439136"/>
                  <a:gd name="connsiteX17" fmla="*/ 511492 w 590549"/>
                  <a:gd name="connsiteY17" fmla="*/ 86677 h 439136"/>
                  <a:gd name="connsiteX18" fmla="*/ 517208 w 590549"/>
                  <a:gd name="connsiteY18" fmla="*/ 88582 h 439136"/>
                  <a:gd name="connsiteX19" fmla="*/ 511492 w 590549"/>
                  <a:gd name="connsiteY19" fmla="*/ 396240 h 439136"/>
                  <a:gd name="connsiteX20" fmla="*/ 552450 w 590549"/>
                  <a:gd name="connsiteY20" fmla="*/ 439103 h 439136"/>
                  <a:gd name="connsiteX21" fmla="*/ 590550 w 590549"/>
                  <a:gd name="connsiteY21" fmla="*/ 394335 h 439136"/>
                  <a:gd name="connsiteX22" fmla="*/ 590550 w 590549"/>
                  <a:gd name="connsiteY22" fmla="*/ 80963 h 439136"/>
                  <a:gd name="connsiteX23" fmla="*/ 515302 w 590549"/>
                  <a:gd name="connsiteY23" fmla="*/ 0 h 43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0549" h="439136">
                    <a:moveTo>
                      <a:pt x="515302" y="0"/>
                    </a:moveTo>
                    <a:cubicBezTo>
                      <a:pt x="487680" y="0"/>
                      <a:pt x="462915" y="17145"/>
                      <a:pt x="451485" y="40957"/>
                    </a:cubicBezTo>
                    <a:cubicBezTo>
                      <a:pt x="413385" y="118110"/>
                      <a:pt x="302895" y="346710"/>
                      <a:pt x="302895" y="347663"/>
                    </a:cubicBezTo>
                    <a:cubicBezTo>
                      <a:pt x="301942" y="348615"/>
                      <a:pt x="300038" y="354330"/>
                      <a:pt x="295275" y="354330"/>
                    </a:cubicBezTo>
                    <a:cubicBezTo>
                      <a:pt x="290513" y="354330"/>
                      <a:pt x="288608" y="349567"/>
                      <a:pt x="287655" y="347663"/>
                    </a:cubicBezTo>
                    <a:cubicBezTo>
                      <a:pt x="250508" y="271463"/>
                      <a:pt x="178117" y="121920"/>
                      <a:pt x="140017" y="43815"/>
                    </a:cubicBezTo>
                    <a:cubicBezTo>
                      <a:pt x="125730" y="14288"/>
                      <a:pt x="100965" y="0"/>
                      <a:pt x="74295" y="0"/>
                    </a:cubicBezTo>
                    <a:lnTo>
                      <a:pt x="74295" y="0"/>
                    </a:lnTo>
                    <a:cubicBezTo>
                      <a:pt x="33338" y="0"/>
                      <a:pt x="0" y="34290"/>
                      <a:pt x="0" y="80963"/>
                    </a:cubicBezTo>
                    <a:lnTo>
                      <a:pt x="0" y="395288"/>
                    </a:lnTo>
                    <a:cubicBezTo>
                      <a:pt x="0" y="414338"/>
                      <a:pt x="10477" y="432435"/>
                      <a:pt x="27622" y="437198"/>
                    </a:cubicBezTo>
                    <a:cubicBezTo>
                      <a:pt x="55245" y="445770"/>
                      <a:pt x="78105" y="421957"/>
                      <a:pt x="78105" y="394335"/>
                    </a:cubicBezTo>
                    <a:lnTo>
                      <a:pt x="73342" y="88582"/>
                    </a:lnTo>
                    <a:cubicBezTo>
                      <a:pt x="73342" y="85725"/>
                      <a:pt x="77152" y="84772"/>
                      <a:pt x="78105" y="86677"/>
                    </a:cubicBezTo>
                    <a:lnTo>
                      <a:pt x="229552" y="392430"/>
                    </a:lnTo>
                    <a:cubicBezTo>
                      <a:pt x="243840" y="421957"/>
                      <a:pt x="267652" y="439103"/>
                      <a:pt x="295275" y="439103"/>
                    </a:cubicBezTo>
                    <a:cubicBezTo>
                      <a:pt x="321945" y="439103"/>
                      <a:pt x="346710" y="421957"/>
                      <a:pt x="360998" y="392430"/>
                    </a:cubicBezTo>
                    <a:lnTo>
                      <a:pt x="511492" y="86677"/>
                    </a:lnTo>
                    <a:cubicBezTo>
                      <a:pt x="513398" y="83820"/>
                      <a:pt x="517208" y="84772"/>
                      <a:pt x="517208" y="88582"/>
                    </a:cubicBezTo>
                    <a:lnTo>
                      <a:pt x="511492" y="396240"/>
                    </a:lnTo>
                    <a:cubicBezTo>
                      <a:pt x="511492" y="421005"/>
                      <a:pt x="529590" y="440055"/>
                      <a:pt x="552450" y="439103"/>
                    </a:cubicBezTo>
                    <a:cubicBezTo>
                      <a:pt x="574358" y="438150"/>
                      <a:pt x="590550" y="418148"/>
                      <a:pt x="590550" y="394335"/>
                    </a:cubicBezTo>
                    <a:lnTo>
                      <a:pt x="590550" y="80963"/>
                    </a:lnTo>
                    <a:cubicBezTo>
                      <a:pt x="589598" y="33338"/>
                      <a:pt x="556260" y="0"/>
                      <a:pt x="515302" y="0"/>
                    </a:cubicBezTo>
                  </a:path>
                </a:pathLst>
              </a:custGeom>
              <a:solidFill>
                <a:schemeClr val="bg1"/>
              </a:solidFill>
              <a:ln w="9525" cap="flat">
                <a:noFill/>
                <a:prstDash val="solid"/>
                <a:miter/>
              </a:ln>
            </p:spPr>
            <p:txBody>
              <a:bodyPr rtlCol="0" anchor="ctr"/>
              <a:lstStyle/>
              <a:p>
                <a:endParaRPr lang="ru-RU"/>
              </a:p>
            </p:txBody>
          </p:sp>
          <p:sp>
            <p:nvSpPr>
              <p:cNvPr id="15" name="10">
                <a:extLst>
                  <a:ext uri="{FF2B5EF4-FFF2-40B4-BE49-F238E27FC236}">
                    <a16:creationId xmlns:a16="http://schemas.microsoft.com/office/drawing/2014/main" id="{5E3702BA-B465-6165-CE8C-3E8488E4F591}"/>
                  </a:ext>
                </a:extLst>
              </p:cNvPr>
              <p:cNvSpPr/>
              <p:nvPr/>
            </p:nvSpPr>
            <p:spPr>
              <a:xfrm>
                <a:off x="8442687" y="4897058"/>
                <a:ext cx="97729" cy="87417"/>
              </a:xfrm>
              <a:custGeom>
                <a:avLst/>
                <a:gdLst>
                  <a:gd name="connsiteX0" fmla="*/ 485786 w 491077"/>
                  <a:gd name="connsiteY0" fmla="*/ 376238 h 439263"/>
                  <a:gd name="connsiteX1" fmla="*/ 319099 w 491077"/>
                  <a:gd name="connsiteY1" fmla="*/ 47625 h 439263"/>
                  <a:gd name="connsiteX2" fmla="*/ 244804 w 491077"/>
                  <a:gd name="connsiteY2" fmla="*/ 0 h 439263"/>
                  <a:gd name="connsiteX3" fmla="*/ 192416 w 491077"/>
                  <a:gd name="connsiteY3" fmla="*/ 20003 h 439263"/>
                  <a:gd name="connsiteX4" fmla="*/ 170509 w 491077"/>
                  <a:gd name="connsiteY4" fmla="*/ 47625 h 439263"/>
                  <a:gd name="connsiteX5" fmla="*/ 4774 w 491077"/>
                  <a:gd name="connsiteY5" fmla="*/ 375285 h 439263"/>
                  <a:gd name="connsiteX6" fmla="*/ 4774 w 491077"/>
                  <a:gd name="connsiteY6" fmla="*/ 376238 h 439263"/>
                  <a:gd name="connsiteX7" fmla="*/ 4774 w 491077"/>
                  <a:gd name="connsiteY7" fmla="*/ 376238 h 439263"/>
                  <a:gd name="connsiteX8" fmla="*/ 7631 w 491077"/>
                  <a:gd name="connsiteY8" fmla="*/ 421958 h 439263"/>
                  <a:gd name="connsiteX9" fmla="*/ 8584 w 491077"/>
                  <a:gd name="connsiteY9" fmla="*/ 422910 h 439263"/>
                  <a:gd name="connsiteX10" fmla="*/ 9536 w 491077"/>
                  <a:gd name="connsiteY10" fmla="*/ 423863 h 439263"/>
                  <a:gd name="connsiteX11" fmla="*/ 20014 w 491077"/>
                  <a:gd name="connsiteY11" fmla="*/ 433388 h 439263"/>
                  <a:gd name="connsiteX12" fmla="*/ 62876 w 491077"/>
                  <a:gd name="connsiteY12" fmla="*/ 431483 h 439263"/>
                  <a:gd name="connsiteX13" fmla="*/ 63829 w 491077"/>
                  <a:gd name="connsiteY13" fmla="*/ 431483 h 439263"/>
                  <a:gd name="connsiteX14" fmla="*/ 66686 w 491077"/>
                  <a:gd name="connsiteY14" fmla="*/ 429578 h 439263"/>
                  <a:gd name="connsiteX15" fmla="*/ 68591 w 491077"/>
                  <a:gd name="connsiteY15" fmla="*/ 427672 h 439263"/>
                  <a:gd name="connsiteX16" fmla="*/ 69544 w 491077"/>
                  <a:gd name="connsiteY16" fmla="*/ 426720 h 439263"/>
                  <a:gd name="connsiteX17" fmla="*/ 77164 w 491077"/>
                  <a:gd name="connsiteY17" fmla="*/ 416243 h 439263"/>
                  <a:gd name="connsiteX18" fmla="*/ 82879 w 491077"/>
                  <a:gd name="connsiteY18" fmla="*/ 402908 h 439263"/>
                  <a:gd name="connsiteX19" fmla="*/ 117169 w 491077"/>
                  <a:gd name="connsiteY19" fmla="*/ 330518 h 439263"/>
                  <a:gd name="connsiteX20" fmla="*/ 121931 w 491077"/>
                  <a:gd name="connsiteY20" fmla="*/ 327660 h 439263"/>
                  <a:gd name="connsiteX21" fmla="*/ 121931 w 491077"/>
                  <a:gd name="connsiteY21" fmla="*/ 327660 h 439263"/>
                  <a:gd name="connsiteX22" fmla="*/ 275284 w 491077"/>
                  <a:gd name="connsiteY22" fmla="*/ 327660 h 439263"/>
                  <a:gd name="connsiteX23" fmla="*/ 275284 w 491077"/>
                  <a:gd name="connsiteY23" fmla="*/ 327660 h 439263"/>
                  <a:gd name="connsiteX24" fmla="*/ 312431 w 491077"/>
                  <a:gd name="connsiteY24" fmla="*/ 288608 h 439263"/>
                  <a:gd name="connsiteX25" fmla="*/ 275284 w 491077"/>
                  <a:gd name="connsiteY25" fmla="*/ 249555 h 439263"/>
                  <a:gd name="connsiteX26" fmla="*/ 183844 w 491077"/>
                  <a:gd name="connsiteY26" fmla="*/ 249555 h 439263"/>
                  <a:gd name="connsiteX27" fmla="*/ 160984 w 491077"/>
                  <a:gd name="connsiteY27" fmla="*/ 249555 h 439263"/>
                  <a:gd name="connsiteX28" fmla="*/ 158126 w 491077"/>
                  <a:gd name="connsiteY28" fmla="*/ 244793 h 439263"/>
                  <a:gd name="connsiteX29" fmla="*/ 166699 w 491077"/>
                  <a:gd name="connsiteY29" fmla="*/ 226695 h 439263"/>
                  <a:gd name="connsiteX30" fmla="*/ 229564 w 491077"/>
                  <a:gd name="connsiteY30" fmla="*/ 100013 h 439263"/>
                  <a:gd name="connsiteX31" fmla="*/ 229564 w 491077"/>
                  <a:gd name="connsiteY31" fmla="*/ 99060 h 439263"/>
                  <a:gd name="connsiteX32" fmla="*/ 229564 w 491077"/>
                  <a:gd name="connsiteY32" fmla="*/ 98107 h 439263"/>
                  <a:gd name="connsiteX33" fmla="*/ 229564 w 491077"/>
                  <a:gd name="connsiteY33" fmla="*/ 98107 h 439263"/>
                  <a:gd name="connsiteX34" fmla="*/ 240041 w 491077"/>
                  <a:gd name="connsiteY34" fmla="*/ 84773 h 439263"/>
                  <a:gd name="connsiteX35" fmla="*/ 249566 w 491077"/>
                  <a:gd name="connsiteY35" fmla="*/ 84773 h 439263"/>
                  <a:gd name="connsiteX36" fmla="*/ 261949 w 491077"/>
                  <a:gd name="connsiteY36" fmla="*/ 100013 h 439263"/>
                  <a:gd name="connsiteX37" fmla="*/ 261949 w 491077"/>
                  <a:gd name="connsiteY37" fmla="*/ 100013 h 439263"/>
                  <a:gd name="connsiteX38" fmla="*/ 414349 w 491077"/>
                  <a:gd name="connsiteY38" fmla="*/ 415290 h 439263"/>
                  <a:gd name="connsiteX39" fmla="*/ 450544 w 491077"/>
                  <a:gd name="connsiteY39" fmla="*/ 438150 h 439263"/>
                  <a:gd name="connsiteX40" fmla="*/ 464831 w 491077"/>
                  <a:gd name="connsiteY40" fmla="*/ 435293 h 439263"/>
                  <a:gd name="connsiteX41" fmla="*/ 465784 w 491077"/>
                  <a:gd name="connsiteY41" fmla="*/ 435293 h 439263"/>
                  <a:gd name="connsiteX42" fmla="*/ 468641 w 491077"/>
                  <a:gd name="connsiteY42" fmla="*/ 433388 h 439263"/>
                  <a:gd name="connsiteX43" fmla="*/ 469594 w 491077"/>
                  <a:gd name="connsiteY43" fmla="*/ 432435 h 439263"/>
                  <a:gd name="connsiteX44" fmla="*/ 470546 w 491077"/>
                  <a:gd name="connsiteY44" fmla="*/ 432435 h 439263"/>
                  <a:gd name="connsiteX45" fmla="*/ 471499 w 491077"/>
                  <a:gd name="connsiteY45" fmla="*/ 431483 h 439263"/>
                  <a:gd name="connsiteX46" fmla="*/ 472451 w 491077"/>
                  <a:gd name="connsiteY46" fmla="*/ 430530 h 439263"/>
                  <a:gd name="connsiteX47" fmla="*/ 473404 w 491077"/>
                  <a:gd name="connsiteY47" fmla="*/ 429578 h 439263"/>
                  <a:gd name="connsiteX48" fmla="*/ 475309 w 491077"/>
                  <a:gd name="connsiteY48" fmla="*/ 428625 h 439263"/>
                  <a:gd name="connsiteX49" fmla="*/ 477214 w 491077"/>
                  <a:gd name="connsiteY49" fmla="*/ 426720 h 439263"/>
                  <a:gd name="connsiteX50" fmla="*/ 478166 w 491077"/>
                  <a:gd name="connsiteY50" fmla="*/ 425768 h 439263"/>
                  <a:gd name="connsiteX51" fmla="*/ 485786 w 491077"/>
                  <a:gd name="connsiteY51" fmla="*/ 376238 h 4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1077" h="439263">
                    <a:moveTo>
                      <a:pt x="485786" y="376238"/>
                    </a:moveTo>
                    <a:lnTo>
                      <a:pt x="319099" y="47625"/>
                    </a:lnTo>
                    <a:cubicBezTo>
                      <a:pt x="304811" y="18098"/>
                      <a:pt x="276236" y="0"/>
                      <a:pt x="244804" y="0"/>
                    </a:cubicBezTo>
                    <a:cubicBezTo>
                      <a:pt x="224801" y="0"/>
                      <a:pt x="206704" y="6668"/>
                      <a:pt x="192416" y="20003"/>
                    </a:cubicBezTo>
                    <a:cubicBezTo>
                      <a:pt x="183844" y="27623"/>
                      <a:pt x="176224" y="37148"/>
                      <a:pt x="170509" y="47625"/>
                    </a:cubicBezTo>
                    <a:lnTo>
                      <a:pt x="4774" y="375285"/>
                    </a:lnTo>
                    <a:cubicBezTo>
                      <a:pt x="4774" y="375285"/>
                      <a:pt x="4774" y="376238"/>
                      <a:pt x="4774" y="376238"/>
                    </a:cubicBezTo>
                    <a:lnTo>
                      <a:pt x="4774" y="376238"/>
                    </a:lnTo>
                    <a:cubicBezTo>
                      <a:pt x="-2846" y="391478"/>
                      <a:pt x="-941" y="409575"/>
                      <a:pt x="7631" y="421958"/>
                    </a:cubicBezTo>
                    <a:cubicBezTo>
                      <a:pt x="7631" y="421958"/>
                      <a:pt x="7631" y="422910"/>
                      <a:pt x="8584" y="422910"/>
                    </a:cubicBezTo>
                    <a:cubicBezTo>
                      <a:pt x="8584" y="422910"/>
                      <a:pt x="9536" y="423863"/>
                      <a:pt x="9536" y="423863"/>
                    </a:cubicBezTo>
                    <a:cubicBezTo>
                      <a:pt x="12394" y="427672"/>
                      <a:pt x="16204" y="431483"/>
                      <a:pt x="20014" y="433388"/>
                    </a:cubicBezTo>
                    <a:cubicBezTo>
                      <a:pt x="34301" y="441960"/>
                      <a:pt x="50494" y="441008"/>
                      <a:pt x="62876" y="431483"/>
                    </a:cubicBezTo>
                    <a:cubicBezTo>
                      <a:pt x="62876" y="431483"/>
                      <a:pt x="62876" y="431483"/>
                      <a:pt x="63829" y="431483"/>
                    </a:cubicBezTo>
                    <a:cubicBezTo>
                      <a:pt x="64781" y="430530"/>
                      <a:pt x="65734" y="430530"/>
                      <a:pt x="66686" y="429578"/>
                    </a:cubicBezTo>
                    <a:cubicBezTo>
                      <a:pt x="67639" y="428625"/>
                      <a:pt x="67639" y="428625"/>
                      <a:pt x="68591" y="427672"/>
                    </a:cubicBezTo>
                    <a:cubicBezTo>
                      <a:pt x="68591" y="427672"/>
                      <a:pt x="69544" y="426720"/>
                      <a:pt x="69544" y="426720"/>
                    </a:cubicBezTo>
                    <a:cubicBezTo>
                      <a:pt x="72401" y="423863"/>
                      <a:pt x="75259" y="420053"/>
                      <a:pt x="77164" y="416243"/>
                    </a:cubicBezTo>
                    <a:lnTo>
                      <a:pt x="82879" y="402908"/>
                    </a:lnTo>
                    <a:lnTo>
                      <a:pt x="117169" y="330518"/>
                    </a:lnTo>
                    <a:cubicBezTo>
                      <a:pt x="118121" y="328613"/>
                      <a:pt x="120026" y="327660"/>
                      <a:pt x="121931" y="327660"/>
                    </a:cubicBezTo>
                    <a:lnTo>
                      <a:pt x="121931" y="327660"/>
                    </a:lnTo>
                    <a:lnTo>
                      <a:pt x="275284" y="327660"/>
                    </a:lnTo>
                    <a:lnTo>
                      <a:pt x="275284" y="327660"/>
                    </a:lnTo>
                    <a:cubicBezTo>
                      <a:pt x="296239" y="327660"/>
                      <a:pt x="312431" y="310515"/>
                      <a:pt x="312431" y="288608"/>
                    </a:cubicBezTo>
                    <a:cubicBezTo>
                      <a:pt x="312431" y="266700"/>
                      <a:pt x="296239" y="249555"/>
                      <a:pt x="275284" y="249555"/>
                    </a:cubicBezTo>
                    <a:lnTo>
                      <a:pt x="183844" y="249555"/>
                    </a:lnTo>
                    <a:lnTo>
                      <a:pt x="160984" y="249555"/>
                    </a:lnTo>
                    <a:cubicBezTo>
                      <a:pt x="158126" y="249555"/>
                      <a:pt x="157174" y="246698"/>
                      <a:pt x="158126" y="244793"/>
                    </a:cubicBezTo>
                    <a:lnTo>
                      <a:pt x="166699" y="226695"/>
                    </a:lnTo>
                    <a:lnTo>
                      <a:pt x="229564" y="100013"/>
                    </a:lnTo>
                    <a:lnTo>
                      <a:pt x="229564" y="99060"/>
                    </a:lnTo>
                    <a:cubicBezTo>
                      <a:pt x="229564" y="99060"/>
                      <a:pt x="229564" y="98107"/>
                      <a:pt x="229564" y="98107"/>
                    </a:cubicBezTo>
                    <a:cubicBezTo>
                      <a:pt x="229564" y="98107"/>
                      <a:pt x="229564" y="98107"/>
                      <a:pt x="229564" y="98107"/>
                    </a:cubicBezTo>
                    <a:cubicBezTo>
                      <a:pt x="230516" y="96203"/>
                      <a:pt x="234326" y="86678"/>
                      <a:pt x="240041" y="84773"/>
                    </a:cubicBezTo>
                    <a:cubicBezTo>
                      <a:pt x="242899" y="83820"/>
                      <a:pt x="246709" y="83820"/>
                      <a:pt x="249566" y="84773"/>
                    </a:cubicBezTo>
                    <a:cubicBezTo>
                      <a:pt x="256234" y="86678"/>
                      <a:pt x="259091" y="94298"/>
                      <a:pt x="261949" y="100013"/>
                    </a:cubicBezTo>
                    <a:cubicBezTo>
                      <a:pt x="261949" y="100013"/>
                      <a:pt x="261949" y="100013"/>
                      <a:pt x="261949" y="100013"/>
                    </a:cubicBezTo>
                    <a:lnTo>
                      <a:pt x="414349" y="415290"/>
                    </a:lnTo>
                    <a:cubicBezTo>
                      <a:pt x="421969" y="429578"/>
                      <a:pt x="436256" y="438150"/>
                      <a:pt x="450544" y="438150"/>
                    </a:cubicBezTo>
                    <a:cubicBezTo>
                      <a:pt x="455306" y="438150"/>
                      <a:pt x="460069" y="437197"/>
                      <a:pt x="464831" y="435293"/>
                    </a:cubicBezTo>
                    <a:cubicBezTo>
                      <a:pt x="464831" y="435293"/>
                      <a:pt x="465784" y="435293"/>
                      <a:pt x="465784" y="435293"/>
                    </a:cubicBezTo>
                    <a:cubicBezTo>
                      <a:pt x="466736" y="435293"/>
                      <a:pt x="467689" y="434340"/>
                      <a:pt x="468641" y="433388"/>
                    </a:cubicBezTo>
                    <a:cubicBezTo>
                      <a:pt x="468641" y="433388"/>
                      <a:pt x="469594" y="433388"/>
                      <a:pt x="469594" y="432435"/>
                    </a:cubicBezTo>
                    <a:cubicBezTo>
                      <a:pt x="469594" y="432435"/>
                      <a:pt x="469594" y="432435"/>
                      <a:pt x="470546" y="432435"/>
                    </a:cubicBezTo>
                    <a:cubicBezTo>
                      <a:pt x="470546" y="432435"/>
                      <a:pt x="471499" y="432435"/>
                      <a:pt x="471499" y="431483"/>
                    </a:cubicBezTo>
                    <a:cubicBezTo>
                      <a:pt x="471499" y="431483"/>
                      <a:pt x="472451" y="430530"/>
                      <a:pt x="472451" y="430530"/>
                    </a:cubicBezTo>
                    <a:cubicBezTo>
                      <a:pt x="472451" y="430530"/>
                      <a:pt x="473404" y="429578"/>
                      <a:pt x="473404" y="429578"/>
                    </a:cubicBezTo>
                    <a:cubicBezTo>
                      <a:pt x="474356" y="429578"/>
                      <a:pt x="474356" y="428625"/>
                      <a:pt x="475309" y="428625"/>
                    </a:cubicBezTo>
                    <a:cubicBezTo>
                      <a:pt x="476261" y="427672"/>
                      <a:pt x="476261" y="427672"/>
                      <a:pt x="477214" y="426720"/>
                    </a:cubicBezTo>
                    <a:cubicBezTo>
                      <a:pt x="477214" y="426720"/>
                      <a:pt x="477214" y="426720"/>
                      <a:pt x="478166" y="425768"/>
                    </a:cubicBezTo>
                    <a:cubicBezTo>
                      <a:pt x="491501" y="416243"/>
                      <a:pt x="495311" y="394335"/>
                      <a:pt x="485786" y="376238"/>
                    </a:cubicBezTo>
                  </a:path>
                </a:pathLst>
              </a:custGeom>
              <a:solidFill>
                <a:schemeClr val="bg1"/>
              </a:solidFill>
              <a:ln w="9525" cap="flat">
                <a:noFill/>
                <a:prstDash val="solid"/>
                <a:miter/>
              </a:ln>
            </p:spPr>
            <p:txBody>
              <a:bodyPr rtlCol="0" anchor="ctr"/>
              <a:lstStyle/>
              <a:p>
                <a:endParaRPr lang="ru-RU"/>
              </a:p>
            </p:txBody>
          </p:sp>
          <p:sp>
            <p:nvSpPr>
              <p:cNvPr id="16" name="10">
                <a:extLst>
                  <a:ext uri="{FF2B5EF4-FFF2-40B4-BE49-F238E27FC236}">
                    <a16:creationId xmlns:a16="http://schemas.microsoft.com/office/drawing/2014/main" id="{4B6E5E86-6664-1171-D4C1-1A58754499CD}"/>
                  </a:ext>
                </a:extLst>
              </p:cNvPr>
              <p:cNvSpPr/>
              <p:nvPr/>
            </p:nvSpPr>
            <p:spPr>
              <a:xfrm>
                <a:off x="8265075" y="4896489"/>
                <a:ext cx="83026" cy="89660"/>
              </a:xfrm>
              <a:custGeom>
                <a:avLst/>
                <a:gdLst>
                  <a:gd name="connsiteX0" fmla="*/ 85725 w 417194"/>
                  <a:gd name="connsiteY0" fmla="*/ 190500 h 450532"/>
                  <a:gd name="connsiteX1" fmla="*/ 209550 w 417194"/>
                  <a:gd name="connsiteY1" fmla="*/ 71438 h 450532"/>
                  <a:gd name="connsiteX2" fmla="*/ 335280 w 417194"/>
                  <a:gd name="connsiteY2" fmla="*/ 190500 h 450532"/>
                  <a:gd name="connsiteX3" fmla="*/ 331470 w 417194"/>
                  <a:gd name="connsiteY3" fmla="*/ 195263 h 450532"/>
                  <a:gd name="connsiteX4" fmla="*/ 89535 w 417194"/>
                  <a:gd name="connsiteY4" fmla="*/ 195263 h 450532"/>
                  <a:gd name="connsiteX5" fmla="*/ 85725 w 417194"/>
                  <a:gd name="connsiteY5" fmla="*/ 190500 h 450532"/>
                  <a:gd name="connsiteX6" fmla="*/ 88582 w 417194"/>
                  <a:gd name="connsiteY6" fmla="*/ 271463 h 450532"/>
                  <a:gd name="connsiteX7" fmla="*/ 368617 w 417194"/>
                  <a:gd name="connsiteY7" fmla="*/ 271463 h 450532"/>
                  <a:gd name="connsiteX8" fmla="*/ 417195 w 417194"/>
                  <a:gd name="connsiteY8" fmla="*/ 219075 h 450532"/>
                  <a:gd name="connsiteX9" fmla="*/ 208597 w 417194"/>
                  <a:gd name="connsiteY9" fmla="*/ 0 h 450532"/>
                  <a:gd name="connsiteX10" fmla="*/ 0 w 417194"/>
                  <a:gd name="connsiteY10" fmla="*/ 219075 h 450532"/>
                  <a:gd name="connsiteX11" fmla="*/ 0 w 417194"/>
                  <a:gd name="connsiteY11" fmla="*/ 230505 h 450532"/>
                  <a:gd name="connsiteX12" fmla="*/ 205740 w 417194"/>
                  <a:gd name="connsiteY12" fmla="*/ 449580 h 450532"/>
                  <a:gd name="connsiteX13" fmla="*/ 221932 w 417194"/>
                  <a:gd name="connsiteY13" fmla="*/ 450533 h 450532"/>
                  <a:gd name="connsiteX14" fmla="*/ 346710 w 417194"/>
                  <a:gd name="connsiteY14" fmla="*/ 412433 h 450532"/>
                  <a:gd name="connsiteX15" fmla="*/ 384810 w 417194"/>
                  <a:gd name="connsiteY15" fmla="*/ 377190 h 450532"/>
                  <a:gd name="connsiteX16" fmla="*/ 384810 w 417194"/>
                  <a:gd name="connsiteY16" fmla="*/ 320040 h 450532"/>
                  <a:gd name="connsiteX17" fmla="*/ 322897 w 417194"/>
                  <a:gd name="connsiteY17" fmla="*/ 327660 h 450532"/>
                  <a:gd name="connsiteX18" fmla="*/ 208597 w 417194"/>
                  <a:gd name="connsiteY18" fmla="*/ 373380 h 450532"/>
                  <a:gd name="connsiteX19" fmla="*/ 84772 w 417194"/>
                  <a:gd name="connsiteY19" fmla="*/ 275273 h 450532"/>
                  <a:gd name="connsiteX20" fmla="*/ 88582 w 417194"/>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4" h="450532">
                    <a:moveTo>
                      <a:pt x="85725" y="190500"/>
                    </a:moveTo>
                    <a:cubicBezTo>
                      <a:pt x="93345" y="127635"/>
                      <a:pt x="137160" y="71438"/>
                      <a:pt x="209550" y="71438"/>
                    </a:cubicBezTo>
                    <a:cubicBezTo>
                      <a:pt x="281940" y="71438"/>
                      <a:pt x="328613" y="126682"/>
                      <a:pt x="335280" y="190500"/>
                    </a:cubicBezTo>
                    <a:cubicBezTo>
                      <a:pt x="335280" y="192405"/>
                      <a:pt x="334328" y="195263"/>
                      <a:pt x="331470" y="195263"/>
                    </a:cubicBezTo>
                    <a:lnTo>
                      <a:pt x="89535" y="195263"/>
                    </a:lnTo>
                    <a:cubicBezTo>
                      <a:pt x="86677" y="194310"/>
                      <a:pt x="85725" y="192405"/>
                      <a:pt x="85725" y="190500"/>
                    </a:cubicBezTo>
                    <a:moveTo>
                      <a:pt x="88582" y="271463"/>
                    </a:moveTo>
                    <a:lnTo>
                      <a:pt x="368617" y="271463"/>
                    </a:lnTo>
                    <a:cubicBezTo>
                      <a:pt x="374332"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2" y="442913"/>
                      <a:pt x="205740" y="449580"/>
                    </a:cubicBezTo>
                    <a:cubicBezTo>
                      <a:pt x="211455" y="449580"/>
                      <a:pt x="217170" y="450533"/>
                      <a:pt x="221932"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5725" y="273368"/>
                      <a:pt x="86677" y="271463"/>
                      <a:pt x="88582" y="271463"/>
                    </a:cubicBezTo>
                  </a:path>
                </a:pathLst>
              </a:custGeom>
              <a:solidFill>
                <a:schemeClr val="bg1"/>
              </a:solidFill>
              <a:ln w="9525" cap="flat">
                <a:noFill/>
                <a:prstDash val="solid"/>
                <a:miter/>
              </a:ln>
            </p:spPr>
            <p:txBody>
              <a:bodyPr rtlCol="0" anchor="ctr"/>
              <a:lstStyle/>
              <a:p>
                <a:endParaRPr lang="ru-RU"/>
              </a:p>
            </p:txBody>
          </p:sp>
          <p:sp>
            <p:nvSpPr>
              <p:cNvPr id="17" name="10">
                <a:extLst>
                  <a:ext uri="{FF2B5EF4-FFF2-40B4-BE49-F238E27FC236}">
                    <a16:creationId xmlns:a16="http://schemas.microsoft.com/office/drawing/2014/main" id="{7BB0CE80-0EA1-2F98-BC06-F780E2725438}"/>
                  </a:ext>
                </a:extLst>
              </p:cNvPr>
              <p:cNvSpPr/>
              <p:nvPr/>
            </p:nvSpPr>
            <p:spPr>
              <a:xfrm>
                <a:off x="8357010" y="4896489"/>
                <a:ext cx="83026" cy="89660"/>
              </a:xfrm>
              <a:custGeom>
                <a:avLst/>
                <a:gdLst>
                  <a:gd name="connsiteX0" fmla="*/ 84772 w 417195"/>
                  <a:gd name="connsiteY0" fmla="*/ 190500 h 450532"/>
                  <a:gd name="connsiteX1" fmla="*/ 208597 w 417195"/>
                  <a:gd name="connsiteY1" fmla="*/ 71438 h 450532"/>
                  <a:gd name="connsiteX2" fmla="*/ 334327 w 417195"/>
                  <a:gd name="connsiteY2" fmla="*/ 190500 h 450532"/>
                  <a:gd name="connsiteX3" fmla="*/ 330517 w 417195"/>
                  <a:gd name="connsiteY3" fmla="*/ 195263 h 450532"/>
                  <a:gd name="connsiteX4" fmla="*/ 87630 w 417195"/>
                  <a:gd name="connsiteY4" fmla="*/ 195263 h 450532"/>
                  <a:gd name="connsiteX5" fmla="*/ 84772 w 417195"/>
                  <a:gd name="connsiteY5" fmla="*/ 190500 h 450532"/>
                  <a:gd name="connsiteX6" fmla="*/ 88583 w 417195"/>
                  <a:gd name="connsiteY6" fmla="*/ 271463 h 450532"/>
                  <a:gd name="connsiteX7" fmla="*/ 368617 w 417195"/>
                  <a:gd name="connsiteY7" fmla="*/ 271463 h 450532"/>
                  <a:gd name="connsiteX8" fmla="*/ 417195 w 417195"/>
                  <a:gd name="connsiteY8" fmla="*/ 219075 h 450532"/>
                  <a:gd name="connsiteX9" fmla="*/ 208597 w 417195"/>
                  <a:gd name="connsiteY9" fmla="*/ 0 h 450532"/>
                  <a:gd name="connsiteX10" fmla="*/ 0 w 417195"/>
                  <a:gd name="connsiteY10" fmla="*/ 219075 h 450532"/>
                  <a:gd name="connsiteX11" fmla="*/ 0 w 417195"/>
                  <a:gd name="connsiteY11" fmla="*/ 230505 h 450532"/>
                  <a:gd name="connsiteX12" fmla="*/ 205740 w 417195"/>
                  <a:gd name="connsiteY12" fmla="*/ 449580 h 450532"/>
                  <a:gd name="connsiteX13" fmla="*/ 221933 w 417195"/>
                  <a:gd name="connsiteY13" fmla="*/ 450533 h 450532"/>
                  <a:gd name="connsiteX14" fmla="*/ 346710 w 417195"/>
                  <a:gd name="connsiteY14" fmla="*/ 412433 h 450532"/>
                  <a:gd name="connsiteX15" fmla="*/ 384810 w 417195"/>
                  <a:gd name="connsiteY15" fmla="*/ 377190 h 450532"/>
                  <a:gd name="connsiteX16" fmla="*/ 384810 w 417195"/>
                  <a:gd name="connsiteY16" fmla="*/ 320040 h 450532"/>
                  <a:gd name="connsiteX17" fmla="*/ 322897 w 417195"/>
                  <a:gd name="connsiteY17" fmla="*/ 327660 h 450532"/>
                  <a:gd name="connsiteX18" fmla="*/ 208597 w 417195"/>
                  <a:gd name="connsiteY18" fmla="*/ 373380 h 450532"/>
                  <a:gd name="connsiteX19" fmla="*/ 84772 w 417195"/>
                  <a:gd name="connsiteY19" fmla="*/ 275273 h 450532"/>
                  <a:gd name="connsiteX20" fmla="*/ 88583 w 417195"/>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5" h="450532">
                    <a:moveTo>
                      <a:pt x="84772" y="190500"/>
                    </a:moveTo>
                    <a:cubicBezTo>
                      <a:pt x="92392" y="127635"/>
                      <a:pt x="136208" y="71438"/>
                      <a:pt x="208597" y="71438"/>
                    </a:cubicBezTo>
                    <a:cubicBezTo>
                      <a:pt x="280988" y="71438"/>
                      <a:pt x="327660" y="126682"/>
                      <a:pt x="334327" y="190500"/>
                    </a:cubicBezTo>
                    <a:cubicBezTo>
                      <a:pt x="334327" y="192405"/>
                      <a:pt x="333375" y="195263"/>
                      <a:pt x="330517" y="195263"/>
                    </a:cubicBezTo>
                    <a:lnTo>
                      <a:pt x="87630" y="195263"/>
                    </a:lnTo>
                    <a:cubicBezTo>
                      <a:pt x="86677" y="194310"/>
                      <a:pt x="84772" y="192405"/>
                      <a:pt x="84772" y="190500"/>
                    </a:cubicBezTo>
                    <a:moveTo>
                      <a:pt x="88583" y="271463"/>
                    </a:moveTo>
                    <a:lnTo>
                      <a:pt x="368617" y="271463"/>
                    </a:lnTo>
                    <a:cubicBezTo>
                      <a:pt x="374333"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3" y="442913"/>
                      <a:pt x="205740" y="449580"/>
                    </a:cubicBezTo>
                    <a:cubicBezTo>
                      <a:pt x="211455" y="449580"/>
                      <a:pt x="217170" y="450533"/>
                      <a:pt x="221933"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4772" y="273368"/>
                      <a:pt x="86677" y="271463"/>
                      <a:pt x="88583" y="271463"/>
                    </a:cubicBezTo>
                  </a:path>
                </a:pathLst>
              </a:custGeom>
              <a:solidFill>
                <a:schemeClr val="bg1"/>
              </a:solidFill>
              <a:ln w="9525" cap="flat">
                <a:noFill/>
                <a:prstDash val="solid"/>
                <a:miter/>
              </a:ln>
            </p:spPr>
            <p:txBody>
              <a:bodyPr rtlCol="0" anchor="ctr"/>
              <a:lstStyle/>
              <a:p>
                <a:endParaRPr lang="ru-RU"/>
              </a:p>
            </p:txBody>
          </p:sp>
        </p:grpSp>
      </p:grpSp>
      <p:sp>
        <p:nvSpPr>
          <p:cNvPr id="19" name="Title 1">
            <a:extLst>
              <a:ext uri="{FF2B5EF4-FFF2-40B4-BE49-F238E27FC236}">
                <a16:creationId xmlns:a16="http://schemas.microsoft.com/office/drawing/2014/main" id="{03420C06-83B6-6346-A1BA-245DF5408BDA}"/>
              </a:ext>
            </a:extLst>
          </p:cNvPr>
          <p:cNvSpPr>
            <a:spLocks noGrp="1"/>
          </p:cNvSpPr>
          <p:nvPr>
            <p:ph type="title" hasCustomPrompt="1"/>
          </p:nvPr>
        </p:nvSpPr>
        <p:spPr>
          <a:xfrm>
            <a:off x="381000" y="341576"/>
            <a:ext cx="8382000" cy="428156"/>
          </a:xfrm>
          <a:prstGeom prst="rect">
            <a:avLst/>
          </a:prstGeom>
        </p:spPr>
        <p:txBody>
          <a:bodyPr lIns="0" tIns="0" rIns="0" bIns="0"/>
          <a:lstStyle>
            <a:lvl1pPr>
              <a:defRPr sz="2800" b="1">
                <a:solidFill>
                  <a:srgbClr val="FCFFFF"/>
                </a:solidFill>
              </a:defRPr>
            </a:lvl1pPr>
          </a:lstStyle>
          <a:p>
            <a:r>
              <a:rPr lang="en-US"/>
              <a:t>Click to edit title</a:t>
            </a:r>
          </a:p>
        </p:txBody>
      </p:sp>
    </p:spTree>
    <p:extLst>
      <p:ext uri="{BB962C8B-B14F-4D97-AF65-F5344CB8AC3E}">
        <p14:creationId xmlns:p14="http://schemas.microsoft.com/office/powerpoint/2010/main" val="3212477423"/>
      </p:ext>
    </p:extLst>
  </p:cSld>
  <p:clrMapOvr>
    <a:masterClrMapping/>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Dark">
    <p:bg>
      <p:bgPr>
        <a:gradFill>
          <a:gsLst>
            <a:gs pos="0">
              <a:srgbClr val="503BD3"/>
            </a:gs>
            <a:gs pos="89000">
              <a:srgbClr val="30267F"/>
            </a:gs>
          </a:gsLst>
          <a:lin ang="189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937A3D-7004-7EE4-F329-D3E25537ECAB}"/>
              </a:ext>
            </a:extLst>
          </p:cNvPr>
          <p:cNvPicPr>
            <a:picLocks noChangeAspect="1"/>
          </p:cNvPicPr>
          <p:nvPr userDrawn="1"/>
        </p:nvPicPr>
        <p:blipFill>
          <a:blip r:embed="rId2" cstate="hqprint">
            <a:alphaModFix amt="20000"/>
            <a:extLst>
              <a:ext uri="{BEBA8EAE-BF5A-486C-A8C5-ECC9F3942E4B}">
                <a14:imgProps xmlns:a14="http://schemas.microsoft.com/office/drawing/2010/main">
                  <a14:imgLayer r:embed="rId3">
                    <a14:imgEffect>
                      <a14:saturation sat="0"/>
                    </a14:imgEffect>
                    <a14:imgEffect>
                      <a14:brightnessContrast bright="53000"/>
                    </a14:imgEffect>
                  </a14:imgLayer>
                </a14:imgProps>
              </a:ext>
              <a:ext uri="{28A0092B-C50C-407E-A947-70E740481C1C}">
                <a14:useLocalDpi xmlns:a14="http://schemas.microsoft.com/office/drawing/2010/main"/>
              </a:ext>
            </a:extLst>
          </a:blip>
          <a:srcRect/>
          <a:stretch/>
        </p:blipFill>
        <p:spPr>
          <a:xfrm rot="21276435">
            <a:off x="6269867" y="846106"/>
            <a:ext cx="3115412" cy="4987832"/>
          </a:xfrm>
          <a:custGeom>
            <a:avLst/>
            <a:gdLst>
              <a:gd name="connsiteX0" fmla="*/ 3115412 w 3115412"/>
              <a:gd name="connsiteY0" fmla="*/ 0 h 4987832"/>
              <a:gd name="connsiteX1" fmla="*/ 2644559 w 3115412"/>
              <a:gd name="connsiteY1" fmla="*/ 4987832 h 4987832"/>
              <a:gd name="connsiteX2" fmla="*/ 0 w 3115412"/>
              <a:gd name="connsiteY2" fmla="*/ 4987832 h 4987832"/>
              <a:gd name="connsiteX3" fmla="*/ 0 w 3115412"/>
              <a:gd name="connsiteY3" fmla="*/ 0 h 4987832"/>
            </a:gdLst>
            <a:ahLst/>
            <a:cxnLst>
              <a:cxn ang="0">
                <a:pos x="connsiteX0" y="connsiteY0"/>
              </a:cxn>
              <a:cxn ang="0">
                <a:pos x="connsiteX1" y="connsiteY1"/>
              </a:cxn>
              <a:cxn ang="0">
                <a:pos x="connsiteX2" y="connsiteY2"/>
              </a:cxn>
              <a:cxn ang="0">
                <a:pos x="connsiteX3" y="connsiteY3"/>
              </a:cxn>
            </a:cxnLst>
            <a:rect l="l" t="t" r="r" b="b"/>
            <a:pathLst>
              <a:path w="3115412" h="4987832">
                <a:moveTo>
                  <a:pt x="3115412" y="0"/>
                </a:moveTo>
                <a:lnTo>
                  <a:pt x="2644559" y="4987832"/>
                </a:lnTo>
                <a:lnTo>
                  <a:pt x="0" y="4987832"/>
                </a:lnTo>
                <a:lnTo>
                  <a:pt x="0" y="0"/>
                </a:lnTo>
                <a:close/>
              </a:path>
            </a:pathLst>
          </a:custGeom>
        </p:spPr>
      </p:pic>
      <p:sp>
        <p:nvSpPr>
          <p:cNvPr id="3" name="Title 1">
            <a:extLst>
              <a:ext uri="{FF2B5EF4-FFF2-40B4-BE49-F238E27FC236}">
                <a16:creationId xmlns:a16="http://schemas.microsoft.com/office/drawing/2014/main" id="{80469358-3725-24D8-807C-09B8E5C78655}"/>
              </a:ext>
            </a:extLst>
          </p:cNvPr>
          <p:cNvSpPr>
            <a:spLocks noGrp="1"/>
          </p:cNvSpPr>
          <p:nvPr>
            <p:ph type="title" hasCustomPrompt="1"/>
          </p:nvPr>
        </p:nvSpPr>
        <p:spPr>
          <a:xfrm>
            <a:off x="381000" y="209550"/>
            <a:ext cx="8382000" cy="533400"/>
          </a:xfrm>
          <a:prstGeom prst="rect">
            <a:avLst/>
          </a:prstGeom>
        </p:spPr>
        <p:txBody>
          <a:bodyPr lIns="0" tIns="0" rIns="0" bIns="0"/>
          <a:lstStyle>
            <a:lvl1pPr>
              <a:defRPr sz="2800" b="1">
                <a:solidFill>
                  <a:schemeClr val="bg1"/>
                </a:solidFill>
              </a:defRPr>
            </a:lvl1pPr>
          </a:lstStyle>
          <a:p>
            <a:r>
              <a:rPr lang="en-US"/>
              <a:t>Click to edit Master title style</a:t>
            </a:r>
          </a:p>
        </p:txBody>
      </p:sp>
      <p:pic>
        <p:nvPicPr>
          <p:cNvPr id="2" name="Picture 23">
            <a:extLst>
              <a:ext uri="{FF2B5EF4-FFF2-40B4-BE49-F238E27FC236}">
                <a16:creationId xmlns:a16="http://schemas.microsoft.com/office/drawing/2014/main" id="{6DF94269-4352-4087-5C4D-755464442348}"/>
              </a:ext>
            </a:extLst>
          </p:cNvPr>
          <p:cNvPicPr>
            <a:picLocks noChangeAspect="1"/>
          </p:cNvPicPr>
          <p:nvPr userDrawn="1"/>
        </p:nvPicPr>
        <p:blipFill>
          <a:blip r:embed="rId4" cstate="screen">
            <a:alphaModFix amt="40000"/>
            <a:extLst>
              <a:ext uri="{BEBA8EAE-BF5A-486C-A8C5-ECC9F3942E4B}">
                <a14:imgProps xmlns:a14="http://schemas.microsoft.com/office/drawing/2010/main">
                  <a14:imgLayer r:embed="rId5">
                    <a14:imgEffect>
                      <a14:brightnessContrast bright="-16000"/>
                    </a14:imgEffect>
                  </a14:imgLayer>
                </a14:imgProps>
              </a:ext>
              <a:ext uri="{28A0092B-C50C-407E-A947-70E740481C1C}">
                <a14:useLocalDpi xmlns:a14="http://schemas.microsoft.com/office/drawing/2010/main"/>
              </a:ext>
            </a:extLst>
          </a:blip>
          <a:stretch>
            <a:fillRect/>
          </a:stretch>
        </p:blipFill>
        <p:spPr>
          <a:xfrm>
            <a:off x="8236268" y="4943158"/>
            <a:ext cx="526732" cy="94992"/>
          </a:xfrm>
          <a:prstGeom prst="rect">
            <a:avLst/>
          </a:prstGeom>
          <a:effectLst/>
        </p:spPr>
      </p:pic>
      <p:sp>
        <p:nvSpPr>
          <p:cNvPr id="4" name="TextBox 3">
            <a:extLst>
              <a:ext uri="{FF2B5EF4-FFF2-40B4-BE49-F238E27FC236}">
                <a16:creationId xmlns:a16="http://schemas.microsoft.com/office/drawing/2014/main" id="{4FB477A6-DCCB-C90B-13D5-4B5FF197423E}"/>
              </a:ext>
            </a:extLst>
          </p:cNvPr>
          <p:cNvSpPr txBox="1"/>
          <p:nvPr userDrawn="1"/>
        </p:nvSpPr>
        <p:spPr>
          <a:xfrm>
            <a:off x="381000" y="4963255"/>
            <a:ext cx="3670877" cy="76944"/>
          </a:xfrm>
          <a:prstGeom prst="rect">
            <a:avLst/>
          </a:prstGeom>
          <a:noFill/>
        </p:spPr>
        <p:txBody>
          <a:bodyPr wrap="none" lIns="0" tIns="0" rIns="0" bIns="0" rtlCol="0">
            <a:spAutoFit/>
          </a:bodyPr>
          <a:lstStyle/>
          <a:p>
            <a:pPr>
              <a:lnSpc>
                <a:spcPct val="100000"/>
              </a:lnSpc>
            </a:pPr>
            <a:r>
              <a:rPr lang="en-US" sz="500" spc="0">
                <a:solidFill>
                  <a:srgbClr val="C9CECF">
                    <a:alpha val="57000"/>
                  </a:srgbClr>
                </a:solidFill>
                <a:latin typeface="+mn-lt"/>
              </a:rPr>
              <a:t>© 202</a:t>
            </a:r>
            <a:r>
              <a:rPr lang="ru-RU" sz="500" spc="0">
                <a:solidFill>
                  <a:srgbClr val="C9CECF">
                    <a:alpha val="57000"/>
                  </a:srgbClr>
                </a:solidFill>
                <a:latin typeface="+mn-lt"/>
              </a:rPr>
              <a:t>3</a:t>
            </a:r>
            <a:r>
              <a:rPr lang="en-US" sz="500" spc="0">
                <a:solidFill>
                  <a:srgbClr val="C9CECF">
                    <a:alpha val="57000"/>
                  </a:srgbClr>
                </a:solidFill>
                <a:latin typeface="+mn-lt"/>
              </a:rPr>
              <a:t> Veeam Software. Confidential information. All rights reserved. All trademarks are the property of their respective owners.</a:t>
            </a:r>
          </a:p>
        </p:txBody>
      </p:sp>
    </p:spTree>
    <p:extLst>
      <p:ext uri="{BB962C8B-B14F-4D97-AF65-F5344CB8AC3E}">
        <p14:creationId xmlns:p14="http://schemas.microsoft.com/office/powerpoint/2010/main" val="1038989231"/>
      </p:ext>
    </p:extLst>
  </p:cSld>
  <p:clrMapOvr>
    <a:masterClrMapping/>
  </p:clrMapOvr>
  <p:transition>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Gradient Vert">
    <p:bg>
      <p:bgPr>
        <a:gradFill>
          <a:gsLst>
            <a:gs pos="0">
              <a:srgbClr val="4734C3"/>
            </a:gs>
            <a:gs pos="50000">
              <a:srgbClr val="2E24C5"/>
            </a:gs>
            <a:gs pos="89000">
              <a:srgbClr val="30267F"/>
            </a:gs>
          </a:gsLst>
          <a:lin ang="189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32277-2980-4123-EBD0-EDE3A1BF7ED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TextBox 5">
            <a:extLst>
              <a:ext uri="{FF2B5EF4-FFF2-40B4-BE49-F238E27FC236}">
                <a16:creationId xmlns:a16="http://schemas.microsoft.com/office/drawing/2014/main" id="{467201DA-6F9E-13BC-E9D9-A23E6FD8317F}"/>
              </a:ext>
            </a:extLst>
          </p:cNvPr>
          <p:cNvSpPr txBox="1"/>
          <p:nvPr userDrawn="1"/>
        </p:nvSpPr>
        <p:spPr>
          <a:xfrm>
            <a:off x="381001" y="4963256"/>
            <a:ext cx="3667671" cy="76944"/>
          </a:xfrm>
          <a:prstGeom prst="rect">
            <a:avLst/>
          </a:prstGeom>
          <a:noFill/>
        </p:spPr>
        <p:txBody>
          <a:bodyPr wrap="none" lIns="0" tIns="0" rIns="0" bIns="0" rtlCol="0">
            <a:spAutoFit/>
          </a:bodyPr>
          <a:lstStyle/>
          <a:p>
            <a:pPr>
              <a:lnSpc>
                <a:spcPct val="100000"/>
              </a:lnSpc>
            </a:pPr>
            <a:r>
              <a:rPr lang="en-US" sz="500" spc="0">
                <a:solidFill>
                  <a:srgbClr val="C9CECF">
                    <a:alpha val="57000"/>
                  </a:srgbClr>
                </a:solidFill>
                <a:latin typeface="+mn-lt"/>
              </a:rPr>
              <a:t>© 202</a:t>
            </a:r>
            <a:r>
              <a:rPr lang="ru-RU" sz="500" spc="0">
                <a:solidFill>
                  <a:srgbClr val="C9CECF">
                    <a:alpha val="57000"/>
                  </a:srgbClr>
                </a:solidFill>
                <a:latin typeface="+mn-lt"/>
              </a:rPr>
              <a:t>3</a:t>
            </a:r>
            <a:r>
              <a:rPr lang="en-US" sz="500" spc="0">
                <a:solidFill>
                  <a:srgbClr val="C9CECF">
                    <a:alpha val="57000"/>
                  </a:srgbClr>
                </a:solidFill>
                <a:latin typeface="+mn-lt"/>
              </a:rPr>
              <a:t> Veeam Software. Confidential information. All rights reserved. All trademarks are the property of their respective owners.</a:t>
            </a:r>
          </a:p>
        </p:txBody>
      </p:sp>
      <p:sp>
        <p:nvSpPr>
          <p:cNvPr id="25" name="Rectangle 24">
            <a:extLst>
              <a:ext uri="{FF2B5EF4-FFF2-40B4-BE49-F238E27FC236}">
                <a16:creationId xmlns:a16="http://schemas.microsoft.com/office/drawing/2014/main" id="{FBC87FFA-3AB9-2255-B3E1-C31AA1501B70}"/>
              </a:ext>
            </a:extLst>
          </p:cNvPr>
          <p:cNvSpPr/>
          <p:nvPr userDrawn="1"/>
        </p:nvSpPr>
        <p:spPr bwMode="auto">
          <a:xfrm rot="16200000">
            <a:off x="-2490926" y="2490927"/>
            <a:ext cx="5143500" cy="161648"/>
          </a:xfrm>
          <a:prstGeom prst="rect">
            <a:avLst/>
          </a:prstGeom>
          <a:gradFill>
            <a:gsLst>
              <a:gs pos="1000">
                <a:srgbClr val="00B336"/>
              </a:gs>
              <a:gs pos="66000">
                <a:srgbClr val="93EB1F"/>
              </a:gs>
              <a:gs pos="100000">
                <a:srgbClr val="00E9A8"/>
              </a:gs>
            </a:gsLst>
            <a:lin ang="0" scaled="0"/>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lvl="0" algn="ctr" defTabSz="914076" fontAlgn="base">
              <a:spcBef>
                <a:spcPct val="0"/>
              </a:spcBef>
              <a:spcAft>
                <a:spcPct val="0"/>
              </a:spcAft>
            </a:pPr>
            <a:endParaRPr lang="en-FR" sz="1800" spc="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6" name="Picture 25">
            <a:extLst>
              <a:ext uri="{FF2B5EF4-FFF2-40B4-BE49-F238E27FC236}">
                <a16:creationId xmlns:a16="http://schemas.microsoft.com/office/drawing/2014/main" id="{4C3D01C0-BB0C-14EC-0F41-8040F41E3FE8}"/>
              </a:ext>
            </a:extLst>
          </p:cNvPr>
          <p:cNvPicPr>
            <a:picLocks noChangeAspect="1"/>
          </p:cNvPicPr>
          <p:nvPr userDrawn="1"/>
        </p:nvPicPr>
        <p:blipFill>
          <a:blip r:embed="rId3" cstate="hqprint">
            <a:alphaModFix amt="59000"/>
            <a:extLst>
              <a:ext uri="{28A0092B-C50C-407E-A947-70E740481C1C}">
                <a14:useLocalDpi xmlns:a14="http://schemas.microsoft.com/office/drawing/2010/main"/>
              </a:ext>
            </a:extLst>
          </a:blip>
          <a:srcRect/>
          <a:stretch/>
        </p:blipFill>
        <p:spPr>
          <a:xfrm rot="4421179">
            <a:off x="5480283" y="335586"/>
            <a:ext cx="4707943" cy="3758222"/>
          </a:xfrm>
          <a:custGeom>
            <a:avLst/>
            <a:gdLst>
              <a:gd name="connsiteX0" fmla="*/ 0 w 4707943"/>
              <a:gd name="connsiteY0" fmla="*/ 2037532 h 3758222"/>
              <a:gd name="connsiteX1" fmla="*/ 596345 w 4707943"/>
              <a:gd name="connsiteY1" fmla="*/ 0 h 3758222"/>
              <a:gd name="connsiteX2" fmla="*/ 4707943 w 4707943"/>
              <a:gd name="connsiteY2" fmla="*/ 1203381 h 3758222"/>
              <a:gd name="connsiteX3" fmla="*/ 4707943 w 4707943"/>
              <a:gd name="connsiteY3" fmla="*/ 3758222 h 3758222"/>
              <a:gd name="connsiteX4" fmla="*/ 4360437 w 4707943"/>
              <a:gd name="connsiteY4" fmla="*/ 3758222 h 3758222"/>
              <a:gd name="connsiteX5" fmla="*/ 4386878 w 4707943"/>
              <a:gd name="connsiteY5" fmla="*/ 3478120 h 3758222"/>
              <a:gd name="connsiteX6" fmla="*/ 0 w 4707943"/>
              <a:gd name="connsiteY6" fmla="*/ 3063998 h 375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943" h="3758222">
                <a:moveTo>
                  <a:pt x="0" y="2037532"/>
                </a:moveTo>
                <a:lnTo>
                  <a:pt x="596345" y="0"/>
                </a:lnTo>
                <a:lnTo>
                  <a:pt x="4707943" y="1203381"/>
                </a:lnTo>
                <a:lnTo>
                  <a:pt x="4707943" y="3758222"/>
                </a:lnTo>
                <a:lnTo>
                  <a:pt x="4360437" y="3758222"/>
                </a:lnTo>
                <a:lnTo>
                  <a:pt x="4386878" y="3478120"/>
                </a:lnTo>
                <a:lnTo>
                  <a:pt x="0" y="3063998"/>
                </a:lnTo>
                <a:close/>
              </a:path>
            </a:pathLst>
          </a:custGeom>
        </p:spPr>
      </p:pic>
      <p:sp>
        <p:nvSpPr>
          <p:cNvPr id="7" name="Title 1">
            <a:extLst>
              <a:ext uri="{FF2B5EF4-FFF2-40B4-BE49-F238E27FC236}">
                <a16:creationId xmlns:a16="http://schemas.microsoft.com/office/drawing/2014/main" id="{A24EE8E0-4C0E-1C8B-B676-8F41E8B43A92}"/>
              </a:ext>
            </a:extLst>
          </p:cNvPr>
          <p:cNvSpPr>
            <a:spLocks noGrp="1"/>
          </p:cNvSpPr>
          <p:nvPr>
            <p:ph type="title" hasCustomPrompt="1"/>
          </p:nvPr>
        </p:nvSpPr>
        <p:spPr>
          <a:xfrm>
            <a:off x="381000" y="341576"/>
            <a:ext cx="8382000" cy="533400"/>
          </a:xfrm>
          <a:prstGeom prst="rect">
            <a:avLst/>
          </a:prstGeom>
        </p:spPr>
        <p:txBody>
          <a:bodyPr lIns="0" tIns="0" rIns="0" bIns="0"/>
          <a:lstStyle>
            <a:lvl1pPr algn="l" defTabSz="686013" rtl="0" eaLnBrk="1" latinLnBrk="0" hangingPunct="1">
              <a:lnSpc>
                <a:spcPct val="100000"/>
              </a:lnSpc>
              <a:spcBef>
                <a:spcPct val="0"/>
              </a:spcBef>
              <a:buNone/>
              <a:defRPr lang="en-US" sz="1500" b="0" kern="1200" cap="none" spc="0" baseline="0" dirty="0">
                <a:ln w="3175">
                  <a:noFill/>
                </a:ln>
                <a:solidFill>
                  <a:srgbClr val="FFFFFF">
                    <a:alpha val="50000"/>
                  </a:srgbClr>
                </a:solidFill>
                <a:effectLst/>
                <a:latin typeface="Tahoma"/>
                <a:ea typeface="+mn-ea"/>
                <a:cs typeface="Arial" charset="0"/>
              </a:defRPr>
            </a:lvl1pPr>
          </a:lstStyle>
          <a:p>
            <a:r>
              <a:rPr lang="en-US"/>
              <a:t>Click to edit slide title</a:t>
            </a:r>
          </a:p>
        </p:txBody>
      </p:sp>
      <p:pic>
        <p:nvPicPr>
          <p:cNvPr id="2" name="Graphic 1">
            <a:hlinkClick r:id="rId4" action="ppaction://hlinksldjump"/>
            <a:extLst>
              <a:ext uri="{FF2B5EF4-FFF2-40B4-BE49-F238E27FC236}">
                <a16:creationId xmlns:a16="http://schemas.microsoft.com/office/drawing/2014/main" id="{9C9E53F7-62CB-1F6D-1C92-CB2913AB6C87}"/>
              </a:ext>
            </a:extLst>
          </p:cNvPr>
          <p:cNvPicPr>
            <a:picLocks noChangeAspect="1"/>
          </p:cNvPicPr>
          <p:nvPr userDrawn="1"/>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03819" y="4822160"/>
            <a:ext cx="582355" cy="218089"/>
          </a:xfrm>
          <a:prstGeom prst="rect">
            <a:avLst/>
          </a:prstGeom>
        </p:spPr>
      </p:pic>
    </p:spTree>
    <p:extLst>
      <p:ext uri="{BB962C8B-B14F-4D97-AF65-F5344CB8AC3E}">
        <p14:creationId xmlns:p14="http://schemas.microsoft.com/office/powerpoint/2010/main" val="2396149595"/>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Gradient Horiz 1">
    <p:bg>
      <p:bgPr>
        <a:gradFill>
          <a:gsLst>
            <a:gs pos="0">
              <a:srgbClr val="4734C3"/>
            </a:gs>
            <a:gs pos="50000">
              <a:srgbClr val="2E24C5"/>
            </a:gs>
            <a:gs pos="89000">
              <a:srgbClr val="30267F"/>
            </a:gs>
          </a:gsLst>
          <a:lin ang="189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32277-2980-4123-EBD0-EDE3A1BF7ED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7173"/>
            <a:ext cx="9144000" cy="5136328"/>
          </a:xfrm>
          <a:prstGeom prst="rect">
            <a:avLst/>
          </a:prstGeom>
        </p:spPr>
      </p:pic>
      <p:pic>
        <p:nvPicPr>
          <p:cNvPr id="25" name="Picture 24">
            <a:extLst>
              <a:ext uri="{FF2B5EF4-FFF2-40B4-BE49-F238E27FC236}">
                <a16:creationId xmlns:a16="http://schemas.microsoft.com/office/drawing/2014/main" id="{2497F225-14E5-ADFE-A21B-87C6A7130CD1}"/>
              </a:ext>
            </a:extLst>
          </p:cNvPr>
          <p:cNvPicPr>
            <a:picLocks noChangeAspect="1"/>
          </p:cNvPicPr>
          <p:nvPr userDrawn="1"/>
        </p:nvPicPr>
        <p:blipFill>
          <a:blip r:embed="rId3" cstate="hqprint">
            <a:alphaModFix amt="50000"/>
            <a:extLst>
              <a:ext uri="{28A0092B-C50C-407E-A947-70E740481C1C}">
                <a14:useLocalDpi xmlns:a14="http://schemas.microsoft.com/office/drawing/2010/main"/>
              </a:ext>
            </a:extLst>
          </a:blip>
          <a:srcRect/>
          <a:stretch/>
        </p:blipFill>
        <p:spPr>
          <a:xfrm rot="17178821" flipH="1">
            <a:off x="-1047651" y="335586"/>
            <a:ext cx="4707943" cy="3758222"/>
          </a:xfrm>
          <a:custGeom>
            <a:avLst/>
            <a:gdLst>
              <a:gd name="connsiteX0" fmla="*/ 0 w 4707943"/>
              <a:gd name="connsiteY0" fmla="*/ 2037532 h 3758222"/>
              <a:gd name="connsiteX1" fmla="*/ 596345 w 4707943"/>
              <a:gd name="connsiteY1" fmla="*/ 0 h 3758222"/>
              <a:gd name="connsiteX2" fmla="*/ 4707943 w 4707943"/>
              <a:gd name="connsiteY2" fmla="*/ 1203381 h 3758222"/>
              <a:gd name="connsiteX3" fmla="*/ 4707943 w 4707943"/>
              <a:gd name="connsiteY3" fmla="*/ 3758222 h 3758222"/>
              <a:gd name="connsiteX4" fmla="*/ 4360437 w 4707943"/>
              <a:gd name="connsiteY4" fmla="*/ 3758222 h 3758222"/>
              <a:gd name="connsiteX5" fmla="*/ 4386878 w 4707943"/>
              <a:gd name="connsiteY5" fmla="*/ 3478120 h 3758222"/>
              <a:gd name="connsiteX6" fmla="*/ 0 w 4707943"/>
              <a:gd name="connsiteY6" fmla="*/ 3063998 h 375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943" h="3758222">
                <a:moveTo>
                  <a:pt x="0" y="2037532"/>
                </a:moveTo>
                <a:lnTo>
                  <a:pt x="596345" y="0"/>
                </a:lnTo>
                <a:lnTo>
                  <a:pt x="4707943" y="1203381"/>
                </a:lnTo>
                <a:lnTo>
                  <a:pt x="4707943" y="3758222"/>
                </a:lnTo>
                <a:lnTo>
                  <a:pt x="4360437" y="3758222"/>
                </a:lnTo>
                <a:lnTo>
                  <a:pt x="4386878" y="3478120"/>
                </a:lnTo>
                <a:lnTo>
                  <a:pt x="0" y="3063998"/>
                </a:lnTo>
                <a:close/>
              </a:path>
            </a:pathLst>
          </a:custGeom>
        </p:spPr>
      </p:pic>
      <p:sp>
        <p:nvSpPr>
          <p:cNvPr id="6" name="TextBox 5">
            <a:extLst>
              <a:ext uri="{FF2B5EF4-FFF2-40B4-BE49-F238E27FC236}">
                <a16:creationId xmlns:a16="http://schemas.microsoft.com/office/drawing/2014/main" id="{467201DA-6F9E-13BC-E9D9-A23E6FD8317F}"/>
              </a:ext>
            </a:extLst>
          </p:cNvPr>
          <p:cNvSpPr txBox="1"/>
          <p:nvPr userDrawn="1"/>
        </p:nvSpPr>
        <p:spPr>
          <a:xfrm>
            <a:off x="381001" y="4963256"/>
            <a:ext cx="3667671" cy="76944"/>
          </a:xfrm>
          <a:prstGeom prst="rect">
            <a:avLst/>
          </a:prstGeom>
          <a:noFill/>
        </p:spPr>
        <p:txBody>
          <a:bodyPr wrap="none" lIns="0" tIns="0" rIns="0" bIns="0" rtlCol="0">
            <a:spAutoFit/>
          </a:bodyPr>
          <a:lstStyle/>
          <a:p>
            <a:pPr>
              <a:lnSpc>
                <a:spcPct val="100000"/>
              </a:lnSpc>
            </a:pPr>
            <a:r>
              <a:rPr lang="en-US" sz="500" spc="0">
                <a:solidFill>
                  <a:srgbClr val="C9CECF">
                    <a:alpha val="57000"/>
                  </a:srgbClr>
                </a:solidFill>
                <a:latin typeface="+mn-lt"/>
              </a:rPr>
              <a:t>© 202</a:t>
            </a:r>
            <a:r>
              <a:rPr lang="ru-RU" sz="500" spc="0">
                <a:solidFill>
                  <a:srgbClr val="C9CECF">
                    <a:alpha val="57000"/>
                  </a:srgbClr>
                </a:solidFill>
                <a:latin typeface="+mn-lt"/>
              </a:rPr>
              <a:t>3</a:t>
            </a:r>
            <a:r>
              <a:rPr lang="en-US" sz="500" spc="0">
                <a:solidFill>
                  <a:srgbClr val="C9CECF">
                    <a:alpha val="57000"/>
                  </a:srgbClr>
                </a:solidFill>
                <a:latin typeface="+mn-lt"/>
              </a:rPr>
              <a:t> Veeam Software. Confidential information. All rights reserved. All trademarks are the property of their respective owners.</a:t>
            </a:r>
          </a:p>
        </p:txBody>
      </p:sp>
      <p:sp>
        <p:nvSpPr>
          <p:cNvPr id="7" name="Title 1">
            <a:extLst>
              <a:ext uri="{FF2B5EF4-FFF2-40B4-BE49-F238E27FC236}">
                <a16:creationId xmlns:a16="http://schemas.microsoft.com/office/drawing/2014/main" id="{588A4B51-0FB4-9994-B235-3EEBA22E41C4}"/>
              </a:ext>
            </a:extLst>
          </p:cNvPr>
          <p:cNvSpPr>
            <a:spLocks noGrp="1"/>
          </p:cNvSpPr>
          <p:nvPr>
            <p:ph type="title"/>
          </p:nvPr>
        </p:nvSpPr>
        <p:spPr>
          <a:xfrm>
            <a:off x="381000" y="341576"/>
            <a:ext cx="8382000" cy="533400"/>
          </a:xfrm>
          <a:prstGeom prst="rect">
            <a:avLst/>
          </a:prstGeom>
        </p:spPr>
        <p:txBody>
          <a:bodyPr lIns="0" tIns="0" rIns="0" bIns="0"/>
          <a:lstStyle>
            <a:lvl1pPr algn="l" defTabSz="686013" rtl="0" eaLnBrk="1" latinLnBrk="0" hangingPunct="1">
              <a:lnSpc>
                <a:spcPct val="100000"/>
              </a:lnSpc>
              <a:spcBef>
                <a:spcPct val="0"/>
              </a:spcBef>
              <a:buNone/>
              <a:defRPr lang="en-US" sz="1500" b="0" kern="1200" cap="none" spc="0" baseline="0" dirty="0">
                <a:ln w="3175">
                  <a:noFill/>
                </a:ln>
                <a:solidFill>
                  <a:srgbClr val="FFFFFF">
                    <a:alpha val="50000"/>
                  </a:srgbClr>
                </a:solidFill>
                <a:effectLst/>
                <a:latin typeface="Tahoma"/>
                <a:ea typeface="+mn-ea"/>
                <a:cs typeface="Arial" charset="0"/>
              </a:defRPr>
            </a:lvl1pPr>
          </a:lstStyle>
          <a:p>
            <a:r>
              <a:rPr lang="en-US"/>
              <a:t>Click to edit Master title</a:t>
            </a:r>
          </a:p>
        </p:txBody>
      </p:sp>
      <p:sp>
        <p:nvSpPr>
          <p:cNvPr id="24" name="Rectangle 23">
            <a:extLst>
              <a:ext uri="{FF2B5EF4-FFF2-40B4-BE49-F238E27FC236}">
                <a16:creationId xmlns:a16="http://schemas.microsoft.com/office/drawing/2014/main" id="{6411A402-237C-5B58-E33D-7ABE9881C0A3}"/>
              </a:ext>
            </a:extLst>
          </p:cNvPr>
          <p:cNvSpPr/>
          <p:nvPr userDrawn="1"/>
        </p:nvSpPr>
        <p:spPr bwMode="auto">
          <a:xfrm>
            <a:off x="0" y="1"/>
            <a:ext cx="9144000" cy="161648"/>
          </a:xfrm>
          <a:prstGeom prst="rect">
            <a:avLst/>
          </a:prstGeom>
          <a:gradFill>
            <a:gsLst>
              <a:gs pos="1000">
                <a:srgbClr val="00B336"/>
              </a:gs>
              <a:gs pos="66000">
                <a:srgbClr val="93EB1F"/>
              </a:gs>
              <a:gs pos="100000">
                <a:srgbClr val="00E9A8"/>
              </a:gs>
            </a:gsLst>
            <a:lin ang="0" scaled="0"/>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lvl="0" algn="ctr" defTabSz="914076" fontAlgn="base">
              <a:spcBef>
                <a:spcPct val="0"/>
              </a:spcBef>
              <a:spcAft>
                <a:spcPct val="0"/>
              </a:spcAft>
            </a:pPr>
            <a:endParaRPr lang="en-FR" sz="1800" spc="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 name="Graphic 1">
            <a:hlinkClick r:id="rId4" action="ppaction://hlinksldjump"/>
            <a:extLst>
              <a:ext uri="{FF2B5EF4-FFF2-40B4-BE49-F238E27FC236}">
                <a16:creationId xmlns:a16="http://schemas.microsoft.com/office/drawing/2014/main" id="{C7E01C05-8BF3-559C-8F89-6AAB308FF7A6}"/>
              </a:ext>
            </a:extLst>
          </p:cNvPr>
          <p:cNvPicPr>
            <a:picLocks noChangeAspect="1"/>
          </p:cNvPicPr>
          <p:nvPr userDrawn="1"/>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03819" y="4822160"/>
            <a:ext cx="582355" cy="218089"/>
          </a:xfrm>
          <a:prstGeom prst="rect">
            <a:avLst/>
          </a:prstGeom>
        </p:spPr>
      </p:pic>
    </p:spTree>
    <p:extLst>
      <p:ext uri="{BB962C8B-B14F-4D97-AF65-F5344CB8AC3E}">
        <p14:creationId xmlns:p14="http://schemas.microsoft.com/office/powerpoint/2010/main" val="3371811764"/>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E3C00-3D03-4257-825A-2C73D882B0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67417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vider Dark">
    <p:bg>
      <p:bgPr>
        <a:solidFill>
          <a:srgbClr val="0A2F5B"/>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3E28F419-F560-13A8-ACE6-98E086A4E5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470"/>
          </a:xfrm>
          <a:prstGeom prst="rect">
            <a:avLst/>
          </a:prstGeom>
        </p:spPr>
      </p:pic>
      <p:pic>
        <p:nvPicPr>
          <p:cNvPr id="4" name="Graphic 3">
            <a:extLst>
              <a:ext uri="{FF2B5EF4-FFF2-40B4-BE49-F238E27FC236}">
                <a16:creationId xmlns:a16="http://schemas.microsoft.com/office/drawing/2014/main" id="{60602BBA-9F05-7206-CC1C-8D265019391C}"/>
              </a:ext>
            </a:extLst>
          </p:cNvPr>
          <p:cNvPicPr>
            <a:picLocks noChangeAspect="1"/>
          </p:cNvPicPr>
          <p:nvPr userDrawn="1"/>
        </p:nvPicPr>
        <p:blipFill rotWithShape="1">
          <a:blip r:embed="rId3" cstate="screen">
            <a:lum bright="15000"/>
            <a:extLst>
              <a:ext uri="{28A0092B-C50C-407E-A947-70E740481C1C}">
                <a14:useLocalDpi xmlns:a14="http://schemas.microsoft.com/office/drawing/2010/main"/>
              </a:ext>
              <a:ext uri="{96DAC541-7B7A-43D3-8B79-37D633B846F1}">
                <asvg:svgBlip xmlns:asvg="http://schemas.microsoft.com/office/drawing/2016/SVG/main" r:embed="rId4"/>
              </a:ext>
            </a:extLst>
          </a:blip>
          <a:srcRect l="70575" t="8930" r="-2836" b="6992"/>
          <a:stretch/>
        </p:blipFill>
        <p:spPr>
          <a:xfrm rot="5400000" flipV="1">
            <a:off x="3608509" y="-3477481"/>
            <a:ext cx="2058010" cy="9012972"/>
          </a:xfrm>
          <a:prstGeom prst="rect">
            <a:avLst/>
          </a:prstGeom>
        </p:spPr>
      </p:pic>
      <p:pic>
        <p:nvPicPr>
          <p:cNvPr id="8" name="Graphic 7">
            <a:extLst>
              <a:ext uri="{FF2B5EF4-FFF2-40B4-BE49-F238E27FC236}">
                <a16:creationId xmlns:a16="http://schemas.microsoft.com/office/drawing/2014/main" id="{B2F6E132-D094-2A79-7F1C-B5D66BCF1CE6}"/>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64806" t="13720" r="-9180" b="48542"/>
          <a:stretch/>
        </p:blipFill>
        <p:spPr>
          <a:xfrm>
            <a:off x="0" y="1856903"/>
            <a:ext cx="2299689" cy="3286597"/>
          </a:xfrm>
          <a:prstGeom prst="rect">
            <a:avLst/>
          </a:prstGeom>
        </p:spPr>
      </p:pic>
      <p:sp>
        <p:nvSpPr>
          <p:cNvPr id="3" name="Text Placeholder 5">
            <a:extLst>
              <a:ext uri="{FF2B5EF4-FFF2-40B4-BE49-F238E27FC236}">
                <a16:creationId xmlns:a16="http://schemas.microsoft.com/office/drawing/2014/main" id="{805F8DA4-A6A5-6F01-CCAF-3C858A3FC74E}"/>
              </a:ext>
            </a:extLst>
          </p:cNvPr>
          <p:cNvSpPr>
            <a:spLocks noGrp="1"/>
          </p:cNvSpPr>
          <p:nvPr>
            <p:ph type="body" sz="quarter" idx="10" hasCustomPrompt="1"/>
          </p:nvPr>
        </p:nvSpPr>
        <p:spPr>
          <a:xfrm>
            <a:off x="395288" y="2156252"/>
            <a:ext cx="8353425" cy="830997"/>
          </a:xfrm>
          <a:prstGeom prst="rect">
            <a:avLst/>
          </a:prstGeom>
        </p:spPr>
        <p:txBody>
          <a:bodyPr lIns="0" anchor="ctr">
            <a:noAutofit/>
          </a:bodyPr>
          <a:lstStyle>
            <a:lvl1pPr marL="0" indent="0" algn="ctr">
              <a:lnSpc>
                <a:spcPct val="100000"/>
              </a:lnSpc>
              <a:spcBef>
                <a:spcPts val="0"/>
              </a:spcBef>
              <a:buNone/>
              <a:defRPr sz="3600" b="1" i="0" spc="0" baseline="0">
                <a:solidFill>
                  <a:schemeClr val="bg1"/>
                </a:solidFill>
                <a:latin typeface="+mn-lt"/>
              </a:defRPr>
            </a:lvl1pPr>
          </a:lstStyle>
          <a:p>
            <a:pPr lvl="0"/>
            <a:r>
              <a:rPr lang="en-US"/>
              <a:t>Click to edit divider title</a:t>
            </a:r>
          </a:p>
        </p:txBody>
      </p:sp>
    </p:spTree>
    <p:extLst>
      <p:ext uri="{BB962C8B-B14F-4D97-AF65-F5344CB8AC3E}">
        <p14:creationId xmlns:p14="http://schemas.microsoft.com/office/powerpoint/2010/main" val="2377028416"/>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ext ">
    <p:spTree>
      <p:nvGrpSpPr>
        <p:cNvPr id="1" name=""/>
        <p:cNvGrpSpPr/>
        <p:nvPr/>
      </p:nvGrpSpPr>
      <p:grpSpPr>
        <a:xfrm>
          <a:off x="0" y="0"/>
          <a:ext cx="0" cy="0"/>
          <a:chOff x="0" y="0"/>
          <a:chExt cx="0" cy="0"/>
        </a:xfrm>
      </p:grpSpPr>
      <p:sp>
        <p:nvSpPr>
          <p:cNvPr id="2" name="Title 1"/>
          <p:cNvSpPr>
            <a:spLocks noGrp="1"/>
          </p:cNvSpPr>
          <p:nvPr>
            <p:ph type="title"/>
          </p:nvPr>
        </p:nvSpPr>
        <p:spPr>
          <a:xfrm>
            <a:off x="389436" y="171451"/>
            <a:ext cx="8363938" cy="677108"/>
          </a:xfrm>
        </p:spPr>
        <p:txBody>
          <a:bodyPr/>
          <a:lstStyle>
            <a:lvl1pPr>
              <a:lnSpc>
                <a:spcPct val="100000"/>
              </a:lnSpc>
              <a:defRPr spc="0">
                <a:latin typeface="+mj-lt"/>
              </a:defRPr>
            </a:lvl1pPr>
          </a:lstStyle>
          <a:p>
            <a:r>
              <a:rPr lang="en-US"/>
              <a:t>Click to edit Master title style</a:t>
            </a:r>
          </a:p>
        </p:txBody>
      </p:sp>
      <p:sp>
        <p:nvSpPr>
          <p:cNvPr id="5" name="Text Placeholder 4"/>
          <p:cNvSpPr>
            <a:spLocks noGrp="1"/>
          </p:cNvSpPr>
          <p:nvPr>
            <p:ph type="body" sz="quarter" idx="10"/>
          </p:nvPr>
        </p:nvSpPr>
        <p:spPr>
          <a:xfrm>
            <a:off x="389436" y="1085851"/>
            <a:ext cx="8363938" cy="3718148"/>
          </a:xfrm>
        </p:spPr>
        <p:txBody>
          <a:bodyPr>
            <a:noAutofit/>
          </a:bodyPr>
          <a:lstStyle>
            <a:lvl1pPr marL="0" marR="0" indent="0" algn="l" defTabSz="686030" rtl="0" eaLnBrk="1" fontAlgn="auto" latinLnBrk="0" hangingPunct="1">
              <a:lnSpc>
                <a:spcPct val="100000"/>
              </a:lnSpc>
              <a:spcBef>
                <a:spcPts val="0"/>
              </a:spcBef>
              <a:spcAft>
                <a:spcPts val="0"/>
              </a:spcAft>
              <a:buClrTx/>
              <a:buSzPct val="90000"/>
              <a:buFont typeface="Arial" pitchFamily="34" charset="0"/>
              <a:buNone/>
              <a:tabLst/>
              <a:defRPr sz="2400" spc="0" baseline="0">
                <a:latin typeface="+mn-lt"/>
              </a:defRPr>
            </a:lvl1pPr>
            <a:lvl2pPr marL="266693" marR="0" indent="-266693" algn="l" defTabSz="686030" rtl="0" eaLnBrk="1" fontAlgn="auto" latinLnBrk="0" hangingPunct="1">
              <a:lnSpc>
                <a:spcPct val="100000"/>
              </a:lnSpc>
              <a:spcBef>
                <a:spcPts val="0"/>
              </a:spcBef>
              <a:spcAft>
                <a:spcPts val="0"/>
              </a:spcAft>
              <a:buClr>
                <a:srgbClr val="000000">
                  <a:lumMod val="50000"/>
                  <a:lumOff val="50000"/>
                </a:srgbClr>
              </a:buClr>
              <a:buSzPct val="90000"/>
              <a:buFont typeface="Arial" pitchFamily="34" charset="0"/>
              <a:buChar char="•"/>
              <a:tabLst/>
              <a:defRPr sz="2000" spc="0" baseline="0">
                <a:latin typeface="+mn-l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marL="0" marR="0" lvl="0" indent="0" algn="l" defTabSz="686030"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a:ln>
                  <a:noFill/>
                </a:ln>
                <a:solidFill>
                  <a:srgbClr val="000000">
                    <a:lumMod val="50000"/>
                    <a:lumOff val="50000"/>
                  </a:srgbClr>
                </a:solidFill>
                <a:effectLst/>
                <a:uLnTx/>
                <a:uFillTx/>
                <a:latin typeface="+mn-lt"/>
                <a:ea typeface="+mn-ea"/>
                <a:cs typeface="+mn-cs"/>
              </a:rPr>
              <a:t>Click to edit Master text styles</a:t>
            </a:r>
          </a:p>
          <a:p>
            <a:pPr marL="266693" marR="0" lvl="1" indent="-266693" algn="l" defTabSz="686030" rtl="0" eaLnBrk="1" fontAlgn="auto" latinLnBrk="0" hangingPunct="1">
              <a:lnSpc>
                <a:spcPct val="90000"/>
              </a:lnSpc>
              <a:spcBef>
                <a:spcPct val="20000"/>
              </a:spcBef>
              <a:spcAft>
                <a:spcPts val="0"/>
              </a:spcAft>
              <a:buClr>
                <a:srgbClr val="000000">
                  <a:lumMod val="50000"/>
                  <a:lumOff val="50000"/>
                </a:srgbClr>
              </a:buClr>
              <a:buSzPct val="90000"/>
              <a:buFont typeface="Arial" pitchFamily="34" charset="0"/>
              <a:buChar char="•"/>
              <a:tabLst/>
              <a:defRPr/>
            </a:pPr>
            <a:r>
              <a:rPr kumimoji="0" lang="en-US" sz="2000" b="0" i="0" u="none" strike="noStrike" kern="1200" cap="none" spc="0" normalizeH="0" baseline="0" noProof="0">
                <a:ln>
                  <a:noFill/>
                </a:ln>
                <a:solidFill>
                  <a:srgbClr val="000000">
                    <a:lumMod val="50000"/>
                    <a:lumOff val="50000"/>
                  </a:srgbClr>
                </a:solidFill>
                <a:effectLst/>
                <a:uLnTx/>
                <a:uFillTx/>
                <a:latin typeface="+mn-lt"/>
                <a:ea typeface="+mn-ea"/>
                <a:cs typeface="+mn-cs"/>
              </a:rPr>
              <a:t>Second level</a:t>
            </a:r>
          </a:p>
        </p:txBody>
      </p:sp>
    </p:spTree>
    <p:extLst>
      <p:ext uri="{BB962C8B-B14F-4D97-AF65-F5344CB8AC3E}">
        <p14:creationId xmlns:p14="http://schemas.microsoft.com/office/powerpoint/2010/main" val="20111526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or Charts Dark">
    <p:bg>
      <p:bgPr>
        <a:solidFill>
          <a:srgbClr val="3D31A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469358-3725-24D8-807C-09B8E5C78655}"/>
              </a:ext>
            </a:extLst>
          </p:cNvPr>
          <p:cNvSpPr>
            <a:spLocks noGrp="1"/>
          </p:cNvSpPr>
          <p:nvPr>
            <p:ph type="title" hasCustomPrompt="1"/>
          </p:nvPr>
        </p:nvSpPr>
        <p:spPr>
          <a:xfrm>
            <a:off x="381000" y="253094"/>
            <a:ext cx="8382000" cy="533400"/>
          </a:xfrm>
          <a:prstGeom prst="rect">
            <a:avLst/>
          </a:prstGeom>
        </p:spPr>
        <p:txBody>
          <a:bodyPr lIns="0" tIns="0" rIns="0" bIns="0"/>
          <a:lstStyle>
            <a:lvl1pPr>
              <a:defRPr sz="2800" b="1">
                <a:solidFill>
                  <a:schemeClr val="bg1"/>
                </a:solidFill>
              </a:defRPr>
            </a:lvl1pPr>
          </a:lstStyle>
          <a:p>
            <a:r>
              <a:rPr lang="en-US" dirty="0"/>
              <a:t>Click to edit Master title style</a:t>
            </a:r>
          </a:p>
        </p:txBody>
      </p:sp>
      <p:pic>
        <p:nvPicPr>
          <p:cNvPr id="2" name="Picture 23">
            <a:extLst>
              <a:ext uri="{FF2B5EF4-FFF2-40B4-BE49-F238E27FC236}">
                <a16:creationId xmlns:a16="http://schemas.microsoft.com/office/drawing/2014/main" id="{6DF94269-4352-4087-5C4D-755464442348}"/>
              </a:ext>
            </a:extLst>
          </p:cNvPr>
          <p:cNvPicPr>
            <a:picLocks noChangeAspect="1"/>
          </p:cNvPicPr>
          <p:nvPr userDrawn="1"/>
        </p:nvPicPr>
        <p:blipFill>
          <a:blip r:embed="rId2" cstate="screen">
            <a:alphaModFix amt="40000"/>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a:ext>
            </a:extLst>
          </a:blip>
          <a:stretch>
            <a:fillRect/>
          </a:stretch>
        </p:blipFill>
        <p:spPr>
          <a:xfrm>
            <a:off x="8236268" y="4943158"/>
            <a:ext cx="526732" cy="94992"/>
          </a:xfrm>
          <a:prstGeom prst="rect">
            <a:avLst/>
          </a:prstGeom>
          <a:effectLst/>
        </p:spPr>
      </p:pic>
      <p:sp>
        <p:nvSpPr>
          <p:cNvPr id="4" name="TextBox 3">
            <a:extLst>
              <a:ext uri="{FF2B5EF4-FFF2-40B4-BE49-F238E27FC236}">
                <a16:creationId xmlns:a16="http://schemas.microsoft.com/office/drawing/2014/main" id="{4FB477A6-DCCB-C90B-13D5-4B5FF197423E}"/>
              </a:ext>
            </a:extLst>
          </p:cNvPr>
          <p:cNvSpPr txBox="1"/>
          <p:nvPr userDrawn="1"/>
        </p:nvSpPr>
        <p:spPr>
          <a:xfrm>
            <a:off x="381000" y="4963255"/>
            <a:ext cx="3670877" cy="76944"/>
          </a:xfrm>
          <a:prstGeom prst="rect">
            <a:avLst/>
          </a:prstGeom>
          <a:noFill/>
        </p:spPr>
        <p:txBody>
          <a:bodyPr wrap="none" lIns="0" tIns="0" rIns="0" bIns="0" rtlCol="0">
            <a:spAutoFit/>
          </a:bodyPr>
          <a:lstStyle/>
          <a:p>
            <a:pPr>
              <a:lnSpc>
                <a:spcPct val="100000"/>
              </a:lnSpc>
            </a:pPr>
            <a:r>
              <a:rPr lang="en-US" sz="500" spc="0" dirty="0">
                <a:solidFill>
                  <a:srgbClr val="C9CECF">
                    <a:alpha val="57000"/>
                  </a:srgbClr>
                </a:solidFill>
                <a:latin typeface="+mn-lt"/>
              </a:rPr>
              <a:t>© 202</a:t>
            </a:r>
            <a:r>
              <a:rPr lang="ru-RU" sz="500" spc="0" dirty="0">
                <a:solidFill>
                  <a:srgbClr val="C9CECF">
                    <a:alpha val="57000"/>
                  </a:srgbClr>
                </a:solidFill>
                <a:latin typeface="+mn-lt"/>
              </a:rPr>
              <a:t>3</a:t>
            </a:r>
            <a:r>
              <a:rPr lang="en-US" sz="500" spc="0" dirty="0">
                <a:solidFill>
                  <a:srgbClr val="C9CECF">
                    <a:alpha val="57000"/>
                  </a:srgbClr>
                </a:solidFill>
                <a:latin typeface="+mn-lt"/>
              </a:rPr>
              <a:t> Veeam Software. Confidential information. All rights reserved. All trademarks are the property of their respective owners.</a:t>
            </a:r>
          </a:p>
        </p:txBody>
      </p:sp>
    </p:spTree>
    <p:extLst>
      <p:ext uri="{BB962C8B-B14F-4D97-AF65-F5344CB8AC3E}">
        <p14:creationId xmlns:p14="http://schemas.microsoft.com/office/powerpoint/2010/main" val="2311178310"/>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 LogoCopy + Dots Dark">
    <p:bg>
      <p:bgPr>
        <a:gradFill>
          <a:gsLst>
            <a:gs pos="0">
              <a:srgbClr val="4F3AD1"/>
            </a:gs>
            <a:gs pos="89000">
              <a:srgbClr val="2F267F"/>
            </a:gs>
          </a:gsLst>
          <a:lin ang="189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937A3D-7004-7EE4-F329-D3E25537ECAB}"/>
              </a:ext>
            </a:extLst>
          </p:cNvPr>
          <p:cNvPicPr>
            <a:picLocks noChangeAspect="1"/>
          </p:cNvPicPr>
          <p:nvPr userDrawn="1"/>
        </p:nvPicPr>
        <p:blipFill>
          <a:blip r:embed="rId2" cstate="hqprint">
            <a:alphaModFix amt="20000"/>
            <a:extLst>
              <a:ext uri="{BEBA8EAE-BF5A-486C-A8C5-ECC9F3942E4B}">
                <a14:imgProps xmlns:a14="http://schemas.microsoft.com/office/drawing/2010/main">
                  <a14:imgLayer r:embed="rId3">
                    <a14:imgEffect>
                      <a14:saturation sat="0"/>
                    </a14:imgEffect>
                    <a14:imgEffect>
                      <a14:brightnessContrast bright="53000"/>
                    </a14:imgEffect>
                  </a14:imgLayer>
                </a14:imgProps>
              </a:ext>
              <a:ext uri="{28A0092B-C50C-407E-A947-70E740481C1C}">
                <a14:useLocalDpi xmlns:a14="http://schemas.microsoft.com/office/drawing/2010/main"/>
              </a:ext>
            </a:extLst>
          </a:blip>
          <a:srcRect/>
          <a:stretch/>
        </p:blipFill>
        <p:spPr>
          <a:xfrm rot="21276435">
            <a:off x="6269867" y="846106"/>
            <a:ext cx="3115412" cy="4987832"/>
          </a:xfrm>
          <a:custGeom>
            <a:avLst/>
            <a:gdLst>
              <a:gd name="connsiteX0" fmla="*/ 3115412 w 3115412"/>
              <a:gd name="connsiteY0" fmla="*/ 0 h 4987832"/>
              <a:gd name="connsiteX1" fmla="*/ 2644559 w 3115412"/>
              <a:gd name="connsiteY1" fmla="*/ 4987832 h 4987832"/>
              <a:gd name="connsiteX2" fmla="*/ 0 w 3115412"/>
              <a:gd name="connsiteY2" fmla="*/ 4987832 h 4987832"/>
              <a:gd name="connsiteX3" fmla="*/ 0 w 3115412"/>
              <a:gd name="connsiteY3" fmla="*/ 0 h 4987832"/>
            </a:gdLst>
            <a:ahLst/>
            <a:cxnLst>
              <a:cxn ang="0">
                <a:pos x="connsiteX0" y="connsiteY0"/>
              </a:cxn>
              <a:cxn ang="0">
                <a:pos x="connsiteX1" y="connsiteY1"/>
              </a:cxn>
              <a:cxn ang="0">
                <a:pos x="connsiteX2" y="connsiteY2"/>
              </a:cxn>
              <a:cxn ang="0">
                <a:pos x="connsiteX3" y="connsiteY3"/>
              </a:cxn>
            </a:cxnLst>
            <a:rect l="l" t="t" r="r" b="b"/>
            <a:pathLst>
              <a:path w="3115412" h="4987832">
                <a:moveTo>
                  <a:pt x="3115412" y="0"/>
                </a:moveTo>
                <a:lnTo>
                  <a:pt x="2644559" y="4987832"/>
                </a:lnTo>
                <a:lnTo>
                  <a:pt x="0" y="4987832"/>
                </a:lnTo>
                <a:lnTo>
                  <a:pt x="0" y="0"/>
                </a:lnTo>
                <a:close/>
              </a:path>
            </a:pathLst>
          </a:custGeom>
        </p:spPr>
      </p:pic>
      <p:sp>
        <p:nvSpPr>
          <p:cNvPr id="3" name="Title 1">
            <a:extLst>
              <a:ext uri="{FF2B5EF4-FFF2-40B4-BE49-F238E27FC236}">
                <a16:creationId xmlns:a16="http://schemas.microsoft.com/office/drawing/2014/main" id="{80469358-3725-24D8-807C-09B8E5C78655}"/>
              </a:ext>
            </a:extLst>
          </p:cNvPr>
          <p:cNvSpPr>
            <a:spLocks noGrp="1"/>
          </p:cNvSpPr>
          <p:nvPr>
            <p:ph type="title" hasCustomPrompt="1"/>
          </p:nvPr>
        </p:nvSpPr>
        <p:spPr>
          <a:xfrm>
            <a:off x="381000" y="254154"/>
            <a:ext cx="8382000" cy="533400"/>
          </a:xfrm>
          <a:prstGeom prst="rect">
            <a:avLst/>
          </a:prstGeom>
        </p:spPr>
        <p:txBody>
          <a:bodyPr lIns="0" tIns="0" rIns="0" bIns="0"/>
          <a:lstStyle>
            <a:lvl1pPr>
              <a:defRPr sz="2800" b="1">
                <a:solidFill>
                  <a:schemeClr val="bg1"/>
                </a:solidFill>
              </a:defRPr>
            </a:lvl1pPr>
          </a:lstStyle>
          <a:p>
            <a:r>
              <a:rPr lang="en-US" dirty="0"/>
              <a:t>Click to edit Master title style</a:t>
            </a:r>
          </a:p>
        </p:txBody>
      </p:sp>
      <p:pic>
        <p:nvPicPr>
          <p:cNvPr id="2" name="Picture 23">
            <a:extLst>
              <a:ext uri="{FF2B5EF4-FFF2-40B4-BE49-F238E27FC236}">
                <a16:creationId xmlns:a16="http://schemas.microsoft.com/office/drawing/2014/main" id="{6DF94269-4352-4087-5C4D-755464442348}"/>
              </a:ext>
            </a:extLst>
          </p:cNvPr>
          <p:cNvPicPr>
            <a:picLocks noChangeAspect="1"/>
          </p:cNvPicPr>
          <p:nvPr userDrawn="1"/>
        </p:nvPicPr>
        <p:blipFill>
          <a:blip r:embed="rId4" cstate="screen">
            <a:alphaModFix amt="40000"/>
            <a:extLst>
              <a:ext uri="{BEBA8EAE-BF5A-486C-A8C5-ECC9F3942E4B}">
                <a14:imgProps xmlns:a14="http://schemas.microsoft.com/office/drawing/2010/main">
                  <a14:imgLayer r:embed="rId5">
                    <a14:imgEffect>
                      <a14:brightnessContrast bright="-16000"/>
                    </a14:imgEffect>
                  </a14:imgLayer>
                </a14:imgProps>
              </a:ext>
              <a:ext uri="{28A0092B-C50C-407E-A947-70E740481C1C}">
                <a14:useLocalDpi xmlns:a14="http://schemas.microsoft.com/office/drawing/2010/main"/>
              </a:ext>
            </a:extLst>
          </a:blip>
          <a:stretch>
            <a:fillRect/>
          </a:stretch>
        </p:blipFill>
        <p:spPr>
          <a:xfrm>
            <a:off x="8236268" y="4943158"/>
            <a:ext cx="526732" cy="94992"/>
          </a:xfrm>
          <a:prstGeom prst="rect">
            <a:avLst/>
          </a:prstGeom>
          <a:effectLst/>
        </p:spPr>
      </p:pic>
      <p:sp>
        <p:nvSpPr>
          <p:cNvPr id="4" name="TextBox 3">
            <a:extLst>
              <a:ext uri="{FF2B5EF4-FFF2-40B4-BE49-F238E27FC236}">
                <a16:creationId xmlns:a16="http://schemas.microsoft.com/office/drawing/2014/main" id="{4FB477A6-DCCB-C90B-13D5-4B5FF197423E}"/>
              </a:ext>
            </a:extLst>
          </p:cNvPr>
          <p:cNvSpPr txBox="1"/>
          <p:nvPr userDrawn="1"/>
        </p:nvSpPr>
        <p:spPr>
          <a:xfrm>
            <a:off x="381000" y="4963255"/>
            <a:ext cx="3670877" cy="76944"/>
          </a:xfrm>
          <a:prstGeom prst="rect">
            <a:avLst/>
          </a:prstGeom>
          <a:noFill/>
        </p:spPr>
        <p:txBody>
          <a:bodyPr wrap="none" lIns="0" tIns="0" rIns="0" bIns="0" rtlCol="0">
            <a:spAutoFit/>
          </a:bodyPr>
          <a:lstStyle/>
          <a:p>
            <a:pPr>
              <a:lnSpc>
                <a:spcPct val="100000"/>
              </a:lnSpc>
            </a:pPr>
            <a:r>
              <a:rPr lang="en-US" sz="500" spc="0" dirty="0">
                <a:solidFill>
                  <a:srgbClr val="C9CECF">
                    <a:alpha val="57000"/>
                  </a:srgbClr>
                </a:solidFill>
                <a:latin typeface="+mn-lt"/>
              </a:rPr>
              <a:t>© 202</a:t>
            </a:r>
            <a:r>
              <a:rPr lang="ru-RU" sz="500" spc="0" dirty="0">
                <a:solidFill>
                  <a:srgbClr val="C9CECF">
                    <a:alpha val="57000"/>
                  </a:srgbClr>
                </a:solidFill>
                <a:latin typeface="+mn-lt"/>
              </a:rPr>
              <a:t>3</a:t>
            </a:r>
            <a:r>
              <a:rPr lang="en-US" sz="500" spc="0" dirty="0">
                <a:solidFill>
                  <a:srgbClr val="C9CECF">
                    <a:alpha val="57000"/>
                  </a:srgbClr>
                </a:solidFill>
                <a:latin typeface="+mn-lt"/>
              </a:rPr>
              <a:t> Veeam Software. Confidential information. All rights reserved. All trademarks are the property of their respective owners.</a:t>
            </a:r>
          </a:p>
        </p:txBody>
      </p:sp>
    </p:spTree>
    <p:extLst>
      <p:ext uri="{BB962C8B-B14F-4D97-AF65-F5344CB8AC3E}">
        <p14:creationId xmlns:p14="http://schemas.microsoft.com/office/powerpoint/2010/main" val="652817631"/>
      </p:ext>
    </p:extLst>
  </p:cSld>
  <p:clrMapOvr>
    <a:masterClrMapping/>
  </p:clrMapOvr>
  <p:transition>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Dark">
    <p:bg>
      <p:bgPr>
        <a:solidFill>
          <a:srgbClr val="0A2F5B"/>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BA18602-BD8D-B2D6-00AA-983A1E3F70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49" r="3149"/>
          <a:stretch>
            <a:fillRect/>
          </a:stretch>
        </p:blipFill>
        <p:spPr>
          <a:xfrm>
            <a:off x="-1" y="0"/>
            <a:ext cx="9144003" cy="5143500"/>
          </a:xfrm>
          <a:prstGeom prst="rect">
            <a:avLst/>
          </a:prstGeom>
        </p:spPr>
      </p:pic>
      <p:pic>
        <p:nvPicPr>
          <p:cNvPr id="9" name="Graphic 8">
            <a:extLst>
              <a:ext uri="{FF2B5EF4-FFF2-40B4-BE49-F238E27FC236}">
                <a16:creationId xmlns:a16="http://schemas.microsoft.com/office/drawing/2014/main" id="{91D875DE-27D7-A25C-3AED-8910AACA87E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64806" t="13719" r="-9180" b="22366"/>
          <a:stretch/>
        </p:blipFill>
        <p:spPr>
          <a:xfrm rot="16200000" flipH="1">
            <a:off x="4679399" y="-1854070"/>
            <a:ext cx="2610531" cy="6318671"/>
          </a:xfrm>
          <a:prstGeom prst="rect">
            <a:avLst/>
          </a:prstGeom>
        </p:spPr>
      </p:pic>
      <p:pic>
        <p:nvPicPr>
          <p:cNvPr id="10" name="Graphic 9">
            <a:extLst>
              <a:ext uri="{FF2B5EF4-FFF2-40B4-BE49-F238E27FC236}">
                <a16:creationId xmlns:a16="http://schemas.microsoft.com/office/drawing/2014/main" id="{9310633F-3DA8-AA18-E2CE-CF3DF50A3623}"/>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64806" t="13720" r="-9180" b="48542"/>
          <a:stretch/>
        </p:blipFill>
        <p:spPr>
          <a:xfrm>
            <a:off x="0" y="1856903"/>
            <a:ext cx="2299689" cy="3286597"/>
          </a:xfrm>
          <a:prstGeom prst="rect">
            <a:avLst/>
          </a:prstGeom>
        </p:spPr>
      </p:pic>
      <p:sp>
        <p:nvSpPr>
          <p:cNvPr id="16" name="Text Placeholder 5">
            <a:extLst>
              <a:ext uri="{FF2B5EF4-FFF2-40B4-BE49-F238E27FC236}">
                <a16:creationId xmlns:a16="http://schemas.microsoft.com/office/drawing/2014/main" id="{11641004-E6EB-BE4D-8AEC-79166ECB9CFB}"/>
              </a:ext>
            </a:extLst>
          </p:cNvPr>
          <p:cNvSpPr>
            <a:spLocks noGrp="1"/>
          </p:cNvSpPr>
          <p:nvPr>
            <p:ph type="body" sz="quarter" idx="10" hasCustomPrompt="1"/>
          </p:nvPr>
        </p:nvSpPr>
        <p:spPr>
          <a:xfrm>
            <a:off x="838200" y="1970806"/>
            <a:ext cx="7910514" cy="830997"/>
          </a:xfrm>
          <a:prstGeom prst="rect">
            <a:avLst/>
          </a:prstGeom>
        </p:spPr>
        <p:txBody>
          <a:bodyPr lIns="0" anchor="ctr">
            <a:noAutofit/>
          </a:bodyPr>
          <a:lstStyle>
            <a:lvl1pPr marL="0" indent="0">
              <a:lnSpc>
                <a:spcPct val="100000"/>
              </a:lnSpc>
              <a:spcBef>
                <a:spcPts val="0"/>
              </a:spcBef>
              <a:buNone/>
              <a:defRPr sz="3600" b="1" i="0" spc="0" baseline="0">
                <a:solidFill>
                  <a:schemeClr val="bg1"/>
                </a:solidFill>
                <a:latin typeface="+mn-lt"/>
              </a:defRPr>
            </a:lvl1pPr>
          </a:lstStyle>
          <a:p>
            <a:pPr lvl="0"/>
            <a:r>
              <a:rPr lang="en-US"/>
              <a:t>Click to edit slide title</a:t>
            </a:r>
          </a:p>
        </p:txBody>
      </p:sp>
      <p:sp>
        <p:nvSpPr>
          <p:cNvPr id="2" name="TextBox 1">
            <a:extLst>
              <a:ext uri="{FF2B5EF4-FFF2-40B4-BE49-F238E27FC236}">
                <a16:creationId xmlns:a16="http://schemas.microsoft.com/office/drawing/2014/main" id="{0649627F-C4E8-1E40-A3E1-26902FC8A173}"/>
              </a:ext>
            </a:extLst>
          </p:cNvPr>
          <p:cNvSpPr txBox="1"/>
          <p:nvPr userDrawn="1"/>
        </p:nvSpPr>
        <p:spPr>
          <a:xfrm>
            <a:off x="-253605" y="1813225"/>
            <a:ext cx="65" cy="307777"/>
          </a:xfrm>
          <a:prstGeom prst="rect">
            <a:avLst/>
          </a:prstGeom>
          <a:noFill/>
        </p:spPr>
        <p:txBody>
          <a:bodyPr wrap="none" lIns="0" tIns="0" rIns="0" bIns="0" rtlCol="0" anchor="ctr">
            <a:spAutoFit/>
          </a:bodyPr>
          <a:lstStyle/>
          <a:p>
            <a:pPr algn="ctr"/>
            <a:endParaRPr lang="ru-RU" sz="2000" err="1">
              <a:solidFill>
                <a:schemeClr val="bg1"/>
              </a:solidFill>
              <a:latin typeface="+mn-lt"/>
            </a:endParaRPr>
          </a:p>
        </p:txBody>
      </p:sp>
      <p:pic>
        <p:nvPicPr>
          <p:cNvPr id="11" name="Graphic 10">
            <a:extLst>
              <a:ext uri="{FF2B5EF4-FFF2-40B4-BE49-F238E27FC236}">
                <a16:creationId xmlns:a16="http://schemas.microsoft.com/office/drawing/2014/main" id="{8E537C77-B136-66B5-2079-BA87E467D29A}"/>
              </a:ext>
            </a:extLst>
          </p:cNvPr>
          <p:cNvPicPr>
            <a:picLocks noChangeAspect="1"/>
          </p:cNvPicPr>
          <p:nvPr userDrawn="1"/>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76502" y="339725"/>
            <a:ext cx="1172210" cy="414782"/>
          </a:xfrm>
          <a:prstGeom prst="rect">
            <a:avLst/>
          </a:prstGeom>
        </p:spPr>
      </p:pic>
      <p:sp>
        <p:nvSpPr>
          <p:cNvPr id="5" name="!!Job 2">
            <a:extLst>
              <a:ext uri="{FF2B5EF4-FFF2-40B4-BE49-F238E27FC236}">
                <a16:creationId xmlns:a16="http://schemas.microsoft.com/office/drawing/2014/main" id="{4A31BC73-FF33-B5C8-10E4-A328276F7DB8}"/>
              </a:ext>
            </a:extLst>
          </p:cNvPr>
          <p:cNvSpPr>
            <a:spLocks noGrp="1"/>
          </p:cNvSpPr>
          <p:nvPr>
            <p:ph type="body" sz="quarter" idx="29" hasCustomPrompt="1"/>
          </p:nvPr>
        </p:nvSpPr>
        <p:spPr>
          <a:xfrm>
            <a:off x="5559697" y="4341529"/>
            <a:ext cx="2417713" cy="317177"/>
          </a:xfrm>
          <a:prstGeom prst="rect">
            <a:avLst/>
          </a:prstGeom>
        </p:spPr>
        <p:txBody>
          <a:bodyPr lIns="0" tIns="0" rIns="0" bIns="0" anchor="t"/>
          <a:lstStyle>
            <a:lvl1pPr marL="0" indent="0">
              <a:buNone/>
              <a:defRPr sz="900"/>
            </a:lvl1pPr>
          </a:lstStyle>
          <a:p>
            <a:r>
              <a:rPr lang="en-IN"/>
              <a:t>Job Title</a:t>
            </a:r>
          </a:p>
          <a:p>
            <a:r>
              <a:rPr lang="en-IN"/>
              <a:t>   Email</a:t>
            </a:r>
          </a:p>
        </p:txBody>
      </p:sp>
      <p:sp>
        <p:nvSpPr>
          <p:cNvPr id="17" name="!!Job 1">
            <a:extLst>
              <a:ext uri="{FF2B5EF4-FFF2-40B4-BE49-F238E27FC236}">
                <a16:creationId xmlns:a16="http://schemas.microsoft.com/office/drawing/2014/main" id="{EC2EF835-B232-91E8-F58C-4B67F8E7EB8E}"/>
              </a:ext>
            </a:extLst>
          </p:cNvPr>
          <p:cNvSpPr>
            <a:spLocks noGrp="1"/>
          </p:cNvSpPr>
          <p:nvPr>
            <p:ph type="body" sz="quarter" idx="26" hasCustomPrompt="1"/>
          </p:nvPr>
        </p:nvSpPr>
        <p:spPr>
          <a:xfrm>
            <a:off x="1724676" y="4341529"/>
            <a:ext cx="2417713" cy="317177"/>
          </a:xfrm>
          <a:prstGeom prst="rect">
            <a:avLst/>
          </a:prstGeom>
        </p:spPr>
        <p:txBody>
          <a:bodyPr lIns="0" tIns="0" rIns="0" bIns="0" anchor="t"/>
          <a:lstStyle>
            <a:lvl1pPr marL="0" indent="0">
              <a:buNone/>
              <a:defRPr sz="900"/>
            </a:lvl1pPr>
          </a:lstStyle>
          <a:p>
            <a:r>
              <a:rPr lang="en-IN"/>
              <a:t>Job Title</a:t>
            </a:r>
          </a:p>
          <a:p>
            <a:r>
              <a:rPr lang="en-IN"/>
              <a:t>   Email</a:t>
            </a:r>
          </a:p>
        </p:txBody>
      </p:sp>
      <p:sp>
        <p:nvSpPr>
          <p:cNvPr id="4" name="!!Speaker 2">
            <a:extLst>
              <a:ext uri="{FF2B5EF4-FFF2-40B4-BE49-F238E27FC236}">
                <a16:creationId xmlns:a16="http://schemas.microsoft.com/office/drawing/2014/main" id="{70CF26E4-65D9-B307-796E-FE430C019F26}"/>
              </a:ext>
            </a:extLst>
          </p:cNvPr>
          <p:cNvSpPr>
            <a:spLocks noGrp="1"/>
          </p:cNvSpPr>
          <p:nvPr>
            <p:ph type="body" sz="quarter" idx="28" hasCustomPrompt="1"/>
          </p:nvPr>
        </p:nvSpPr>
        <p:spPr>
          <a:xfrm>
            <a:off x="5556422" y="3989776"/>
            <a:ext cx="2420988" cy="193899"/>
          </a:xfrm>
          <a:prstGeom prst="rect">
            <a:avLst/>
          </a:prstGeom>
        </p:spPr>
        <p:txBody>
          <a:bodyPr wrap="square" lIns="0" tIns="0" rIns="0" bIns="0">
            <a:spAutoFit/>
          </a:bodyPr>
          <a:lstStyle>
            <a:lvl1pPr marL="0" indent="0">
              <a:buNone/>
              <a:defRPr sz="1400"/>
            </a:lvl1pPr>
          </a:lstStyle>
          <a:p>
            <a:pPr lvl="0"/>
            <a:r>
              <a:rPr lang="en-US"/>
              <a:t>Speaker Name</a:t>
            </a:r>
          </a:p>
        </p:txBody>
      </p:sp>
      <p:sp>
        <p:nvSpPr>
          <p:cNvPr id="14" name="!!Speaker 1">
            <a:extLst>
              <a:ext uri="{FF2B5EF4-FFF2-40B4-BE49-F238E27FC236}">
                <a16:creationId xmlns:a16="http://schemas.microsoft.com/office/drawing/2014/main" id="{ED9B67BF-C5C8-6F59-2BE3-7D3619ED3DBB}"/>
              </a:ext>
            </a:extLst>
          </p:cNvPr>
          <p:cNvSpPr>
            <a:spLocks noGrp="1"/>
          </p:cNvSpPr>
          <p:nvPr>
            <p:ph type="body" sz="quarter" idx="25" hasCustomPrompt="1"/>
          </p:nvPr>
        </p:nvSpPr>
        <p:spPr>
          <a:xfrm>
            <a:off x="1721401" y="3989776"/>
            <a:ext cx="2420988" cy="193899"/>
          </a:xfrm>
          <a:prstGeom prst="rect">
            <a:avLst/>
          </a:prstGeom>
        </p:spPr>
        <p:txBody>
          <a:bodyPr wrap="square" lIns="0" tIns="0" rIns="0" bIns="0">
            <a:spAutoFit/>
          </a:bodyPr>
          <a:lstStyle>
            <a:lvl1pPr marL="0" indent="0">
              <a:buNone/>
              <a:defRPr sz="1400"/>
            </a:lvl1pPr>
          </a:lstStyle>
          <a:p>
            <a:pPr lvl="0"/>
            <a:r>
              <a:rPr lang="en-US"/>
              <a:t>Speaker Name</a:t>
            </a:r>
          </a:p>
        </p:txBody>
      </p:sp>
      <p:sp>
        <p:nvSpPr>
          <p:cNvPr id="3" name="!!Placeholder 2">
            <a:extLst>
              <a:ext uri="{FF2B5EF4-FFF2-40B4-BE49-F238E27FC236}">
                <a16:creationId xmlns:a16="http://schemas.microsoft.com/office/drawing/2014/main" id="{A32A39DD-CF09-C3F1-9C78-4BC6ACAB9FEE}"/>
              </a:ext>
            </a:extLst>
          </p:cNvPr>
          <p:cNvSpPr>
            <a:spLocks noGrp="1"/>
          </p:cNvSpPr>
          <p:nvPr>
            <p:ph type="pic" sz="quarter" idx="27"/>
          </p:nvPr>
        </p:nvSpPr>
        <p:spPr>
          <a:xfrm>
            <a:off x="4626469" y="3989550"/>
            <a:ext cx="792000" cy="792000"/>
          </a:xfrm>
          <a:prstGeom prst="roundRect">
            <a:avLst>
              <a:gd name="adj" fmla="val 50000"/>
            </a:avLst>
          </a:prstGeom>
        </p:spPr>
        <p:txBody>
          <a:bodyPr tIns="0" rIns="0" bIns="0" anchor="ctr"/>
          <a:lstStyle>
            <a:lvl1pPr marL="0" indent="0">
              <a:buNone/>
              <a:defRPr sz="900"/>
            </a:lvl1pPr>
          </a:lstStyle>
          <a:p>
            <a:endParaRPr lang="en-US"/>
          </a:p>
        </p:txBody>
      </p:sp>
      <p:sp>
        <p:nvSpPr>
          <p:cNvPr id="13" name="!!Placeholder 1">
            <a:extLst>
              <a:ext uri="{FF2B5EF4-FFF2-40B4-BE49-F238E27FC236}">
                <a16:creationId xmlns:a16="http://schemas.microsoft.com/office/drawing/2014/main" id="{7EBFA3DA-504D-5EBD-8903-BE0D061CD6B2}"/>
              </a:ext>
            </a:extLst>
          </p:cNvPr>
          <p:cNvSpPr>
            <a:spLocks noGrp="1"/>
          </p:cNvSpPr>
          <p:nvPr>
            <p:ph type="pic" sz="quarter" idx="24"/>
          </p:nvPr>
        </p:nvSpPr>
        <p:spPr>
          <a:xfrm>
            <a:off x="791448" y="3989550"/>
            <a:ext cx="792000" cy="792000"/>
          </a:xfrm>
          <a:prstGeom prst="roundRect">
            <a:avLst>
              <a:gd name="adj" fmla="val 50000"/>
            </a:avLst>
          </a:prstGeom>
        </p:spPr>
        <p:txBody>
          <a:bodyPr tIns="0" rIns="0" bIns="0" anchor="ctr"/>
          <a:lstStyle>
            <a:lvl1pPr marL="0" indent="0">
              <a:buNone/>
              <a:defRPr sz="900"/>
            </a:lvl1pPr>
          </a:lstStyle>
          <a:p>
            <a:endParaRPr lang="en-US"/>
          </a:p>
        </p:txBody>
      </p:sp>
      <p:sp>
        <p:nvSpPr>
          <p:cNvPr id="15" name="Text Placeholder 9">
            <a:extLst>
              <a:ext uri="{FF2B5EF4-FFF2-40B4-BE49-F238E27FC236}">
                <a16:creationId xmlns:a16="http://schemas.microsoft.com/office/drawing/2014/main" id="{7624BEC5-FDA8-A94F-8940-A31F3F03F8BA}"/>
              </a:ext>
            </a:extLst>
          </p:cNvPr>
          <p:cNvSpPr>
            <a:spLocks noGrp="1"/>
          </p:cNvSpPr>
          <p:nvPr>
            <p:ph type="body" sz="quarter" idx="30" hasCustomPrompt="1"/>
          </p:nvPr>
        </p:nvSpPr>
        <p:spPr>
          <a:xfrm>
            <a:off x="831849" y="3013778"/>
            <a:ext cx="7916863" cy="369332"/>
          </a:xfrm>
          <a:prstGeom prst="rect">
            <a:avLst/>
          </a:prstGeom>
        </p:spPr>
        <p:txBody>
          <a:bodyPr lIns="0"/>
          <a:lstStyle>
            <a:lvl1pPr marL="0" indent="0">
              <a:buNone/>
              <a:defRPr sz="1800" b="1">
                <a:solidFill>
                  <a:srgbClr val="93EA20"/>
                </a:solidFill>
              </a:defRPr>
            </a:lvl1pPr>
          </a:lstStyle>
          <a:p>
            <a:pPr lvl="0"/>
            <a:r>
              <a:rPr lang="en-US"/>
              <a:t>CLICK TO EDIT SLIDE SUBTITLE</a:t>
            </a:r>
          </a:p>
        </p:txBody>
      </p:sp>
      <p:pic>
        <p:nvPicPr>
          <p:cNvPr id="7" name="Grafik 6" descr="Ein Bild, das Schrift, Logo, Grafiken, rot enthält.&#10;&#10;Automatisch generierte Beschreibung">
            <a:extLst>
              <a:ext uri="{FF2B5EF4-FFF2-40B4-BE49-F238E27FC236}">
                <a16:creationId xmlns:a16="http://schemas.microsoft.com/office/drawing/2014/main" id="{173E5E3D-6C8B-B43F-22B5-10D4A6F161A0}"/>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395288" y="337694"/>
            <a:ext cx="1250627" cy="416813"/>
          </a:xfrm>
          <a:prstGeom prst="rect">
            <a:avLst/>
          </a:prstGeom>
        </p:spPr>
      </p:pic>
    </p:spTree>
    <p:extLst>
      <p:ext uri="{BB962C8B-B14F-4D97-AF65-F5344CB8AC3E}">
        <p14:creationId xmlns:p14="http://schemas.microsoft.com/office/powerpoint/2010/main" val="4269332176"/>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 Full Screen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5600" y="606425"/>
            <a:ext cx="6651624" cy="443198"/>
          </a:xfrm>
        </p:spPr>
        <p:txBody>
          <a:bodyPr lIns="0" rIns="0" anchor="t" anchorCtr="0">
            <a:spAutoFit/>
          </a:bodyPr>
          <a:lstStyle>
            <a:lvl1pPr algn="l">
              <a:defRPr sz="3200" spc="20" baseline="0">
                <a:solidFill>
                  <a:schemeClr val="bg1"/>
                </a:solidFill>
              </a:defRPr>
            </a:lvl1pPr>
          </a:lstStyle>
          <a:p>
            <a:r>
              <a:rPr lang="en-GB"/>
              <a:t>Click to edit master title</a:t>
            </a:r>
            <a:endParaRPr lang="en-US"/>
          </a:p>
        </p:txBody>
      </p:sp>
      <p:sp>
        <p:nvSpPr>
          <p:cNvPr id="3" name="Subtitle 2"/>
          <p:cNvSpPr>
            <a:spLocks noGrp="1"/>
          </p:cNvSpPr>
          <p:nvPr>
            <p:ph type="subTitle" idx="1"/>
          </p:nvPr>
        </p:nvSpPr>
        <p:spPr>
          <a:xfrm>
            <a:off x="255600" y="1191109"/>
            <a:ext cx="6651624" cy="193899"/>
          </a:xfrm>
        </p:spPr>
        <p:txBody>
          <a:bodyPr>
            <a:spAutoFit/>
          </a:bodyPr>
          <a:lstStyle>
            <a:lvl1pPr marL="0" indent="0" algn="just">
              <a:buNone/>
              <a:defRPr sz="14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just"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a:t>Click to edit Master subtitle style</a:t>
            </a:r>
            <a:endParaRPr lang="en-US"/>
          </a:p>
        </p:txBody>
      </p:sp>
      <p:pic>
        <p:nvPicPr>
          <p:cNvPr id="4" name="Bild 3" descr="Logo_PPT.pdf">
            <a:extLst>
              <a:ext uri="{FF2B5EF4-FFF2-40B4-BE49-F238E27FC236}">
                <a16:creationId xmlns:a16="http://schemas.microsoft.com/office/drawing/2014/main" id="{78A7CAE9-12F8-83AC-05C2-CD803EE933D7}"/>
              </a:ext>
            </a:extLst>
          </p:cNvPr>
          <p:cNvPicPr>
            <a:picLocks noChangeAspect="1"/>
          </p:cNvPicPr>
          <p:nvPr userDrawn="1"/>
        </p:nvPicPr>
        <p:blipFill>
          <a:blip r:embed="rId3" cstate="screen">
            <a:lum bright="13000"/>
            <a:extLst>
              <a:ext uri="{28A0092B-C50C-407E-A947-70E740481C1C}">
                <a14:useLocalDpi xmlns:a14="http://schemas.microsoft.com/office/drawing/2010/main"/>
              </a:ext>
            </a:extLst>
          </a:blip>
          <a:stretch>
            <a:fillRect/>
          </a:stretch>
        </p:blipFill>
        <p:spPr>
          <a:xfrm>
            <a:off x="241300" y="241300"/>
            <a:ext cx="763535" cy="144000"/>
          </a:xfrm>
          <a:prstGeom prst="rect">
            <a:avLst/>
          </a:prstGeom>
          <a:noFill/>
          <a:ln>
            <a:noFill/>
          </a:ln>
        </p:spPr>
      </p:pic>
    </p:spTree>
    <p:extLst>
      <p:ext uri="{BB962C8B-B14F-4D97-AF65-F5344CB8AC3E}">
        <p14:creationId xmlns:p14="http://schemas.microsoft.com/office/powerpoint/2010/main" val="1363806480"/>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BF06D1-63E1-B547-AEBE-3D0088607025}"/>
              </a:ext>
            </a:extLst>
          </p:cNvPr>
          <p:cNvSpPr/>
          <p:nvPr userDrawn="1"/>
        </p:nvSpPr>
        <p:spPr>
          <a:xfrm>
            <a:off x="-1" y="0"/>
            <a:ext cx="6902451" cy="5143500"/>
          </a:xfrm>
          <a:prstGeom prst="rect">
            <a:avLst/>
          </a:prstGeom>
          <a:gradFill>
            <a:gsLst>
              <a:gs pos="0">
                <a:schemeClr val="bg1">
                  <a:alpha val="50000"/>
                </a:scheme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p:cNvSpPr>
            <a:spLocks noGrp="1"/>
          </p:cNvSpPr>
          <p:nvPr>
            <p:ph type="title" hasCustomPrompt="1"/>
          </p:nvPr>
        </p:nvSpPr>
        <p:spPr>
          <a:xfrm>
            <a:off x="250825" y="606425"/>
            <a:ext cx="4084638" cy="443198"/>
          </a:xfrm>
        </p:spPr>
        <p:txBody>
          <a:bodyPr anchor="t" anchorCtr="0"/>
          <a:lstStyle>
            <a:lvl1pPr>
              <a:defRPr sz="3200">
                <a:solidFill>
                  <a:schemeClr val="tx1"/>
                </a:solidFill>
              </a:defRPr>
            </a:lvl1pPr>
          </a:lstStyle>
          <a:p>
            <a:r>
              <a:rPr lang="en-GB" err="1"/>
              <a:t>Danke</a:t>
            </a:r>
            <a:endParaRPr lang="en-US"/>
          </a:p>
        </p:txBody>
      </p:sp>
      <p:pic>
        <p:nvPicPr>
          <p:cNvPr id="4" name="Bild 3" descr="Logo_PPT.pdf">
            <a:extLst>
              <a:ext uri="{FF2B5EF4-FFF2-40B4-BE49-F238E27FC236}">
                <a16:creationId xmlns:a16="http://schemas.microsoft.com/office/drawing/2014/main" id="{717A4C05-F071-BE0A-785B-4D010935C1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300" y="4762730"/>
            <a:ext cx="763535" cy="144000"/>
          </a:xfrm>
          <a:prstGeom prst="rect">
            <a:avLst/>
          </a:prstGeom>
          <a:noFill/>
          <a:ln>
            <a:noFill/>
          </a:ln>
        </p:spPr>
      </p:pic>
    </p:spTree>
    <p:extLst>
      <p:ext uri="{BB962C8B-B14F-4D97-AF65-F5344CB8AC3E}">
        <p14:creationId xmlns:p14="http://schemas.microsoft.com/office/powerpoint/2010/main" val="3318428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vider Green">
    <p:bg>
      <p:bgPr>
        <a:solidFill>
          <a:srgbClr val="0A2F5B"/>
        </a:solidFill>
        <a:effectLst/>
      </p:bgPr>
    </p:bg>
    <p:spTree>
      <p:nvGrpSpPr>
        <p:cNvPr id="1" name=""/>
        <p:cNvGrpSpPr/>
        <p:nvPr/>
      </p:nvGrpSpPr>
      <p:grpSpPr>
        <a:xfrm>
          <a:off x="0" y="0"/>
          <a:ext cx="0" cy="0"/>
          <a:chOff x="0" y="0"/>
          <a:chExt cx="0" cy="0"/>
        </a:xfrm>
      </p:grpSpPr>
      <p:sp>
        <p:nvSpPr>
          <p:cNvPr id="5" name="Round Same-side Corner of Rectangle 1">
            <a:extLst>
              <a:ext uri="{FF2B5EF4-FFF2-40B4-BE49-F238E27FC236}">
                <a16:creationId xmlns:a16="http://schemas.microsoft.com/office/drawing/2014/main" id="{3493C5AD-7710-EF73-4F88-84BC45E13B09}"/>
              </a:ext>
            </a:extLst>
          </p:cNvPr>
          <p:cNvSpPr/>
          <p:nvPr userDrawn="1"/>
        </p:nvSpPr>
        <p:spPr bwMode="auto">
          <a:xfrm rot="5400000">
            <a:off x="2000247" y="-2000251"/>
            <a:ext cx="5143502" cy="9144006"/>
          </a:xfrm>
          <a:prstGeom prst="rect">
            <a:avLst/>
          </a:prstGeom>
          <a:gradFill flip="none" rotWithShape="1">
            <a:gsLst>
              <a:gs pos="42000">
                <a:srgbClr val="3ECA2C"/>
              </a:gs>
              <a:gs pos="86000">
                <a:srgbClr val="00B336"/>
              </a:gs>
              <a:gs pos="5000">
                <a:srgbClr val="93EB1F"/>
              </a:gs>
            </a:gsLst>
            <a:lin ang="102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pc="0">
              <a:solidFill>
                <a:srgbClr val="554AE8"/>
              </a:solidFill>
              <a:latin typeface="+mj-lt"/>
              <a:ea typeface="Segoe UI" pitchFamily="34" charset="0"/>
              <a:cs typeface="Segoe UI" pitchFamily="34" charset="0"/>
            </a:endParaRPr>
          </a:p>
        </p:txBody>
      </p:sp>
      <p:pic>
        <p:nvPicPr>
          <p:cNvPr id="7" name="Graphic 6">
            <a:extLst>
              <a:ext uri="{FF2B5EF4-FFF2-40B4-BE49-F238E27FC236}">
                <a16:creationId xmlns:a16="http://schemas.microsoft.com/office/drawing/2014/main" id="{A652EB2E-24BE-C07F-5891-804000979C3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4762" b="19836"/>
          <a:stretch/>
        </p:blipFill>
        <p:spPr>
          <a:xfrm>
            <a:off x="1964604" y="-1"/>
            <a:ext cx="5883037" cy="5477301"/>
          </a:xfrm>
          <a:prstGeom prst="rect">
            <a:avLst/>
          </a:prstGeom>
        </p:spPr>
      </p:pic>
      <p:sp>
        <p:nvSpPr>
          <p:cNvPr id="2" name="Text Placeholder 5">
            <a:extLst>
              <a:ext uri="{FF2B5EF4-FFF2-40B4-BE49-F238E27FC236}">
                <a16:creationId xmlns:a16="http://schemas.microsoft.com/office/drawing/2014/main" id="{30E9FD74-7691-1CDA-5B14-9AB5950C2326}"/>
              </a:ext>
            </a:extLst>
          </p:cNvPr>
          <p:cNvSpPr>
            <a:spLocks noGrp="1"/>
          </p:cNvSpPr>
          <p:nvPr>
            <p:ph type="body" sz="quarter" idx="10" hasCustomPrompt="1"/>
          </p:nvPr>
        </p:nvSpPr>
        <p:spPr>
          <a:xfrm>
            <a:off x="395288" y="2156252"/>
            <a:ext cx="8353425" cy="830997"/>
          </a:xfrm>
          <a:prstGeom prst="rect">
            <a:avLst/>
          </a:prstGeom>
        </p:spPr>
        <p:txBody>
          <a:bodyPr lIns="0" anchor="ctr">
            <a:noAutofit/>
          </a:bodyPr>
          <a:lstStyle>
            <a:lvl1pPr marL="0" indent="0" algn="ctr">
              <a:lnSpc>
                <a:spcPct val="100000"/>
              </a:lnSpc>
              <a:spcBef>
                <a:spcPts val="0"/>
              </a:spcBef>
              <a:buNone/>
              <a:defRPr sz="3600" b="1" i="0" spc="0" baseline="0">
                <a:solidFill>
                  <a:schemeClr val="bg1"/>
                </a:solidFill>
                <a:latin typeface="+mn-lt"/>
              </a:defRPr>
            </a:lvl1pPr>
          </a:lstStyle>
          <a:p>
            <a:pPr lvl="0"/>
            <a:r>
              <a:rPr lang="en-US"/>
              <a:t>Click to edit divider title</a:t>
            </a:r>
          </a:p>
        </p:txBody>
      </p:sp>
      <p:pic>
        <p:nvPicPr>
          <p:cNvPr id="4" name="Graphic 3">
            <a:extLst>
              <a:ext uri="{FF2B5EF4-FFF2-40B4-BE49-F238E27FC236}">
                <a16:creationId xmlns:a16="http://schemas.microsoft.com/office/drawing/2014/main" id="{60602BBA-9F05-7206-CC1C-8D265019391C}"/>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70575" t="8930" r="-2836" b="6992"/>
          <a:stretch/>
        </p:blipFill>
        <p:spPr>
          <a:xfrm rot="5400000" flipV="1">
            <a:off x="3608509" y="-3477479"/>
            <a:ext cx="2058010" cy="9012972"/>
          </a:xfrm>
          <a:prstGeom prst="rect">
            <a:avLst/>
          </a:prstGeom>
        </p:spPr>
      </p:pic>
    </p:spTree>
    <p:extLst>
      <p:ext uri="{BB962C8B-B14F-4D97-AF65-F5344CB8AC3E}">
        <p14:creationId xmlns:p14="http://schemas.microsoft.com/office/powerpoint/2010/main" val="281929265"/>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vider Purple">
    <p:bg>
      <p:bgPr>
        <a:solidFill>
          <a:srgbClr val="0A2F5B"/>
        </a:solidFill>
        <a:effectLst/>
      </p:bgPr>
    </p:bg>
    <p:spTree>
      <p:nvGrpSpPr>
        <p:cNvPr id="1" name=""/>
        <p:cNvGrpSpPr/>
        <p:nvPr/>
      </p:nvGrpSpPr>
      <p:grpSpPr>
        <a:xfrm>
          <a:off x="0" y="0"/>
          <a:ext cx="0" cy="0"/>
          <a:chOff x="0" y="0"/>
          <a:chExt cx="0" cy="0"/>
        </a:xfrm>
      </p:grpSpPr>
      <p:sp>
        <p:nvSpPr>
          <p:cNvPr id="5" name="Round Same-side Corner of Rectangle 1">
            <a:extLst>
              <a:ext uri="{FF2B5EF4-FFF2-40B4-BE49-F238E27FC236}">
                <a16:creationId xmlns:a16="http://schemas.microsoft.com/office/drawing/2014/main" id="{EC850F98-C9B3-A888-1C77-76A96C6DBDFA}"/>
              </a:ext>
            </a:extLst>
          </p:cNvPr>
          <p:cNvSpPr/>
          <p:nvPr userDrawn="1"/>
        </p:nvSpPr>
        <p:spPr bwMode="auto">
          <a:xfrm rot="5400000">
            <a:off x="2000247" y="-2000251"/>
            <a:ext cx="5143502" cy="9144006"/>
          </a:xfrm>
          <a:prstGeom prst="rect">
            <a:avLst/>
          </a:prstGeom>
          <a:gradFill>
            <a:gsLst>
              <a:gs pos="69000">
                <a:srgbClr val="5547E8"/>
              </a:gs>
              <a:gs pos="58040">
                <a:srgbClr val="5547E8"/>
              </a:gs>
              <a:gs pos="44000">
                <a:srgbClr val="5547E8"/>
              </a:gs>
              <a:gs pos="100000">
                <a:srgbClr val="3F2698"/>
              </a:gs>
              <a:gs pos="0">
                <a:srgbClr val="3F2698"/>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pc="0">
              <a:solidFill>
                <a:srgbClr val="554AE8"/>
              </a:solidFill>
              <a:latin typeface="+mj-lt"/>
              <a:ea typeface="Segoe UI" pitchFamily="34" charset="0"/>
              <a:cs typeface="Segoe UI" pitchFamily="34" charset="0"/>
            </a:endParaRPr>
          </a:p>
        </p:txBody>
      </p:sp>
      <p:sp>
        <p:nvSpPr>
          <p:cNvPr id="2" name="Text Placeholder 5">
            <a:extLst>
              <a:ext uri="{FF2B5EF4-FFF2-40B4-BE49-F238E27FC236}">
                <a16:creationId xmlns:a16="http://schemas.microsoft.com/office/drawing/2014/main" id="{30E9FD74-7691-1CDA-5B14-9AB5950C2326}"/>
              </a:ext>
            </a:extLst>
          </p:cNvPr>
          <p:cNvSpPr>
            <a:spLocks noGrp="1"/>
          </p:cNvSpPr>
          <p:nvPr>
            <p:ph type="body" sz="quarter" idx="10" hasCustomPrompt="1"/>
          </p:nvPr>
        </p:nvSpPr>
        <p:spPr>
          <a:xfrm>
            <a:off x="395289" y="2156252"/>
            <a:ext cx="8367712" cy="830997"/>
          </a:xfrm>
          <a:prstGeom prst="rect">
            <a:avLst/>
          </a:prstGeom>
        </p:spPr>
        <p:txBody>
          <a:bodyPr lIns="0" anchor="ctr">
            <a:noAutofit/>
          </a:bodyPr>
          <a:lstStyle>
            <a:lvl1pPr marL="0" indent="0" algn="ctr">
              <a:lnSpc>
                <a:spcPct val="100000"/>
              </a:lnSpc>
              <a:spcBef>
                <a:spcPts val="0"/>
              </a:spcBef>
              <a:buNone/>
              <a:defRPr sz="3600" b="1" i="0" spc="0" baseline="0">
                <a:solidFill>
                  <a:schemeClr val="bg1"/>
                </a:solidFill>
                <a:latin typeface="+mn-lt"/>
              </a:defRPr>
            </a:lvl1pPr>
          </a:lstStyle>
          <a:p>
            <a:pPr lvl="0"/>
            <a:r>
              <a:rPr lang="en-US"/>
              <a:t>Click to edit divider title</a:t>
            </a:r>
          </a:p>
        </p:txBody>
      </p:sp>
      <p:pic>
        <p:nvPicPr>
          <p:cNvPr id="6" name="Graphic 5">
            <a:extLst>
              <a:ext uri="{FF2B5EF4-FFF2-40B4-BE49-F238E27FC236}">
                <a16:creationId xmlns:a16="http://schemas.microsoft.com/office/drawing/2014/main" id="{626975C1-981F-F7B8-6EEE-AD2B7F89945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4762" b="19836"/>
          <a:stretch/>
        </p:blipFill>
        <p:spPr>
          <a:xfrm>
            <a:off x="1964604" y="-1"/>
            <a:ext cx="5883037" cy="5477301"/>
          </a:xfrm>
          <a:prstGeom prst="rect">
            <a:avLst/>
          </a:prstGeom>
        </p:spPr>
      </p:pic>
    </p:spTree>
    <p:extLst>
      <p:ext uri="{BB962C8B-B14F-4D97-AF65-F5344CB8AC3E}">
        <p14:creationId xmlns:p14="http://schemas.microsoft.com/office/powerpoint/2010/main" val="41205409"/>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ing Slide Dark">
    <p:bg>
      <p:bgPr>
        <a:solidFill>
          <a:srgbClr val="0A2F5B"/>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F4A550A-46EB-BD4E-973B-9559D67D854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4413" y="0"/>
            <a:ext cx="913517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id="{191EAA2B-A11D-BB4C-AB1C-0C23DDF0BD4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24762" b="23212"/>
          <a:stretch/>
        </p:blipFill>
        <p:spPr>
          <a:xfrm>
            <a:off x="1964604" y="-1"/>
            <a:ext cx="5883037" cy="5143501"/>
          </a:xfrm>
          <a:prstGeom prst="rect">
            <a:avLst/>
          </a:prstGeom>
        </p:spPr>
      </p:pic>
      <p:pic>
        <p:nvPicPr>
          <p:cNvPr id="8" name="Graphic 7">
            <a:extLst>
              <a:ext uri="{FF2B5EF4-FFF2-40B4-BE49-F238E27FC236}">
                <a16:creationId xmlns:a16="http://schemas.microsoft.com/office/drawing/2014/main" id="{EE2782D3-61E1-4E47-9B61-BE533D36523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07229" y="1610207"/>
            <a:ext cx="1929540" cy="682760"/>
          </a:xfrm>
          <a:prstGeom prst="rect">
            <a:avLst/>
          </a:prstGeom>
        </p:spPr>
      </p:pic>
      <p:pic>
        <p:nvPicPr>
          <p:cNvPr id="3" name="Grafik 2" descr="Ein Bild, das Schrift, Logo, Grafiken, rot enthält.&#10;&#10;Automatisch generierte Beschreibung">
            <a:extLst>
              <a:ext uri="{FF2B5EF4-FFF2-40B4-BE49-F238E27FC236}">
                <a16:creationId xmlns:a16="http://schemas.microsoft.com/office/drawing/2014/main" id="{43703128-B8C8-434F-6CC7-33132975C1C1}"/>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3607229" y="2684919"/>
            <a:ext cx="1929539" cy="643083"/>
          </a:xfrm>
          <a:prstGeom prst="rect">
            <a:avLst/>
          </a:prstGeom>
        </p:spPr>
      </p:pic>
    </p:spTree>
    <p:extLst>
      <p:ext uri="{BB962C8B-B14F-4D97-AF65-F5344CB8AC3E}">
        <p14:creationId xmlns:p14="http://schemas.microsoft.com/office/powerpoint/2010/main" val="1335352458"/>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Dark">
    <p:bg>
      <p:bgPr>
        <a:solidFill>
          <a:srgbClr val="0A2F5B"/>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8451F2C-DBC8-9751-7A99-449D809B46CB}"/>
              </a:ext>
            </a:extLst>
          </p:cNvPr>
          <p:cNvSpPr>
            <a:spLocks noGrp="1"/>
          </p:cNvSpPr>
          <p:nvPr>
            <p:ph idx="1" hasCustomPrompt="1"/>
          </p:nvPr>
        </p:nvSpPr>
        <p:spPr>
          <a:xfrm>
            <a:off x="381000" y="1276349"/>
            <a:ext cx="8382000" cy="3348039"/>
          </a:xfrm>
          <a:prstGeom prst="rect">
            <a:avLst/>
          </a:prstGeom>
        </p:spPr>
        <p:txBody>
          <a:bodyPr lIns="0" tIns="0">
            <a:noAutofit/>
          </a:bodyPr>
          <a:lstStyle>
            <a:lvl1pPr marL="0" indent="0">
              <a:lnSpc>
                <a:spcPct val="100000"/>
              </a:lnSpc>
              <a:buNone/>
              <a:defRPr sz="1400" b="0">
                <a:solidFill>
                  <a:schemeClr val="bg1"/>
                </a:solidFill>
              </a:defRPr>
            </a:lvl1pPr>
            <a:lvl2pPr>
              <a:lnSpc>
                <a:spcPct val="100000"/>
              </a:lnSpc>
              <a:defRPr sz="1400">
                <a:solidFill>
                  <a:schemeClr val="bg1"/>
                </a:solidFill>
              </a:defRPr>
            </a:lvl2pPr>
            <a:lvl3pPr>
              <a:lnSpc>
                <a:spcPct val="100000"/>
              </a:lnSpc>
              <a:defRPr sz="1400">
                <a:solidFill>
                  <a:schemeClr val="bg1"/>
                </a:solidFill>
              </a:defRPr>
            </a:lvl3pPr>
            <a:lvl4pPr>
              <a:lnSpc>
                <a:spcPct val="100000"/>
              </a:lnSpc>
              <a:defRPr sz="1400">
                <a:solidFill>
                  <a:schemeClr val="bg1"/>
                </a:solidFill>
              </a:defRPr>
            </a:lvl4pPr>
            <a:lvl5pPr>
              <a:defRPr>
                <a:solidFill>
                  <a:schemeClr val="bg2">
                    <a:lumMod val="50000"/>
                  </a:schemeClr>
                </a:solidFill>
              </a:defRPr>
            </a:lvl5pPr>
          </a:lstStyle>
          <a:p>
            <a:pPr lvl="0"/>
            <a:r>
              <a:rPr lang="en-US"/>
              <a:t>Text</a:t>
            </a:r>
          </a:p>
          <a:p>
            <a:pPr lvl="1"/>
            <a:r>
              <a:rPr lang="en-US"/>
              <a:t>First level bullet goes here.</a:t>
            </a:r>
          </a:p>
          <a:p>
            <a:pPr lvl="2"/>
            <a:r>
              <a:rPr lang="en-US"/>
              <a:t>Second level</a:t>
            </a:r>
          </a:p>
          <a:p>
            <a:pPr lvl="3"/>
            <a:r>
              <a:rPr lang="en-US"/>
              <a:t>Third level</a:t>
            </a:r>
          </a:p>
        </p:txBody>
      </p:sp>
      <p:sp>
        <p:nvSpPr>
          <p:cNvPr id="6" name="TextBox 5">
            <a:extLst>
              <a:ext uri="{FF2B5EF4-FFF2-40B4-BE49-F238E27FC236}">
                <a16:creationId xmlns:a16="http://schemas.microsoft.com/office/drawing/2014/main" id="{BB3FF41D-EAFF-0363-B661-A88DF013D7A5}"/>
              </a:ext>
            </a:extLst>
          </p:cNvPr>
          <p:cNvSpPr txBox="1"/>
          <p:nvPr userDrawn="1"/>
        </p:nvSpPr>
        <p:spPr>
          <a:xfrm>
            <a:off x="381000" y="4963255"/>
            <a:ext cx="3670877" cy="76944"/>
          </a:xfrm>
          <a:prstGeom prst="rect">
            <a:avLst/>
          </a:prstGeom>
          <a:noFill/>
        </p:spPr>
        <p:txBody>
          <a:bodyPr wrap="none" lIns="0" tIns="0" rIns="0" bIns="0" rtlCol="0">
            <a:spAutoFit/>
          </a:bodyPr>
          <a:lstStyle/>
          <a:p>
            <a:pPr>
              <a:lnSpc>
                <a:spcPct val="100000"/>
              </a:lnSpc>
            </a:pPr>
            <a:r>
              <a:rPr lang="en-US" sz="500" spc="0" dirty="0">
                <a:solidFill>
                  <a:srgbClr val="C9CECF">
                    <a:alpha val="57000"/>
                  </a:srgbClr>
                </a:solidFill>
                <a:latin typeface="+mn-lt"/>
              </a:rPr>
              <a:t>© 202</a:t>
            </a:r>
            <a:r>
              <a:rPr lang="de-CH" sz="500" spc="0" dirty="0">
                <a:solidFill>
                  <a:srgbClr val="C9CECF">
                    <a:alpha val="57000"/>
                  </a:srgbClr>
                </a:solidFill>
                <a:latin typeface="+mn-lt"/>
              </a:rPr>
              <a:t>4</a:t>
            </a:r>
            <a:r>
              <a:rPr lang="en-US" sz="500" spc="0" dirty="0">
                <a:solidFill>
                  <a:srgbClr val="C9CECF">
                    <a:alpha val="57000"/>
                  </a:srgbClr>
                </a:solidFill>
                <a:latin typeface="+mn-lt"/>
              </a:rPr>
              <a:t> Veeam Software. Confidential information. All rights reserved. All trademarks are the property of their respective owners.</a:t>
            </a:r>
          </a:p>
        </p:txBody>
      </p:sp>
      <p:grpSp>
        <p:nvGrpSpPr>
          <p:cNvPr id="10" name="Group 9">
            <a:extLst>
              <a:ext uri="{FF2B5EF4-FFF2-40B4-BE49-F238E27FC236}">
                <a16:creationId xmlns:a16="http://schemas.microsoft.com/office/drawing/2014/main" id="{9B3AA565-D17A-441F-8D86-62C4AD226195}"/>
              </a:ext>
            </a:extLst>
          </p:cNvPr>
          <p:cNvGrpSpPr/>
          <p:nvPr userDrawn="1"/>
        </p:nvGrpSpPr>
        <p:grpSpPr>
          <a:xfrm>
            <a:off x="8034046" y="4840288"/>
            <a:ext cx="728953" cy="303212"/>
            <a:chOff x="8034046" y="4840288"/>
            <a:chExt cx="728953" cy="303212"/>
          </a:xfrm>
        </p:grpSpPr>
        <p:sp>
          <p:nvSpPr>
            <p:cNvPr id="11" name="Freeform 10">
              <a:extLst>
                <a:ext uri="{FF2B5EF4-FFF2-40B4-BE49-F238E27FC236}">
                  <a16:creationId xmlns:a16="http://schemas.microsoft.com/office/drawing/2014/main" id="{C9A9C4C1-6045-E1BA-24E9-424C2E4FC360}"/>
                </a:ext>
              </a:extLst>
            </p:cNvPr>
            <p:cNvSpPr/>
            <p:nvPr userDrawn="1"/>
          </p:nvSpPr>
          <p:spPr>
            <a:xfrm>
              <a:off x="8034046" y="4840288"/>
              <a:ext cx="728953" cy="303212"/>
            </a:xfrm>
            <a:custGeom>
              <a:avLst/>
              <a:gdLst>
                <a:gd name="connsiteX0" fmla="*/ 29384 w 728953"/>
                <a:gd name="connsiteY0" fmla="*/ 0 h 303212"/>
                <a:gd name="connsiteX1" fmla="*/ 699569 w 728953"/>
                <a:gd name="connsiteY1" fmla="*/ 0 h 303212"/>
                <a:gd name="connsiteX2" fmla="*/ 728953 w 728953"/>
                <a:gd name="connsiteY2" fmla="*/ 38884 h 303212"/>
                <a:gd name="connsiteX3" fmla="*/ 728953 w 728953"/>
                <a:gd name="connsiteY3" fmla="*/ 303212 h 303212"/>
                <a:gd name="connsiteX4" fmla="*/ 0 w 728953"/>
                <a:gd name="connsiteY4" fmla="*/ 303212 h 303212"/>
                <a:gd name="connsiteX5" fmla="*/ 0 w 728953"/>
                <a:gd name="connsiteY5" fmla="*/ 38884 h 303212"/>
                <a:gd name="connsiteX6" fmla="*/ 29384 w 728953"/>
                <a:gd name="connsiteY6" fmla="*/ 0 h 3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53" h="303212">
                  <a:moveTo>
                    <a:pt x="29384" y="0"/>
                  </a:moveTo>
                  <a:lnTo>
                    <a:pt x="699569" y="0"/>
                  </a:lnTo>
                  <a:cubicBezTo>
                    <a:pt x="715789" y="0"/>
                    <a:pt x="728953" y="17420"/>
                    <a:pt x="728953" y="38884"/>
                  </a:cubicBezTo>
                  <a:lnTo>
                    <a:pt x="728953" y="303212"/>
                  </a:lnTo>
                  <a:lnTo>
                    <a:pt x="0" y="303212"/>
                  </a:lnTo>
                  <a:lnTo>
                    <a:pt x="0" y="38884"/>
                  </a:lnTo>
                  <a:cubicBezTo>
                    <a:pt x="0" y="17420"/>
                    <a:pt x="13164" y="0"/>
                    <a:pt x="29384" y="0"/>
                  </a:cubicBezTo>
                  <a:close/>
                </a:path>
              </a:pathLst>
            </a:custGeom>
            <a:solidFill>
              <a:srgbClr val="02B535"/>
            </a:solidFill>
            <a:ln w="9525" cap="flat">
              <a:noFill/>
              <a:prstDash val="solid"/>
              <a:miter/>
            </a:ln>
          </p:spPr>
          <p:txBody>
            <a:bodyPr wrap="square" rtlCol="0" anchor="ctr">
              <a:noAutofit/>
            </a:bodyPr>
            <a:lstStyle/>
            <a:p>
              <a:endParaRPr lang="ru-RU">
                <a:solidFill>
                  <a:srgbClr val="93EB20"/>
                </a:solidFill>
              </a:endParaRPr>
            </a:p>
          </p:txBody>
        </p:sp>
        <p:grpSp>
          <p:nvGrpSpPr>
            <p:cNvPr id="12" name="Group 11">
              <a:extLst>
                <a:ext uri="{FF2B5EF4-FFF2-40B4-BE49-F238E27FC236}">
                  <a16:creationId xmlns:a16="http://schemas.microsoft.com/office/drawing/2014/main" id="{F97ABA0A-B1FA-6274-632B-FA074EFB60D1}"/>
                </a:ext>
              </a:extLst>
            </p:cNvPr>
            <p:cNvGrpSpPr>
              <a:grpSpLocks noChangeAspect="1"/>
            </p:cNvGrpSpPr>
            <p:nvPr userDrawn="1"/>
          </p:nvGrpSpPr>
          <p:grpSpPr>
            <a:xfrm>
              <a:off x="8130451" y="4918425"/>
              <a:ext cx="522520" cy="94143"/>
              <a:chOff x="8169296" y="4896489"/>
              <a:chExt cx="497639" cy="89660"/>
            </a:xfrm>
          </p:grpSpPr>
          <p:sp>
            <p:nvSpPr>
              <p:cNvPr id="13" name="10">
                <a:extLst>
                  <a:ext uri="{FF2B5EF4-FFF2-40B4-BE49-F238E27FC236}">
                    <a16:creationId xmlns:a16="http://schemas.microsoft.com/office/drawing/2014/main" id="{B29855A0-CCEB-7C3F-7DBA-CE96C2543F6D}"/>
                  </a:ext>
                </a:extLst>
              </p:cNvPr>
              <p:cNvSpPr/>
              <p:nvPr/>
            </p:nvSpPr>
            <p:spPr>
              <a:xfrm>
                <a:off x="8169296" y="4897115"/>
                <a:ext cx="95515" cy="87327"/>
              </a:xfrm>
              <a:custGeom>
                <a:avLst/>
                <a:gdLst>
                  <a:gd name="connsiteX0" fmla="*/ 458420 w 479951"/>
                  <a:gd name="connsiteY0" fmla="*/ 5424 h 438811"/>
                  <a:gd name="connsiteX1" fmla="*/ 403175 w 479951"/>
                  <a:gd name="connsiteY1" fmla="*/ 24474 h 438811"/>
                  <a:gd name="connsiteX2" fmla="*/ 254585 w 479951"/>
                  <a:gd name="connsiteY2" fmla="*/ 343562 h 438811"/>
                  <a:gd name="connsiteX3" fmla="*/ 240297 w 479951"/>
                  <a:gd name="connsiteY3" fmla="*/ 354992 h 438811"/>
                  <a:gd name="connsiteX4" fmla="*/ 226010 w 479951"/>
                  <a:gd name="connsiteY4" fmla="*/ 343562 h 438811"/>
                  <a:gd name="connsiteX5" fmla="*/ 77420 w 479951"/>
                  <a:gd name="connsiteY5" fmla="*/ 23522 h 438811"/>
                  <a:gd name="connsiteX6" fmla="*/ 22175 w 479951"/>
                  <a:gd name="connsiteY6" fmla="*/ 4472 h 438811"/>
                  <a:gd name="connsiteX7" fmla="*/ 4077 w 479951"/>
                  <a:gd name="connsiteY7" fmla="*/ 62574 h 438811"/>
                  <a:gd name="connsiteX8" fmla="*/ 148857 w 479951"/>
                  <a:gd name="connsiteY8" fmla="*/ 357849 h 438811"/>
                  <a:gd name="connsiteX9" fmla="*/ 165050 w 479951"/>
                  <a:gd name="connsiteY9" fmla="*/ 391187 h 438811"/>
                  <a:gd name="connsiteX10" fmla="*/ 239345 w 479951"/>
                  <a:gd name="connsiteY10" fmla="*/ 438812 h 438811"/>
                  <a:gd name="connsiteX11" fmla="*/ 313640 w 479951"/>
                  <a:gd name="connsiteY11" fmla="*/ 391187 h 438811"/>
                  <a:gd name="connsiteX12" fmla="*/ 329832 w 479951"/>
                  <a:gd name="connsiteY12" fmla="*/ 357849 h 438811"/>
                  <a:gd name="connsiteX13" fmla="*/ 474612 w 479951"/>
                  <a:gd name="connsiteY13" fmla="*/ 62574 h 438811"/>
                  <a:gd name="connsiteX14" fmla="*/ 458420 w 479951"/>
                  <a:gd name="connsiteY14" fmla="*/ 5424 h 43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951" h="438811">
                    <a:moveTo>
                      <a:pt x="458420" y="5424"/>
                    </a:moveTo>
                    <a:cubicBezTo>
                      <a:pt x="438417" y="-6006"/>
                      <a:pt x="413652" y="2567"/>
                      <a:pt x="403175" y="24474"/>
                    </a:cubicBezTo>
                    <a:lnTo>
                      <a:pt x="254585" y="343562"/>
                    </a:lnTo>
                    <a:cubicBezTo>
                      <a:pt x="250775" y="350229"/>
                      <a:pt x="247917" y="354992"/>
                      <a:pt x="240297" y="354992"/>
                    </a:cubicBezTo>
                    <a:cubicBezTo>
                      <a:pt x="232677" y="354992"/>
                      <a:pt x="229820" y="350229"/>
                      <a:pt x="226010" y="343562"/>
                    </a:cubicBezTo>
                    <a:lnTo>
                      <a:pt x="77420" y="23522"/>
                    </a:lnTo>
                    <a:cubicBezTo>
                      <a:pt x="66942" y="2567"/>
                      <a:pt x="42177" y="-6006"/>
                      <a:pt x="22175" y="4472"/>
                    </a:cubicBezTo>
                    <a:cubicBezTo>
                      <a:pt x="2172" y="15902"/>
                      <a:pt x="-5448" y="41619"/>
                      <a:pt x="4077" y="62574"/>
                    </a:cubicBezTo>
                    <a:lnTo>
                      <a:pt x="148857" y="357849"/>
                    </a:lnTo>
                    <a:lnTo>
                      <a:pt x="165050" y="391187"/>
                    </a:lnTo>
                    <a:cubicBezTo>
                      <a:pt x="179337" y="420714"/>
                      <a:pt x="207912" y="438812"/>
                      <a:pt x="239345" y="438812"/>
                    </a:cubicBezTo>
                    <a:cubicBezTo>
                      <a:pt x="270777" y="438812"/>
                      <a:pt x="299352" y="420714"/>
                      <a:pt x="313640" y="391187"/>
                    </a:cubicBezTo>
                    <a:lnTo>
                      <a:pt x="329832" y="357849"/>
                    </a:lnTo>
                    <a:lnTo>
                      <a:pt x="474612" y="62574"/>
                    </a:lnTo>
                    <a:cubicBezTo>
                      <a:pt x="486042" y="42572"/>
                      <a:pt x="478422" y="15902"/>
                      <a:pt x="458420" y="5424"/>
                    </a:cubicBezTo>
                  </a:path>
                </a:pathLst>
              </a:custGeom>
              <a:solidFill>
                <a:schemeClr val="bg1"/>
              </a:solidFill>
              <a:ln w="9525" cap="flat">
                <a:noFill/>
                <a:prstDash val="solid"/>
                <a:miter/>
              </a:ln>
            </p:spPr>
            <p:txBody>
              <a:bodyPr rtlCol="0" anchor="ctr"/>
              <a:lstStyle/>
              <a:p>
                <a:endParaRPr lang="ru-RU"/>
              </a:p>
            </p:txBody>
          </p:sp>
          <p:sp>
            <p:nvSpPr>
              <p:cNvPr id="14" name="10">
                <a:extLst>
                  <a:ext uri="{FF2B5EF4-FFF2-40B4-BE49-F238E27FC236}">
                    <a16:creationId xmlns:a16="http://schemas.microsoft.com/office/drawing/2014/main" id="{6BC0303E-B807-1B5D-5D73-20C25E12F7D9}"/>
                  </a:ext>
                </a:extLst>
              </p:cNvPr>
              <p:cNvSpPr/>
              <p:nvPr/>
            </p:nvSpPr>
            <p:spPr>
              <a:xfrm>
                <a:off x="8549410" y="4897247"/>
                <a:ext cx="117525" cy="87392"/>
              </a:xfrm>
              <a:custGeom>
                <a:avLst/>
                <a:gdLst>
                  <a:gd name="connsiteX0" fmla="*/ 515302 w 590549"/>
                  <a:gd name="connsiteY0" fmla="*/ 0 h 439136"/>
                  <a:gd name="connsiteX1" fmla="*/ 451485 w 590549"/>
                  <a:gd name="connsiteY1" fmla="*/ 40957 h 439136"/>
                  <a:gd name="connsiteX2" fmla="*/ 302895 w 590549"/>
                  <a:gd name="connsiteY2" fmla="*/ 347663 h 439136"/>
                  <a:gd name="connsiteX3" fmla="*/ 295275 w 590549"/>
                  <a:gd name="connsiteY3" fmla="*/ 354330 h 439136"/>
                  <a:gd name="connsiteX4" fmla="*/ 287655 w 590549"/>
                  <a:gd name="connsiteY4" fmla="*/ 347663 h 439136"/>
                  <a:gd name="connsiteX5" fmla="*/ 140017 w 590549"/>
                  <a:gd name="connsiteY5" fmla="*/ 43815 h 439136"/>
                  <a:gd name="connsiteX6" fmla="*/ 74295 w 590549"/>
                  <a:gd name="connsiteY6" fmla="*/ 0 h 439136"/>
                  <a:gd name="connsiteX7" fmla="*/ 74295 w 590549"/>
                  <a:gd name="connsiteY7" fmla="*/ 0 h 439136"/>
                  <a:gd name="connsiteX8" fmla="*/ 0 w 590549"/>
                  <a:gd name="connsiteY8" fmla="*/ 80963 h 439136"/>
                  <a:gd name="connsiteX9" fmla="*/ 0 w 590549"/>
                  <a:gd name="connsiteY9" fmla="*/ 395288 h 439136"/>
                  <a:gd name="connsiteX10" fmla="*/ 27622 w 590549"/>
                  <a:gd name="connsiteY10" fmla="*/ 437198 h 439136"/>
                  <a:gd name="connsiteX11" fmla="*/ 78105 w 590549"/>
                  <a:gd name="connsiteY11" fmla="*/ 394335 h 439136"/>
                  <a:gd name="connsiteX12" fmla="*/ 73342 w 590549"/>
                  <a:gd name="connsiteY12" fmla="*/ 88582 h 439136"/>
                  <a:gd name="connsiteX13" fmla="*/ 78105 w 590549"/>
                  <a:gd name="connsiteY13" fmla="*/ 86677 h 439136"/>
                  <a:gd name="connsiteX14" fmla="*/ 229552 w 590549"/>
                  <a:gd name="connsiteY14" fmla="*/ 392430 h 439136"/>
                  <a:gd name="connsiteX15" fmla="*/ 295275 w 590549"/>
                  <a:gd name="connsiteY15" fmla="*/ 439103 h 439136"/>
                  <a:gd name="connsiteX16" fmla="*/ 360998 w 590549"/>
                  <a:gd name="connsiteY16" fmla="*/ 392430 h 439136"/>
                  <a:gd name="connsiteX17" fmla="*/ 511492 w 590549"/>
                  <a:gd name="connsiteY17" fmla="*/ 86677 h 439136"/>
                  <a:gd name="connsiteX18" fmla="*/ 517208 w 590549"/>
                  <a:gd name="connsiteY18" fmla="*/ 88582 h 439136"/>
                  <a:gd name="connsiteX19" fmla="*/ 511492 w 590549"/>
                  <a:gd name="connsiteY19" fmla="*/ 396240 h 439136"/>
                  <a:gd name="connsiteX20" fmla="*/ 552450 w 590549"/>
                  <a:gd name="connsiteY20" fmla="*/ 439103 h 439136"/>
                  <a:gd name="connsiteX21" fmla="*/ 590550 w 590549"/>
                  <a:gd name="connsiteY21" fmla="*/ 394335 h 439136"/>
                  <a:gd name="connsiteX22" fmla="*/ 590550 w 590549"/>
                  <a:gd name="connsiteY22" fmla="*/ 80963 h 439136"/>
                  <a:gd name="connsiteX23" fmla="*/ 515302 w 590549"/>
                  <a:gd name="connsiteY23" fmla="*/ 0 h 43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0549" h="439136">
                    <a:moveTo>
                      <a:pt x="515302" y="0"/>
                    </a:moveTo>
                    <a:cubicBezTo>
                      <a:pt x="487680" y="0"/>
                      <a:pt x="462915" y="17145"/>
                      <a:pt x="451485" y="40957"/>
                    </a:cubicBezTo>
                    <a:cubicBezTo>
                      <a:pt x="413385" y="118110"/>
                      <a:pt x="302895" y="346710"/>
                      <a:pt x="302895" y="347663"/>
                    </a:cubicBezTo>
                    <a:cubicBezTo>
                      <a:pt x="301942" y="348615"/>
                      <a:pt x="300038" y="354330"/>
                      <a:pt x="295275" y="354330"/>
                    </a:cubicBezTo>
                    <a:cubicBezTo>
                      <a:pt x="290513" y="354330"/>
                      <a:pt x="288608" y="349567"/>
                      <a:pt x="287655" y="347663"/>
                    </a:cubicBezTo>
                    <a:cubicBezTo>
                      <a:pt x="250508" y="271463"/>
                      <a:pt x="178117" y="121920"/>
                      <a:pt x="140017" y="43815"/>
                    </a:cubicBezTo>
                    <a:cubicBezTo>
                      <a:pt x="125730" y="14288"/>
                      <a:pt x="100965" y="0"/>
                      <a:pt x="74295" y="0"/>
                    </a:cubicBezTo>
                    <a:lnTo>
                      <a:pt x="74295" y="0"/>
                    </a:lnTo>
                    <a:cubicBezTo>
                      <a:pt x="33338" y="0"/>
                      <a:pt x="0" y="34290"/>
                      <a:pt x="0" y="80963"/>
                    </a:cubicBezTo>
                    <a:lnTo>
                      <a:pt x="0" y="395288"/>
                    </a:lnTo>
                    <a:cubicBezTo>
                      <a:pt x="0" y="414338"/>
                      <a:pt x="10477" y="432435"/>
                      <a:pt x="27622" y="437198"/>
                    </a:cubicBezTo>
                    <a:cubicBezTo>
                      <a:pt x="55245" y="445770"/>
                      <a:pt x="78105" y="421957"/>
                      <a:pt x="78105" y="394335"/>
                    </a:cubicBezTo>
                    <a:lnTo>
                      <a:pt x="73342" y="88582"/>
                    </a:lnTo>
                    <a:cubicBezTo>
                      <a:pt x="73342" y="85725"/>
                      <a:pt x="77152" y="84772"/>
                      <a:pt x="78105" y="86677"/>
                    </a:cubicBezTo>
                    <a:lnTo>
                      <a:pt x="229552" y="392430"/>
                    </a:lnTo>
                    <a:cubicBezTo>
                      <a:pt x="243840" y="421957"/>
                      <a:pt x="267652" y="439103"/>
                      <a:pt x="295275" y="439103"/>
                    </a:cubicBezTo>
                    <a:cubicBezTo>
                      <a:pt x="321945" y="439103"/>
                      <a:pt x="346710" y="421957"/>
                      <a:pt x="360998" y="392430"/>
                    </a:cubicBezTo>
                    <a:lnTo>
                      <a:pt x="511492" y="86677"/>
                    </a:lnTo>
                    <a:cubicBezTo>
                      <a:pt x="513398" y="83820"/>
                      <a:pt x="517208" y="84772"/>
                      <a:pt x="517208" y="88582"/>
                    </a:cubicBezTo>
                    <a:lnTo>
                      <a:pt x="511492" y="396240"/>
                    </a:lnTo>
                    <a:cubicBezTo>
                      <a:pt x="511492" y="421005"/>
                      <a:pt x="529590" y="440055"/>
                      <a:pt x="552450" y="439103"/>
                    </a:cubicBezTo>
                    <a:cubicBezTo>
                      <a:pt x="574358" y="438150"/>
                      <a:pt x="590550" y="418148"/>
                      <a:pt x="590550" y="394335"/>
                    </a:cubicBezTo>
                    <a:lnTo>
                      <a:pt x="590550" y="80963"/>
                    </a:lnTo>
                    <a:cubicBezTo>
                      <a:pt x="589598" y="33338"/>
                      <a:pt x="556260" y="0"/>
                      <a:pt x="515302" y="0"/>
                    </a:cubicBezTo>
                  </a:path>
                </a:pathLst>
              </a:custGeom>
              <a:solidFill>
                <a:schemeClr val="bg1"/>
              </a:solidFill>
              <a:ln w="9525" cap="flat">
                <a:noFill/>
                <a:prstDash val="solid"/>
                <a:miter/>
              </a:ln>
            </p:spPr>
            <p:txBody>
              <a:bodyPr rtlCol="0" anchor="ctr"/>
              <a:lstStyle/>
              <a:p>
                <a:endParaRPr lang="ru-RU"/>
              </a:p>
            </p:txBody>
          </p:sp>
          <p:sp>
            <p:nvSpPr>
              <p:cNvPr id="15" name="10">
                <a:extLst>
                  <a:ext uri="{FF2B5EF4-FFF2-40B4-BE49-F238E27FC236}">
                    <a16:creationId xmlns:a16="http://schemas.microsoft.com/office/drawing/2014/main" id="{5E3702BA-B465-6165-CE8C-3E8488E4F591}"/>
                  </a:ext>
                </a:extLst>
              </p:cNvPr>
              <p:cNvSpPr/>
              <p:nvPr/>
            </p:nvSpPr>
            <p:spPr>
              <a:xfrm>
                <a:off x="8442687" y="4897058"/>
                <a:ext cx="97729" cy="87417"/>
              </a:xfrm>
              <a:custGeom>
                <a:avLst/>
                <a:gdLst>
                  <a:gd name="connsiteX0" fmla="*/ 485786 w 491077"/>
                  <a:gd name="connsiteY0" fmla="*/ 376238 h 439263"/>
                  <a:gd name="connsiteX1" fmla="*/ 319099 w 491077"/>
                  <a:gd name="connsiteY1" fmla="*/ 47625 h 439263"/>
                  <a:gd name="connsiteX2" fmla="*/ 244804 w 491077"/>
                  <a:gd name="connsiteY2" fmla="*/ 0 h 439263"/>
                  <a:gd name="connsiteX3" fmla="*/ 192416 w 491077"/>
                  <a:gd name="connsiteY3" fmla="*/ 20003 h 439263"/>
                  <a:gd name="connsiteX4" fmla="*/ 170509 w 491077"/>
                  <a:gd name="connsiteY4" fmla="*/ 47625 h 439263"/>
                  <a:gd name="connsiteX5" fmla="*/ 4774 w 491077"/>
                  <a:gd name="connsiteY5" fmla="*/ 375285 h 439263"/>
                  <a:gd name="connsiteX6" fmla="*/ 4774 w 491077"/>
                  <a:gd name="connsiteY6" fmla="*/ 376238 h 439263"/>
                  <a:gd name="connsiteX7" fmla="*/ 4774 w 491077"/>
                  <a:gd name="connsiteY7" fmla="*/ 376238 h 439263"/>
                  <a:gd name="connsiteX8" fmla="*/ 7631 w 491077"/>
                  <a:gd name="connsiteY8" fmla="*/ 421958 h 439263"/>
                  <a:gd name="connsiteX9" fmla="*/ 8584 w 491077"/>
                  <a:gd name="connsiteY9" fmla="*/ 422910 h 439263"/>
                  <a:gd name="connsiteX10" fmla="*/ 9536 w 491077"/>
                  <a:gd name="connsiteY10" fmla="*/ 423863 h 439263"/>
                  <a:gd name="connsiteX11" fmla="*/ 20014 w 491077"/>
                  <a:gd name="connsiteY11" fmla="*/ 433388 h 439263"/>
                  <a:gd name="connsiteX12" fmla="*/ 62876 w 491077"/>
                  <a:gd name="connsiteY12" fmla="*/ 431483 h 439263"/>
                  <a:gd name="connsiteX13" fmla="*/ 63829 w 491077"/>
                  <a:gd name="connsiteY13" fmla="*/ 431483 h 439263"/>
                  <a:gd name="connsiteX14" fmla="*/ 66686 w 491077"/>
                  <a:gd name="connsiteY14" fmla="*/ 429578 h 439263"/>
                  <a:gd name="connsiteX15" fmla="*/ 68591 w 491077"/>
                  <a:gd name="connsiteY15" fmla="*/ 427672 h 439263"/>
                  <a:gd name="connsiteX16" fmla="*/ 69544 w 491077"/>
                  <a:gd name="connsiteY16" fmla="*/ 426720 h 439263"/>
                  <a:gd name="connsiteX17" fmla="*/ 77164 w 491077"/>
                  <a:gd name="connsiteY17" fmla="*/ 416243 h 439263"/>
                  <a:gd name="connsiteX18" fmla="*/ 82879 w 491077"/>
                  <a:gd name="connsiteY18" fmla="*/ 402908 h 439263"/>
                  <a:gd name="connsiteX19" fmla="*/ 117169 w 491077"/>
                  <a:gd name="connsiteY19" fmla="*/ 330518 h 439263"/>
                  <a:gd name="connsiteX20" fmla="*/ 121931 w 491077"/>
                  <a:gd name="connsiteY20" fmla="*/ 327660 h 439263"/>
                  <a:gd name="connsiteX21" fmla="*/ 121931 w 491077"/>
                  <a:gd name="connsiteY21" fmla="*/ 327660 h 439263"/>
                  <a:gd name="connsiteX22" fmla="*/ 275284 w 491077"/>
                  <a:gd name="connsiteY22" fmla="*/ 327660 h 439263"/>
                  <a:gd name="connsiteX23" fmla="*/ 275284 w 491077"/>
                  <a:gd name="connsiteY23" fmla="*/ 327660 h 439263"/>
                  <a:gd name="connsiteX24" fmla="*/ 312431 w 491077"/>
                  <a:gd name="connsiteY24" fmla="*/ 288608 h 439263"/>
                  <a:gd name="connsiteX25" fmla="*/ 275284 w 491077"/>
                  <a:gd name="connsiteY25" fmla="*/ 249555 h 439263"/>
                  <a:gd name="connsiteX26" fmla="*/ 183844 w 491077"/>
                  <a:gd name="connsiteY26" fmla="*/ 249555 h 439263"/>
                  <a:gd name="connsiteX27" fmla="*/ 160984 w 491077"/>
                  <a:gd name="connsiteY27" fmla="*/ 249555 h 439263"/>
                  <a:gd name="connsiteX28" fmla="*/ 158126 w 491077"/>
                  <a:gd name="connsiteY28" fmla="*/ 244793 h 439263"/>
                  <a:gd name="connsiteX29" fmla="*/ 166699 w 491077"/>
                  <a:gd name="connsiteY29" fmla="*/ 226695 h 439263"/>
                  <a:gd name="connsiteX30" fmla="*/ 229564 w 491077"/>
                  <a:gd name="connsiteY30" fmla="*/ 100013 h 439263"/>
                  <a:gd name="connsiteX31" fmla="*/ 229564 w 491077"/>
                  <a:gd name="connsiteY31" fmla="*/ 99060 h 439263"/>
                  <a:gd name="connsiteX32" fmla="*/ 229564 w 491077"/>
                  <a:gd name="connsiteY32" fmla="*/ 98107 h 439263"/>
                  <a:gd name="connsiteX33" fmla="*/ 229564 w 491077"/>
                  <a:gd name="connsiteY33" fmla="*/ 98107 h 439263"/>
                  <a:gd name="connsiteX34" fmla="*/ 240041 w 491077"/>
                  <a:gd name="connsiteY34" fmla="*/ 84773 h 439263"/>
                  <a:gd name="connsiteX35" fmla="*/ 249566 w 491077"/>
                  <a:gd name="connsiteY35" fmla="*/ 84773 h 439263"/>
                  <a:gd name="connsiteX36" fmla="*/ 261949 w 491077"/>
                  <a:gd name="connsiteY36" fmla="*/ 100013 h 439263"/>
                  <a:gd name="connsiteX37" fmla="*/ 261949 w 491077"/>
                  <a:gd name="connsiteY37" fmla="*/ 100013 h 439263"/>
                  <a:gd name="connsiteX38" fmla="*/ 414349 w 491077"/>
                  <a:gd name="connsiteY38" fmla="*/ 415290 h 439263"/>
                  <a:gd name="connsiteX39" fmla="*/ 450544 w 491077"/>
                  <a:gd name="connsiteY39" fmla="*/ 438150 h 439263"/>
                  <a:gd name="connsiteX40" fmla="*/ 464831 w 491077"/>
                  <a:gd name="connsiteY40" fmla="*/ 435293 h 439263"/>
                  <a:gd name="connsiteX41" fmla="*/ 465784 w 491077"/>
                  <a:gd name="connsiteY41" fmla="*/ 435293 h 439263"/>
                  <a:gd name="connsiteX42" fmla="*/ 468641 w 491077"/>
                  <a:gd name="connsiteY42" fmla="*/ 433388 h 439263"/>
                  <a:gd name="connsiteX43" fmla="*/ 469594 w 491077"/>
                  <a:gd name="connsiteY43" fmla="*/ 432435 h 439263"/>
                  <a:gd name="connsiteX44" fmla="*/ 470546 w 491077"/>
                  <a:gd name="connsiteY44" fmla="*/ 432435 h 439263"/>
                  <a:gd name="connsiteX45" fmla="*/ 471499 w 491077"/>
                  <a:gd name="connsiteY45" fmla="*/ 431483 h 439263"/>
                  <a:gd name="connsiteX46" fmla="*/ 472451 w 491077"/>
                  <a:gd name="connsiteY46" fmla="*/ 430530 h 439263"/>
                  <a:gd name="connsiteX47" fmla="*/ 473404 w 491077"/>
                  <a:gd name="connsiteY47" fmla="*/ 429578 h 439263"/>
                  <a:gd name="connsiteX48" fmla="*/ 475309 w 491077"/>
                  <a:gd name="connsiteY48" fmla="*/ 428625 h 439263"/>
                  <a:gd name="connsiteX49" fmla="*/ 477214 w 491077"/>
                  <a:gd name="connsiteY49" fmla="*/ 426720 h 439263"/>
                  <a:gd name="connsiteX50" fmla="*/ 478166 w 491077"/>
                  <a:gd name="connsiteY50" fmla="*/ 425768 h 439263"/>
                  <a:gd name="connsiteX51" fmla="*/ 485786 w 491077"/>
                  <a:gd name="connsiteY51" fmla="*/ 376238 h 4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1077" h="439263">
                    <a:moveTo>
                      <a:pt x="485786" y="376238"/>
                    </a:moveTo>
                    <a:lnTo>
                      <a:pt x="319099" y="47625"/>
                    </a:lnTo>
                    <a:cubicBezTo>
                      <a:pt x="304811" y="18098"/>
                      <a:pt x="276236" y="0"/>
                      <a:pt x="244804" y="0"/>
                    </a:cubicBezTo>
                    <a:cubicBezTo>
                      <a:pt x="224801" y="0"/>
                      <a:pt x="206704" y="6668"/>
                      <a:pt x="192416" y="20003"/>
                    </a:cubicBezTo>
                    <a:cubicBezTo>
                      <a:pt x="183844" y="27623"/>
                      <a:pt x="176224" y="37148"/>
                      <a:pt x="170509" y="47625"/>
                    </a:cubicBezTo>
                    <a:lnTo>
                      <a:pt x="4774" y="375285"/>
                    </a:lnTo>
                    <a:cubicBezTo>
                      <a:pt x="4774" y="375285"/>
                      <a:pt x="4774" y="376238"/>
                      <a:pt x="4774" y="376238"/>
                    </a:cubicBezTo>
                    <a:lnTo>
                      <a:pt x="4774" y="376238"/>
                    </a:lnTo>
                    <a:cubicBezTo>
                      <a:pt x="-2846" y="391478"/>
                      <a:pt x="-941" y="409575"/>
                      <a:pt x="7631" y="421958"/>
                    </a:cubicBezTo>
                    <a:cubicBezTo>
                      <a:pt x="7631" y="421958"/>
                      <a:pt x="7631" y="422910"/>
                      <a:pt x="8584" y="422910"/>
                    </a:cubicBezTo>
                    <a:cubicBezTo>
                      <a:pt x="8584" y="422910"/>
                      <a:pt x="9536" y="423863"/>
                      <a:pt x="9536" y="423863"/>
                    </a:cubicBezTo>
                    <a:cubicBezTo>
                      <a:pt x="12394" y="427672"/>
                      <a:pt x="16204" y="431483"/>
                      <a:pt x="20014" y="433388"/>
                    </a:cubicBezTo>
                    <a:cubicBezTo>
                      <a:pt x="34301" y="441960"/>
                      <a:pt x="50494" y="441008"/>
                      <a:pt x="62876" y="431483"/>
                    </a:cubicBezTo>
                    <a:cubicBezTo>
                      <a:pt x="62876" y="431483"/>
                      <a:pt x="62876" y="431483"/>
                      <a:pt x="63829" y="431483"/>
                    </a:cubicBezTo>
                    <a:cubicBezTo>
                      <a:pt x="64781" y="430530"/>
                      <a:pt x="65734" y="430530"/>
                      <a:pt x="66686" y="429578"/>
                    </a:cubicBezTo>
                    <a:cubicBezTo>
                      <a:pt x="67639" y="428625"/>
                      <a:pt x="67639" y="428625"/>
                      <a:pt x="68591" y="427672"/>
                    </a:cubicBezTo>
                    <a:cubicBezTo>
                      <a:pt x="68591" y="427672"/>
                      <a:pt x="69544" y="426720"/>
                      <a:pt x="69544" y="426720"/>
                    </a:cubicBezTo>
                    <a:cubicBezTo>
                      <a:pt x="72401" y="423863"/>
                      <a:pt x="75259" y="420053"/>
                      <a:pt x="77164" y="416243"/>
                    </a:cubicBezTo>
                    <a:lnTo>
                      <a:pt x="82879" y="402908"/>
                    </a:lnTo>
                    <a:lnTo>
                      <a:pt x="117169" y="330518"/>
                    </a:lnTo>
                    <a:cubicBezTo>
                      <a:pt x="118121" y="328613"/>
                      <a:pt x="120026" y="327660"/>
                      <a:pt x="121931" y="327660"/>
                    </a:cubicBezTo>
                    <a:lnTo>
                      <a:pt x="121931" y="327660"/>
                    </a:lnTo>
                    <a:lnTo>
                      <a:pt x="275284" y="327660"/>
                    </a:lnTo>
                    <a:lnTo>
                      <a:pt x="275284" y="327660"/>
                    </a:lnTo>
                    <a:cubicBezTo>
                      <a:pt x="296239" y="327660"/>
                      <a:pt x="312431" y="310515"/>
                      <a:pt x="312431" y="288608"/>
                    </a:cubicBezTo>
                    <a:cubicBezTo>
                      <a:pt x="312431" y="266700"/>
                      <a:pt x="296239" y="249555"/>
                      <a:pt x="275284" y="249555"/>
                    </a:cubicBezTo>
                    <a:lnTo>
                      <a:pt x="183844" y="249555"/>
                    </a:lnTo>
                    <a:lnTo>
                      <a:pt x="160984" y="249555"/>
                    </a:lnTo>
                    <a:cubicBezTo>
                      <a:pt x="158126" y="249555"/>
                      <a:pt x="157174" y="246698"/>
                      <a:pt x="158126" y="244793"/>
                    </a:cubicBezTo>
                    <a:lnTo>
                      <a:pt x="166699" y="226695"/>
                    </a:lnTo>
                    <a:lnTo>
                      <a:pt x="229564" y="100013"/>
                    </a:lnTo>
                    <a:lnTo>
                      <a:pt x="229564" y="99060"/>
                    </a:lnTo>
                    <a:cubicBezTo>
                      <a:pt x="229564" y="99060"/>
                      <a:pt x="229564" y="98107"/>
                      <a:pt x="229564" y="98107"/>
                    </a:cubicBezTo>
                    <a:cubicBezTo>
                      <a:pt x="229564" y="98107"/>
                      <a:pt x="229564" y="98107"/>
                      <a:pt x="229564" y="98107"/>
                    </a:cubicBezTo>
                    <a:cubicBezTo>
                      <a:pt x="230516" y="96203"/>
                      <a:pt x="234326" y="86678"/>
                      <a:pt x="240041" y="84773"/>
                    </a:cubicBezTo>
                    <a:cubicBezTo>
                      <a:pt x="242899" y="83820"/>
                      <a:pt x="246709" y="83820"/>
                      <a:pt x="249566" y="84773"/>
                    </a:cubicBezTo>
                    <a:cubicBezTo>
                      <a:pt x="256234" y="86678"/>
                      <a:pt x="259091" y="94298"/>
                      <a:pt x="261949" y="100013"/>
                    </a:cubicBezTo>
                    <a:cubicBezTo>
                      <a:pt x="261949" y="100013"/>
                      <a:pt x="261949" y="100013"/>
                      <a:pt x="261949" y="100013"/>
                    </a:cubicBezTo>
                    <a:lnTo>
                      <a:pt x="414349" y="415290"/>
                    </a:lnTo>
                    <a:cubicBezTo>
                      <a:pt x="421969" y="429578"/>
                      <a:pt x="436256" y="438150"/>
                      <a:pt x="450544" y="438150"/>
                    </a:cubicBezTo>
                    <a:cubicBezTo>
                      <a:pt x="455306" y="438150"/>
                      <a:pt x="460069" y="437197"/>
                      <a:pt x="464831" y="435293"/>
                    </a:cubicBezTo>
                    <a:cubicBezTo>
                      <a:pt x="464831" y="435293"/>
                      <a:pt x="465784" y="435293"/>
                      <a:pt x="465784" y="435293"/>
                    </a:cubicBezTo>
                    <a:cubicBezTo>
                      <a:pt x="466736" y="435293"/>
                      <a:pt x="467689" y="434340"/>
                      <a:pt x="468641" y="433388"/>
                    </a:cubicBezTo>
                    <a:cubicBezTo>
                      <a:pt x="468641" y="433388"/>
                      <a:pt x="469594" y="433388"/>
                      <a:pt x="469594" y="432435"/>
                    </a:cubicBezTo>
                    <a:cubicBezTo>
                      <a:pt x="469594" y="432435"/>
                      <a:pt x="469594" y="432435"/>
                      <a:pt x="470546" y="432435"/>
                    </a:cubicBezTo>
                    <a:cubicBezTo>
                      <a:pt x="470546" y="432435"/>
                      <a:pt x="471499" y="432435"/>
                      <a:pt x="471499" y="431483"/>
                    </a:cubicBezTo>
                    <a:cubicBezTo>
                      <a:pt x="471499" y="431483"/>
                      <a:pt x="472451" y="430530"/>
                      <a:pt x="472451" y="430530"/>
                    </a:cubicBezTo>
                    <a:cubicBezTo>
                      <a:pt x="472451" y="430530"/>
                      <a:pt x="473404" y="429578"/>
                      <a:pt x="473404" y="429578"/>
                    </a:cubicBezTo>
                    <a:cubicBezTo>
                      <a:pt x="474356" y="429578"/>
                      <a:pt x="474356" y="428625"/>
                      <a:pt x="475309" y="428625"/>
                    </a:cubicBezTo>
                    <a:cubicBezTo>
                      <a:pt x="476261" y="427672"/>
                      <a:pt x="476261" y="427672"/>
                      <a:pt x="477214" y="426720"/>
                    </a:cubicBezTo>
                    <a:cubicBezTo>
                      <a:pt x="477214" y="426720"/>
                      <a:pt x="477214" y="426720"/>
                      <a:pt x="478166" y="425768"/>
                    </a:cubicBezTo>
                    <a:cubicBezTo>
                      <a:pt x="491501" y="416243"/>
                      <a:pt x="495311" y="394335"/>
                      <a:pt x="485786" y="376238"/>
                    </a:cubicBezTo>
                  </a:path>
                </a:pathLst>
              </a:custGeom>
              <a:solidFill>
                <a:schemeClr val="bg1"/>
              </a:solidFill>
              <a:ln w="9525" cap="flat">
                <a:noFill/>
                <a:prstDash val="solid"/>
                <a:miter/>
              </a:ln>
            </p:spPr>
            <p:txBody>
              <a:bodyPr rtlCol="0" anchor="ctr"/>
              <a:lstStyle/>
              <a:p>
                <a:endParaRPr lang="ru-RU"/>
              </a:p>
            </p:txBody>
          </p:sp>
          <p:sp>
            <p:nvSpPr>
              <p:cNvPr id="16" name="10">
                <a:extLst>
                  <a:ext uri="{FF2B5EF4-FFF2-40B4-BE49-F238E27FC236}">
                    <a16:creationId xmlns:a16="http://schemas.microsoft.com/office/drawing/2014/main" id="{4B6E5E86-6664-1171-D4C1-1A58754499CD}"/>
                  </a:ext>
                </a:extLst>
              </p:cNvPr>
              <p:cNvSpPr/>
              <p:nvPr/>
            </p:nvSpPr>
            <p:spPr>
              <a:xfrm>
                <a:off x="8265075" y="4896489"/>
                <a:ext cx="83026" cy="89660"/>
              </a:xfrm>
              <a:custGeom>
                <a:avLst/>
                <a:gdLst>
                  <a:gd name="connsiteX0" fmla="*/ 85725 w 417194"/>
                  <a:gd name="connsiteY0" fmla="*/ 190500 h 450532"/>
                  <a:gd name="connsiteX1" fmla="*/ 209550 w 417194"/>
                  <a:gd name="connsiteY1" fmla="*/ 71438 h 450532"/>
                  <a:gd name="connsiteX2" fmla="*/ 335280 w 417194"/>
                  <a:gd name="connsiteY2" fmla="*/ 190500 h 450532"/>
                  <a:gd name="connsiteX3" fmla="*/ 331470 w 417194"/>
                  <a:gd name="connsiteY3" fmla="*/ 195263 h 450532"/>
                  <a:gd name="connsiteX4" fmla="*/ 89535 w 417194"/>
                  <a:gd name="connsiteY4" fmla="*/ 195263 h 450532"/>
                  <a:gd name="connsiteX5" fmla="*/ 85725 w 417194"/>
                  <a:gd name="connsiteY5" fmla="*/ 190500 h 450532"/>
                  <a:gd name="connsiteX6" fmla="*/ 88582 w 417194"/>
                  <a:gd name="connsiteY6" fmla="*/ 271463 h 450532"/>
                  <a:gd name="connsiteX7" fmla="*/ 368617 w 417194"/>
                  <a:gd name="connsiteY7" fmla="*/ 271463 h 450532"/>
                  <a:gd name="connsiteX8" fmla="*/ 417195 w 417194"/>
                  <a:gd name="connsiteY8" fmla="*/ 219075 h 450532"/>
                  <a:gd name="connsiteX9" fmla="*/ 208597 w 417194"/>
                  <a:gd name="connsiteY9" fmla="*/ 0 h 450532"/>
                  <a:gd name="connsiteX10" fmla="*/ 0 w 417194"/>
                  <a:gd name="connsiteY10" fmla="*/ 219075 h 450532"/>
                  <a:gd name="connsiteX11" fmla="*/ 0 w 417194"/>
                  <a:gd name="connsiteY11" fmla="*/ 230505 h 450532"/>
                  <a:gd name="connsiteX12" fmla="*/ 205740 w 417194"/>
                  <a:gd name="connsiteY12" fmla="*/ 449580 h 450532"/>
                  <a:gd name="connsiteX13" fmla="*/ 221932 w 417194"/>
                  <a:gd name="connsiteY13" fmla="*/ 450533 h 450532"/>
                  <a:gd name="connsiteX14" fmla="*/ 346710 w 417194"/>
                  <a:gd name="connsiteY14" fmla="*/ 412433 h 450532"/>
                  <a:gd name="connsiteX15" fmla="*/ 384810 w 417194"/>
                  <a:gd name="connsiteY15" fmla="*/ 377190 h 450532"/>
                  <a:gd name="connsiteX16" fmla="*/ 384810 w 417194"/>
                  <a:gd name="connsiteY16" fmla="*/ 320040 h 450532"/>
                  <a:gd name="connsiteX17" fmla="*/ 322897 w 417194"/>
                  <a:gd name="connsiteY17" fmla="*/ 327660 h 450532"/>
                  <a:gd name="connsiteX18" fmla="*/ 208597 w 417194"/>
                  <a:gd name="connsiteY18" fmla="*/ 373380 h 450532"/>
                  <a:gd name="connsiteX19" fmla="*/ 84772 w 417194"/>
                  <a:gd name="connsiteY19" fmla="*/ 275273 h 450532"/>
                  <a:gd name="connsiteX20" fmla="*/ 88582 w 417194"/>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4" h="450532">
                    <a:moveTo>
                      <a:pt x="85725" y="190500"/>
                    </a:moveTo>
                    <a:cubicBezTo>
                      <a:pt x="93345" y="127635"/>
                      <a:pt x="137160" y="71438"/>
                      <a:pt x="209550" y="71438"/>
                    </a:cubicBezTo>
                    <a:cubicBezTo>
                      <a:pt x="281940" y="71438"/>
                      <a:pt x="328613" y="126682"/>
                      <a:pt x="335280" y="190500"/>
                    </a:cubicBezTo>
                    <a:cubicBezTo>
                      <a:pt x="335280" y="192405"/>
                      <a:pt x="334328" y="195263"/>
                      <a:pt x="331470" y="195263"/>
                    </a:cubicBezTo>
                    <a:lnTo>
                      <a:pt x="89535" y="195263"/>
                    </a:lnTo>
                    <a:cubicBezTo>
                      <a:pt x="86677" y="194310"/>
                      <a:pt x="85725" y="192405"/>
                      <a:pt x="85725" y="190500"/>
                    </a:cubicBezTo>
                    <a:moveTo>
                      <a:pt x="88582" y="271463"/>
                    </a:moveTo>
                    <a:lnTo>
                      <a:pt x="368617" y="271463"/>
                    </a:lnTo>
                    <a:cubicBezTo>
                      <a:pt x="374332"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2" y="442913"/>
                      <a:pt x="205740" y="449580"/>
                    </a:cubicBezTo>
                    <a:cubicBezTo>
                      <a:pt x="211455" y="449580"/>
                      <a:pt x="217170" y="450533"/>
                      <a:pt x="221932"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5725" y="273368"/>
                      <a:pt x="86677" y="271463"/>
                      <a:pt x="88582" y="271463"/>
                    </a:cubicBezTo>
                  </a:path>
                </a:pathLst>
              </a:custGeom>
              <a:solidFill>
                <a:schemeClr val="bg1"/>
              </a:solidFill>
              <a:ln w="9525" cap="flat">
                <a:noFill/>
                <a:prstDash val="solid"/>
                <a:miter/>
              </a:ln>
            </p:spPr>
            <p:txBody>
              <a:bodyPr rtlCol="0" anchor="ctr"/>
              <a:lstStyle/>
              <a:p>
                <a:endParaRPr lang="ru-RU"/>
              </a:p>
            </p:txBody>
          </p:sp>
          <p:sp>
            <p:nvSpPr>
              <p:cNvPr id="17" name="10">
                <a:extLst>
                  <a:ext uri="{FF2B5EF4-FFF2-40B4-BE49-F238E27FC236}">
                    <a16:creationId xmlns:a16="http://schemas.microsoft.com/office/drawing/2014/main" id="{7BB0CE80-0EA1-2F98-BC06-F780E2725438}"/>
                  </a:ext>
                </a:extLst>
              </p:cNvPr>
              <p:cNvSpPr/>
              <p:nvPr/>
            </p:nvSpPr>
            <p:spPr>
              <a:xfrm>
                <a:off x="8357010" y="4896489"/>
                <a:ext cx="83026" cy="89660"/>
              </a:xfrm>
              <a:custGeom>
                <a:avLst/>
                <a:gdLst>
                  <a:gd name="connsiteX0" fmla="*/ 84772 w 417195"/>
                  <a:gd name="connsiteY0" fmla="*/ 190500 h 450532"/>
                  <a:gd name="connsiteX1" fmla="*/ 208597 w 417195"/>
                  <a:gd name="connsiteY1" fmla="*/ 71438 h 450532"/>
                  <a:gd name="connsiteX2" fmla="*/ 334327 w 417195"/>
                  <a:gd name="connsiteY2" fmla="*/ 190500 h 450532"/>
                  <a:gd name="connsiteX3" fmla="*/ 330517 w 417195"/>
                  <a:gd name="connsiteY3" fmla="*/ 195263 h 450532"/>
                  <a:gd name="connsiteX4" fmla="*/ 87630 w 417195"/>
                  <a:gd name="connsiteY4" fmla="*/ 195263 h 450532"/>
                  <a:gd name="connsiteX5" fmla="*/ 84772 w 417195"/>
                  <a:gd name="connsiteY5" fmla="*/ 190500 h 450532"/>
                  <a:gd name="connsiteX6" fmla="*/ 88583 w 417195"/>
                  <a:gd name="connsiteY6" fmla="*/ 271463 h 450532"/>
                  <a:gd name="connsiteX7" fmla="*/ 368617 w 417195"/>
                  <a:gd name="connsiteY7" fmla="*/ 271463 h 450532"/>
                  <a:gd name="connsiteX8" fmla="*/ 417195 w 417195"/>
                  <a:gd name="connsiteY8" fmla="*/ 219075 h 450532"/>
                  <a:gd name="connsiteX9" fmla="*/ 208597 w 417195"/>
                  <a:gd name="connsiteY9" fmla="*/ 0 h 450532"/>
                  <a:gd name="connsiteX10" fmla="*/ 0 w 417195"/>
                  <a:gd name="connsiteY10" fmla="*/ 219075 h 450532"/>
                  <a:gd name="connsiteX11" fmla="*/ 0 w 417195"/>
                  <a:gd name="connsiteY11" fmla="*/ 230505 h 450532"/>
                  <a:gd name="connsiteX12" fmla="*/ 205740 w 417195"/>
                  <a:gd name="connsiteY12" fmla="*/ 449580 h 450532"/>
                  <a:gd name="connsiteX13" fmla="*/ 221933 w 417195"/>
                  <a:gd name="connsiteY13" fmla="*/ 450533 h 450532"/>
                  <a:gd name="connsiteX14" fmla="*/ 346710 w 417195"/>
                  <a:gd name="connsiteY14" fmla="*/ 412433 h 450532"/>
                  <a:gd name="connsiteX15" fmla="*/ 384810 w 417195"/>
                  <a:gd name="connsiteY15" fmla="*/ 377190 h 450532"/>
                  <a:gd name="connsiteX16" fmla="*/ 384810 w 417195"/>
                  <a:gd name="connsiteY16" fmla="*/ 320040 h 450532"/>
                  <a:gd name="connsiteX17" fmla="*/ 322897 w 417195"/>
                  <a:gd name="connsiteY17" fmla="*/ 327660 h 450532"/>
                  <a:gd name="connsiteX18" fmla="*/ 208597 w 417195"/>
                  <a:gd name="connsiteY18" fmla="*/ 373380 h 450532"/>
                  <a:gd name="connsiteX19" fmla="*/ 84772 w 417195"/>
                  <a:gd name="connsiteY19" fmla="*/ 275273 h 450532"/>
                  <a:gd name="connsiteX20" fmla="*/ 88583 w 417195"/>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5" h="450532">
                    <a:moveTo>
                      <a:pt x="84772" y="190500"/>
                    </a:moveTo>
                    <a:cubicBezTo>
                      <a:pt x="92392" y="127635"/>
                      <a:pt x="136208" y="71438"/>
                      <a:pt x="208597" y="71438"/>
                    </a:cubicBezTo>
                    <a:cubicBezTo>
                      <a:pt x="280988" y="71438"/>
                      <a:pt x="327660" y="126682"/>
                      <a:pt x="334327" y="190500"/>
                    </a:cubicBezTo>
                    <a:cubicBezTo>
                      <a:pt x="334327" y="192405"/>
                      <a:pt x="333375" y="195263"/>
                      <a:pt x="330517" y="195263"/>
                    </a:cubicBezTo>
                    <a:lnTo>
                      <a:pt x="87630" y="195263"/>
                    </a:lnTo>
                    <a:cubicBezTo>
                      <a:pt x="86677" y="194310"/>
                      <a:pt x="84772" y="192405"/>
                      <a:pt x="84772" y="190500"/>
                    </a:cubicBezTo>
                    <a:moveTo>
                      <a:pt x="88583" y="271463"/>
                    </a:moveTo>
                    <a:lnTo>
                      <a:pt x="368617" y="271463"/>
                    </a:lnTo>
                    <a:cubicBezTo>
                      <a:pt x="374333"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3" y="442913"/>
                      <a:pt x="205740" y="449580"/>
                    </a:cubicBezTo>
                    <a:cubicBezTo>
                      <a:pt x="211455" y="449580"/>
                      <a:pt x="217170" y="450533"/>
                      <a:pt x="221933"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4772" y="273368"/>
                      <a:pt x="86677" y="271463"/>
                      <a:pt x="88583" y="271463"/>
                    </a:cubicBezTo>
                  </a:path>
                </a:pathLst>
              </a:custGeom>
              <a:solidFill>
                <a:schemeClr val="bg1"/>
              </a:solidFill>
              <a:ln w="9525" cap="flat">
                <a:noFill/>
                <a:prstDash val="solid"/>
                <a:miter/>
              </a:ln>
            </p:spPr>
            <p:txBody>
              <a:bodyPr rtlCol="0" anchor="ctr"/>
              <a:lstStyle/>
              <a:p>
                <a:endParaRPr lang="ru-RU"/>
              </a:p>
            </p:txBody>
          </p:sp>
        </p:grpSp>
      </p:grpSp>
      <p:sp>
        <p:nvSpPr>
          <p:cNvPr id="19" name="Title 1">
            <a:extLst>
              <a:ext uri="{FF2B5EF4-FFF2-40B4-BE49-F238E27FC236}">
                <a16:creationId xmlns:a16="http://schemas.microsoft.com/office/drawing/2014/main" id="{03420C06-83B6-6346-A1BA-245DF5408BDA}"/>
              </a:ext>
            </a:extLst>
          </p:cNvPr>
          <p:cNvSpPr>
            <a:spLocks noGrp="1"/>
          </p:cNvSpPr>
          <p:nvPr>
            <p:ph type="title" hasCustomPrompt="1"/>
          </p:nvPr>
        </p:nvSpPr>
        <p:spPr>
          <a:xfrm>
            <a:off x="381000" y="341576"/>
            <a:ext cx="8382000" cy="428156"/>
          </a:xfrm>
          <a:prstGeom prst="rect">
            <a:avLst/>
          </a:prstGeom>
        </p:spPr>
        <p:txBody>
          <a:bodyPr lIns="0" tIns="0" rIns="0" bIns="0"/>
          <a:lstStyle>
            <a:lvl1pPr>
              <a:defRPr sz="2800" b="1">
                <a:solidFill>
                  <a:srgbClr val="FCFFFF"/>
                </a:solidFill>
              </a:defRPr>
            </a:lvl1pPr>
          </a:lstStyle>
          <a:p>
            <a:r>
              <a:rPr lang="en-US"/>
              <a:t>Click to edit title</a:t>
            </a:r>
          </a:p>
        </p:txBody>
      </p:sp>
      <p:pic>
        <p:nvPicPr>
          <p:cNvPr id="4" name="Grafik 3" descr="Ein Bild, das Schrift, Logo, Grafiken, rot enthält.&#10;&#10;Automatisch generierte Beschreibung">
            <a:extLst>
              <a:ext uri="{FF2B5EF4-FFF2-40B4-BE49-F238E27FC236}">
                <a16:creationId xmlns:a16="http://schemas.microsoft.com/office/drawing/2014/main" id="{B6574CD8-B6CF-5654-89B6-72ACF2F8D1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59357" y="4841272"/>
            <a:ext cx="906821" cy="302228"/>
          </a:xfrm>
          <a:prstGeom prst="rect">
            <a:avLst/>
          </a:prstGeom>
        </p:spPr>
      </p:pic>
    </p:spTree>
    <p:extLst>
      <p:ext uri="{BB962C8B-B14F-4D97-AF65-F5344CB8AC3E}">
        <p14:creationId xmlns:p14="http://schemas.microsoft.com/office/powerpoint/2010/main" val="174279425"/>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ontent Dark">
    <p:bg>
      <p:bgPr>
        <a:solidFill>
          <a:srgbClr val="0A2F5B"/>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8451F2C-DBC8-9751-7A99-449D809B46CB}"/>
              </a:ext>
            </a:extLst>
          </p:cNvPr>
          <p:cNvSpPr>
            <a:spLocks noGrp="1"/>
          </p:cNvSpPr>
          <p:nvPr>
            <p:ph idx="1" hasCustomPrompt="1"/>
          </p:nvPr>
        </p:nvSpPr>
        <p:spPr>
          <a:xfrm>
            <a:off x="381000" y="1276349"/>
            <a:ext cx="8382000" cy="3348039"/>
          </a:xfrm>
          <a:prstGeom prst="rect">
            <a:avLst/>
          </a:prstGeom>
        </p:spPr>
        <p:txBody>
          <a:bodyPr lIns="0" tIns="0">
            <a:noAutofit/>
          </a:bodyPr>
          <a:lstStyle>
            <a:lvl1pPr marL="0" indent="0">
              <a:lnSpc>
                <a:spcPct val="100000"/>
              </a:lnSpc>
              <a:buNone/>
              <a:defRPr sz="1400" b="0">
                <a:solidFill>
                  <a:schemeClr val="bg1"/>
                </a:solidFill>
              </a:defRPr>
            </a:lvl1pPr>
            <a:lvl2pPr>
              <a:lnSpc>
                <a:spcPct val="100000"/>
              </a:lnSpc>
              <a:defRPr sz="1400">
                <a:solidFill>
                  <a:schemeClr val="bg1"/>
                </a:solidFill>
              </a:defRPr>
            </a:lvl2pPr>
            <a:lvl3pPr>
              <a:lnSpc>
                <a:spcPct val="100000"/>
              </a:lnSpc>
              <a:defRPr sz="1400">
                <a:solidFill>
                  <a:schemeClr val="bg1"/>
                </a:solidFill>
              </a:defRPr>
            </a:lvl3pPr>
            <a:lvl4pPr>
              <a:lnSpc>
                <a:spcPct val="100000"/>
              </a:lnSpc>
              <a:defRPr sz="1400">
                <a:solidFill>
                  <a:schemeClr val="bg1"/>
                </a:solidFill>
              </a:defRPr>
            </a:lvl4pPr>
            <a:lvl5pPr>
              <a:defRPr>
                <a:solidFill>
                  <a:schemeClr val="bg2">
                    <a:lumMod val="50000"/>
                  </a:schemeClr>
                </a:solidFill>
              </a:defRPr>
            </a:lvl5pPr>
          </a:lstStyle>
          <a:p>
            <a:pPr lvl="0"/>
            <a:r>
              <a:rPr lang="en-US"/>
              <a:t>Text</a:t>
            </a:r>
          </a:p>
          <a:p>
            <a:pPr lvl="1"/>
            <a:r>
              <a:rPr lang="en-US"/>
              <a:t>First level bullet goes here.</a:t>
            </a:r>
          </a:p>
          <a:p>
            <a:pPr lvl="2"/>
            <a:r>
              <a:rPr lang="en-US"/>
              <a:t>Second level</a:t>
            </a:r>
          </a:p>
          <a:p>
            <a:pPr lvl="3"/>
            <a:r>
              <a:rPr lang="en-US"/>
              <a:t>Third level</a:t>
            </a:r>
          </a:p>
        </p:txBody>
      </p:sp>
      <p:sp>
        <p:nvSpPr>
          <p:cNvPr id="6" name="TextBox 5">
            <a:extLst>
              <a:ext uri="{FF2B5EF4-FFF2-40B4-BE49-F238E27FC236}">
                <a16:creationId xmlns:a16="http://schemas.microsoft.com/office/drawing/2014/main" id="{BB3FF41D-EAFF-0363-B661-A88DF013D7A5}"/>
              </a:ext>
            </a:extLst>
          </p:cNvPr>
          <p:cNvSpPr txBox="1"/>
          <p:nvPr userDrawn="1"/>
        </p:nvSpPr>
        <p:spPr>
          <a:xfrm>
            <a:off x="381000" y="4963255"/>
            <a:ext cx="3670877" cy="76944"/>
          </a:xfrm>
          <a:prstGeom prst="rect">
            <a:avLst/>
          </a:prstGeom>
          <a:noFill/>
        </p:spPr>
        <p:txBody>
          <a:bodyPr wrap="none" lIns="0" tIns="0" rIns="0" bIns="0" rtlCol="0">
            <a:spAutoFit/>
          </a:bodyPr>
          <a:lstStyle/>
          <a:p>
            <a:pPr>
              <a:lnSpc>
                <a:spcPct val="100000"/>
              </a:lnSpc>
            </a:pPr>
            <a:r>
              <a:rPr lang="en-US" sz="500" spc="0" dirty="0">
                <a:solidFill>
                  <a:srgbClr val="C9CECF">
                    <a:alpha val="57000"/>
                  </a:srgbClr>
                </a:solidFill>
                <a:latin typeface="+mn-lt"/>
              </a:rPr>
              <a:t>© 202</a:t>
            </a:r>
            <a:r>
              <a:rPr lang="de-CH" sz="500" spc="0" dirty="0">
                <a:solidFill>
                  <a:srgbClr val="C9CECF">
                    <a:alpha val="57000"/>
                  </a:srgbClr>
                </a:solidFill>
                <a:latin typeface="+mn-lt"/>
              </a:rPr>
              <a:t>4</a:t>
            </a:r>
            <a:r>
              <a:rPr lang="en-US" sz="500" spc="0" dirty="0">
                <a:solidFill>
                  <a:srgbClr val="C9CECF">
                    <a:alpha val="57000"/>
                  </a:srgbClr>
                </a:solidFill>
                <a:latin typeface="+mn-lt"/>
              </a:rPr>
              <a:t> Veeam Software. Confidential information. All rights reserved. All trademarks are the property of their respective owners.</a:t>
            </a:r>
          </a:p>
        </p:txBody>
      </p:sp>
      <p:grpSp>
        <p:nvGrpSpPr>
          <p:cNvPr id="10" name="Group 9">
            <a:extLst>
              <a:ext uri="{FF2B5EF4-FFF2-40B4-BE49-F238E27FC236}">
                <a16:creationId xmlns:a16="http://schemas.microsoft.com/office/drawing/2014/main" id="{9B3AA565-D17A-441F-8D86-62C4AD226195}"/>
              </a:ext>
            </a:extLst>
          </p:cNvPr>
          <p:cNvGrpSpPr/>
          <p:nvPr userDrawn="1"/>
        </p:nvGrpSpPr>
        <p:grpSpPr>
          <a:xfrm>
            <a:off x="8034046" y="4840288"/>
            <a:ext cx="728953" cy="303212"/>
            <a:chOff x="8034046" y="4840288"/>
            <a:chExt cx="728953" cy="303212"/>
          </a:xfrm>
        </p:grpSpPr>
        <p:sp>
          <p:nvSpPr>
            <p:cNvPr id="11" name="Freeform 10">
              <a:extLst>
                <a:ext uri="{FF2B5EF4-FFF2-40B4-BE49-F238E27FC236}">
                  <a16:creationId xmlns:a16="http://schemas.microsoft.com/office/drawing/2014/main" id="{C9A9C4C1-6045-E1BA-24E9-424C2E4FC360}"/>
                </a:ext>
              </a:extLst>
            </p:cNvPr>
            <p:cNvSpPr/>
            <p:nvPr userDrawn="1"/>
          </p:nvSpPr>
          <p:spPr>
            <a:xfrm>
              <a:off x="8034046" y="4840288"/>
              <a:ext cx="728953" cy="303212"/>
            </a:xfrm>
            <a:custGeom>
              <a:avLst/>
              <a:gdLst>
                <a:gd name="connsiteX0" fmla="*/ 29384 w 728953"/>
                <a:gd name="connsiteY0" fmla="*/ 0 h 303212"/>
                <a:gd name="connsiteX1" fmla="*/ 699569 w 728953"/>
                <a:gd name="connsiteY1" fmla="*/ 0 h 303212"/>
                <a:gd name="connsiteX2" fmla="*/ 728953 w 728953"/>
                <a:gd name="connsiteY2" fmla="*/ 38884 h 303212"/>
                <a:gd name="connsiteX3" fmla="*/ 728953 w 728953"/>
                <a:gd name="connsiteY3" fmla="*/ 303212 h 303212"/>
                <a:gd name="connsiteX4" fmla="*/ 0 w 728953"/>
                <a:gd name="connsiteY4" fmla="*/ 303212 h 303212"/>
                <a:gd name="connsiteX5" fmla="*/ 0 w 728953"/>
                <a:gd name="connsiteY5" fmla="*/ 38884 h 303212"/>
                <a:gd name="connsiteX6" fmla="*/ 29384 w 728953"/>
                <a:gd name="connsiteY6" fmla="*/ 0 h 3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53" h="303212">
                  <a:moveTo>
                    <a:pt x="29384" y="0"/>
                  </a:moveTo>
                  <a:lnTo>
                    <a:pt x="699569" y="0"/>
                  </a:lnTo>
                  <a:cubicBezTo>
                    <a:pt x="715789" y="0"/>
                    <a:pt x="728953" y="17420"/>
                    <a:pt x="728953" y="38884"/>
                  </a:cubicBezTo>
                  <a:lnTo>
                    <a:pt x="728953" y="303212"/>
                  </a:lnTo>
                  <a:lnTo>
                    <a:pt x="0" y="303212"/>
                  </a:lnTo>
                  <a:lnTo>
                    <a:pt x="0" y="38884"/>
                  </a:lnTo>
                  <a:cubicBezTo>
                    <a:pt x="0" y="17420"/>
                    <a:pt x="13164" y="0"/>
                    <a:pt x="29384" y="0"/>
                  </a:cubicBezTo>
                  <a:close/>
                </a:path>
              </a:pathLst>
            </a:custGeom>
            <a:solidFill>
              <a:srgbClr val="02B535"/>
            </a:solidFill>
            <a:ln w="9525" cap="flat">
              <a:noFill/>
              <a:prstDash val="solid"/>
              <a:miter/>
            </a:ln>
          </p:spPr>
          <p:txBody>
            <a:bodyPr wrap="square" rtlCol="0" anchor="ctr">
              <a:noAutofit/>
            </a:bodyPr>
            <a:lstStyle/>
            <a:p>
              <a:endParaRPr lang="ru-RU">
                <a:solidFill>
                  <a:srgbClr val="93EB20"/>
                </a:solidFill>
              </a:endParaRPr>
            </a:p>
          </p:txBody>
        </p:sp>
        <p:grpSp>
          <p:nvGrpSpPr>
            <p:cNvPr id="12" name="Group 11">
              <a:extLst>
                <a:ext uri="{FF2B5EF4-FFF2-40B4-BE49-F238E27FC236}">
                  <a16:creationId xmlns:a16="http://schemas.microsoft.com/office/drawing/2014/main" id="{F97ABA0A-B1FA-6274-632B-FA074EFB60D1}"/>
                </a:ext>
              </a:extLst>
            </p:cNvPr>
            <p:cNvGrpSpPr>
              <a:grpSpLocks noChangeAspect="1"/>
            </p:cNvGrpSpPr>
            <p:nvPr userDrawn="1"/>
          </p:nvGrpSpPr>
          <p:grpSpPr>
            <a:xfrm>
              <a:off x="8130451" y="4918425"/>
              <a:ext cx="522520" cy="94143"/>
              <a:chOff x="8169296" y="4896489"/>
              <a:chExt cx="497639" cy="89660"/>
            </a:xfrm>
          </p:grpSpPr>
          <p:sp>
            <p:nvSpPr>
              <p:cNvPr id="13" name="10">
                <a:extLst>
                  <a:ext uri="{FF2B5EF4-FFF2-40B4-BE49-F238E27FC236}">
                    <a16:creationId xmlns:a16="http://schemas.microsoft.com/office/drawing/2014/main" id="{B29855A0-CCEB-7C3F-7DBA-CE96C2543F6D}"/>
                  </a:ext>
                </a:extLst>
              </p:cNvPr>
              <p:cNvSpPr/>
              <p:nvPr/>
            </p:nvSpPr>
            <p:spPr>
              <a:xfrm>
                <a:off x="8169296" y="4897115"/>
                <a:ext cx="95515" cy="87327"/>
              </a:xfrm>
              <a:custGeom>
                <a:avLst/>
                <a:gdLst>
                  <a:gd name="connsiteX0" fmla="*/ 458420 w 479951"/>
                  <a:gd name="connsiteY0" fmla="*/ 5424 h 438811"/>
                  <a:gd name="connsiteX1" fmla="*/ 403175 w 479951"/>
                  <a:gd name="connsiteY1" fmla="*/ 24474 h 438811"/>
                  <a:gd name="connsiteX2" fmla="*/ 254585 w 479951"/>
                  <a:gd name="connsiteY2" fmla="*/ 343562 h 438811"/>
                  <a:gd name="connsiteX3" fmla="*/ 240297 w 479951"/>
                  <a:gd name="connsiteY3" fmla="*/ 354992 h 438811"/>
                  <a:gd name="connsiteX4" fmla="*/ 226010 w 479951"/>
                  <a:gd name="connsiteY4" fmla="*/ 343562 h 438811"/>
                  <a:gd name="connsiteX5" fmla="*/ 77420 w 479951"/>
                  <a:gd name="connsiteY5" fmla="*/ 23522 h 438811"/>
                  <a:gd name="connsiteX6" fmla="*/ 22175 w 479951"/>
                  <a:gd name="connsiteY6" fmla="*/ 4472 h 438811"/>
                  <a:gd name="connsiteX7" fmla="*/ 4077 w 479951"/>
                  <a:gd name="connsiteY7" fmla="*/ 62574 h 438811"/>
                  <a:gd name="connsiteX8" fmla="*/ 148857 w 479951"/>
                  <a:gd name="connsiteY8" fmla="*/ 357849 h 438811"/>
                  <a:gd name="connsiteX9" fmla="*/ 165050 w 479951"/>
                  <a:gd name="connsiteY9" fmla="*/ 391187 h 438811"/>
                  <a:gd name="connsiteX10" fmla="*/ 239345 w 479951"/>
                  <a:gd name="connsiteY10" fmla="*/ 438812 h 438811"/>
                  <a:gd name="connsiteX11" fmla="*/ 313640 w 479951"/>
                  <a:gd name="connsiteY11" fmla="*/ 391187 h 438811"/>
                  <a:gd name="connsiteX12" fmla="*/ 329832 w 479951"/>
                  <a:gd name="connsiteY12" fmla="*/ 357849 h 438811"/>
                  <a:gd name="connsiteX13" fmla="*/ 474612 w 479951"/>
                  <a:gd name="connsiteY13" fmla="*/ 62574 h 438811"/>
                  <a:gd name="connsiteX14" fmla="*/ 458420 w 479951"/>
                  <a:gd name="connsiteY14" fmla="*/ 5424 h 43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951" h="438811">
                    <a:moveTo>
                      <a:pt x="458420" y="5424"/>
                    </a:moveTo>
                    <a:cubicBezTo>
                      <a:pt x="438417" y="-6006"/>
                      <a:pt x="413652" y="2567"/>
                      <a:pt x="403175" y="24474"/>
                    </a:cubicBezTo>
                    <a:lnTo>
                      <a:pt x="254585" y="343562"/>
                    </a:lnTo>
                    <a:cubicBezTo>
                      <a:pt x="250775" y="350229"/>
                      <a:pt x="247917" y="354992"/>
                      <a:pt x="240297" y="354992"/>
                    </a:cubicBezTo>
                    <a:cubicBezTo>
                      <a:pt x="232677" y="354992"/>
                      <a:pt x="229820" y="350229"/>
                      <a:pt x="226010" y="343562"/>
                    </a:cubicBezTo>
                    <a:lnTo>
                      <a:pt x="77420" y="23522"/>
                    </a:lnTo>
                    <a:cubicBezTo>
                      <a:pt x="66942" y="2567"/>
                      <a:pt x="42177" y="-6006"/>
                      <a:pt x="22175" y="4472"/>
                    </a:cubicBezTo>
                    <a:cubicBezTo>
                      <a:pt x="2172" y="15902"/>
                      <a:pt x="-5448" y="41619"/>
                      <a:pt x="4077" y="62574"/>
                    </a:cubicBezTo>
                    <a:lnTo>
                      <a:pt x="148857" y="357849"/>
                    </a:lnTo>
                    <a:lnTo>
                      <a:pt x="165050" y="391187"/>
                    </a:lnTo>
                    <a:cubicBezTo>
                      <a:pt x="179337" y="420714"/>
                      <a:pt x="207912" y="438812"/>
                      <a:pt x="239345" y="438812"/>
                    </a:cubicBezTo>
                    <a:cubicBezTo>
                      <a:pt x="270777" y="438812"/>
                      <a:pt x="299352" y="420714"/>
                      <a:pt x="313640" y="391187"/>
                    </a:cubicBezTo>
                    <a:lnTo>
                      <a:pt x="329832" y="357849"/>
                    </a:lnTo>
                    <a:lnTo>
                      <a:pt x="474612" y="62574"/>
                    </a:lnTo>
                    <a:cubicBezTo>
                      <a:pt x="486042" y="42572"/>
                      <a:pt x="478422" y="15902"/>
                      <a:pt x="458420" y="5424"/>
                    </a:cubicBezTo>
                  </a:path>
                </a:pathLst>
              </a:custGeom>
              <a:solidFill>
                <a:schemeClr val="bg1"/>
              </a:solidFill>
              <a:ln w="9525" cap="flat">
                <a:noFill/>
                <a:prstDash val="solid"/>
                <a:miter/>
              </a:ln>
            </p:spPr>
            <p:txBody>
              <a:bodyPr rtlCol="0" anchor="ctr"/>
              <a:lstStyle/>
              <a:p>
                <a:endParaRPr lang="ru-RU"/>
              </a:p>
            </p:txBody>
          </p:sp>
          <p:sp>
            <p:nvSpPr>
              <p:cNvPr id="14" name="10">
                <a:extLst>
                  <a:ext uri="{FF2B5EF4-FFF2-40B4-BE49-F238E27FC236}">
                    <a16:creationId xmlns:a16="http://schemas.microsoft.com/office/drawing/2014/main" id="{6BC0303E-B807-1B5D-5D73-20C25E12F7D9}"/>
                  </a:ext>
                </a:extLst>
              </p:cNvPr>
              <p:cNvSpPr/>
              <p:nvPr/>
            </p:nvSpPr>
            <p:spPr>
              <a:xfrm>
                <a:off x="8549410" y="4897247"/>
                <a:ext cx="117525" cy="87392"/>
              </a:xfrm>
              <a:custGeom>
                <a:avLst/>
                <a:gdLst>
                  <a:gd name="connsiteX0" fmla="*/ 515302 w 590549"/>
                  <a:gd name="connsiteY0" fmla="*/ 0 h 439136"/>
                  <a:gd name="connsiteX1" fmla="*/ 451485 w 590549"/>
                  <a:gd name="connsiteY1" fmla="*/ 40957 h 439136"/>
                  <a:gd name="connsiteX2" fmla="*/ 302895 w 590549"/>
                  <a:gd name="connsiteY2" fmla="*/ 347663 h 439136"/>
                  <a:gd name="connsiteX3" fmla="*/ 295275 w 590549"/>
                  <a:gd name="connsiteY3" fmla="*/ 354330 h 439136"/>
                  <a:gd name="connsiteX4" fmla="*/ 287655 w 590549"/>
                  <a:gd name="connsiteY4" fmla="*/ 347663 h 439136"/>
                  <a:gd name="connsiteX5" fmla="*/ 140017 w 590549"/>
                  <a:gd name="connsiteY5" fmla="*/ 43815 h 439136"/>
                  <a:gd name="connsiteX6" fmla="*/ 74295 w 590549"/>
                  <a:gd name="connsiteY6" fmla="*/ 0 h 439136"/>
                  <a:gd name="connsiteX7" fmla="*/ 74295 w 590549"/>
                  <a:gd name="connsiteY7" fmla="*/ 0 h 439136"/>
                  <a:gd name="connsiteX8" fmla="*/ 0 w 590549"/>
                  <a:gd name="connsiteY8" fmla="*/ 80963 h 439136"/>
                  <a:gd name="connsiteX9" fmla="*/ 0 w 590549"/>
                  <a:gd name="connsiteY9" fmla="*/ 395288 h 439136"/>
                  <a:gd name="connsiteX10" fmla="*/ 27622 w 590549"/>
                  <a:gd name="connsiteY10" fmla="*/ 437198 h 439136"/>
                  <a:gd name="connsiteX11" fmla="*/ 78105 w 590549"/>
                  <a:gd name="connsiteY11" fmla="*/ 394335 h 439136"/>
                  <a:gd name="connsiteX12" fmla="*/ 73342 w 590549"/>
                  <a:gd name="connsiteY12" fmla="*/ 88582 h 439136"/>
                  <a:gd name="connsiteX13" fmla="*/ 78105 w 590549"/>
                  <a:gd name="connsiteY13" fmla="*/ 86677 h 439136"/>
                  <a:gd name="connsiteX14" fmla="*/ 229552 w 590549"/>
                  <a:gd name="connsiteY14" fmla="*/ 392430 h 439136"/>
                  <a:gd name="connsiteX15" fmla="*/ 295275 w 590549"/>
                  <a:gd name="connsiteY15" fmla="*/ 439103 h 439136"/>
                  <a:gd name="connsiteX16" fmla="*/ 360998 w 590549"/>
                  <a:gd name="connsiteY16" fmla="*/ 392430 h 439136"/>
                  <a:gd name="connsiteX17" fmla="*/ 511492 w 590549"/>
                  <a:gd name="connsiteY17" fmla="*/ 86677 h 439136"/>
                  <a:gd name="connsiteX18" fmla="*/ 517208 w 590549"/>
                  <a:gd name="connsiteY18" fmla="*/ 88582 h 439136"/>
                  <a:gd name="connsiteX19" fmla="*/ 511492 w 590549"/>
                  <a:gd name="connsiteY19" fmla="*/ 396240 h 439136"/>
                  <a:gd name="connsiteX20" fmla="*/ 552450 w 590549"/>
                  <a:gd name="connsiteY20" fmla="*/ 439103 h 439136"/>
                  <a:gd name="connsiteX21" fmla="*/ 590550 w 590549"/>
                  <a:gd name="connsiteY21" fmla="*/ 394335 h 439136"/>
                  <a:gd name="connsiteX22" fmla="*/ 590550 w 590549"/>
                  <a:gd name="connsiteY22" fmla="*/ 80963 h 439136"/>
                  <a:gd name="connsiteX23" fmla="*/ 515302 w 590549"/>
                  <a:gd name="connsiteY23" fmla="*/ 0 h 43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0549" h="439136">
                    <a:moveTo>
                      <a:pt x="515302" y="0"/>
                    </a:moveTo>
                    <a:cubicBezTo>
                      <a:pt x="487680" y="0"/>
                      <a:pt x="462915" y="17145"/>
                      <a:pt x="451485" y="40957"/>
                    </a:cubicBezTo>
                    <a:cubicBezTo>
                      <a:pt x="413385" y="118110"/>
                      <a:pt x="302895" y="346710"/>
                      <a:pt x="302895" y="347663"/>
                    </a:cubicBezTo>
                    <a:cubicBezTo>
                      <a:pt x="301942" y="348615"/>
                      <a:pt x="300038" y="354330"/>
                      <a:pt x="295275" y="354330"/>
                    </a:cubicBezTo>
                    <a:cubicBezTo>
                      <a:pt x="290513" y="354330"/>
                      <a:pt x="288608" y="349567"/>
                      <a:pt x="287655" y="347663"/>
                    </a:cubicBezTo>
                    <a:cubicBezTo>
                      <a:pt x="250508" y="271463"/>
                      <a:pt x="178117" y="121920"/>
                      <a:pt x="140017" y="43815"/>
                    </a:cubicBezTo>
                    <a:cubicBezTo>
                      <a:pt x="125730" y="14288"/>
                      <a:pt x="100965" y="0"/>
                      <a:pt x="74295" y="0"/>
                    </a:cubicBezTo>
                    <a:lnTo>
                      <a:pt x="74295" y="0"/>
                    </a:lnTo>
                    <a:cubicBezTo>
                      <a:pt x="33338" y="0"/>
                      <a:pt x="0" y="34290"/>
                      <a:pt x="0" y="80963"/>
                    </a:cubicBezTo>
                    <a:lnTo>
                      <a:pt x="0" y="395288"/>
                    </a:lnTo>
                    <a:cubicBezTo>
                      <a:pt x="0" y="414338"/>
                      <a:pt x="10477" y="432435"/>
                      <a:pt x="27622" y="437198"/>
                    </a:cubicBezTo>
                    <a:cubicBezTo>
                      <a:pt x="55245" y="445770"/>
                      <a:pt x="78105" y="421957"/>
                      <a:pt x="78105" y="394335"/>
                    </a:cubicBezTo>
                    <a:lnTo>
                      <a:pt x="73342" y="88582"/>
                    </a:lnTo>
                    <a:cubicBezTo>
                      <a:pt x="73342" y="85725"/>
                      <a:pt x="77152" y="84772"/>
                      <a:pt x="78105" y="86677"/>
                    </a:cubicBezTo>
                    <a:lnTo>
                      <a:pt x="229552" y="392430"/>
                    </a:lnTo>
                    <a:cubicBezTo>
                      <a:pt x="243840" y="421957"/>
                      <a:pt x="267652" y="439103"/>
                      <a:pt x="295275" y="439103"/>
                    </a:cubicBezTo>
                    <a:cubicBezTo>
                      <a:pt x="321945" y="439103"/>
                      <a:pt x="346710" y="421957"/>
                      <a:pt x="360998" y="392430"/>
                    </a:cubicBezTo>
                    <a:lnTo>
                      <a:pt x="511492" y="86677"/>
                    </a:lnTo>
                    <a:cubicBezTo>
                      <a:pt x="513398" y="83820"/>
                      <a:pt x="517208" y="84772"/>
                      <a:pt x="517208" y="88582"/>
                    </a:cubicBezTo>
                    <a:lnTo>
                      <a:pt x="511492" y="396240"/>
                    </a:lnTo>
                    <a:cubicBezTo>
                      <a:pt x="511492" y="421005"/>
                      <a:pt x="529590" y="440055"/>
                      <a:pt x="552450" y="439103"/>
                    </a:cubicBezTo>
                    <a:cubicBezTo>
                      <a:pt x="574358" y="438150"/>
                      <a:pt x="590550" y="418148"/>
                      <a:pt x="590550" y="394335"/>
                    </a:cubicBezTo>
                    <a:lnTo>
                      <a:pt x="590550" y="80963"/>
                    </a:lnTo>
                    <a:cubicBezTo>
                      <a:pt x="589598" y="33338"/>
                      <a:pt x="556260" y="0"/>
                      <a:pt x="515302" y="0"/>
                    </a:cubicBezTo>
                  </a:path>
                </a:pathLst>
              </a:custGeom>
              <a:solidFill>
                <a:schemeClr val="bg1"/>
              </a:solidFill>
              <a:ln w="9525" cap="flat">
                <a:noFill/>
                <a:prstDash val="solid"/>
                <a:miter/>
              </a:ln>
            </p:spPr>
            <p:txBody>
              <a:bodyPr rtlCol="0" anchor="ctr"/>
              <a:lstStyle/>
              <a:p>
                <a:endParaRPr lang="ru-RU"/>
              </a:p>
            </p:txBody>
          </p:sp>
          <p:sp>
            <p:nvSpPr>
              <p:cNvPr id="15" name="10">
                <a:extLst>
                  <a:ext uri="{FF2B5EF4-FFF2-40B4-BE49-F238E27FC236}">
                    <a16:creationId xmlns:a16="http://schemas.microsoft.com/office/drawing/2014/main" id="{5E3702BA-B465-6165-CE8C-3E8488E4F591}"/>
                  </a:ext>
                </a:extLst>
              </p:cNvPr>
              <p:cNvSpPr/>
              <p:nvPr/>
            </p:nvSpPr>
            <p:spPr>
              <a:xfrm>
                <a:off x="8442687" y="4897058"/>
                <a:ext cx="97729" cy="87417"/>
              </a:xfrm>
              <a:custGeom>
                <a:avLst/>
                <a:gdLst>
                  <a:gd name="connsiteX0" fmla="*/ 485786 w 491077"/>
                  <a:gd name="connsiteY0" fmla="*/ 376238 h 439263"/>
                  <a:gd name="connsiteX1" fmla="*/ 319099 w 491077"/>
                  <a:gd name="connsiteY1" fmla="*/ 47625 h 439263"/>
                  <a:gd name="connsiteX2" fmla="*/ 244804 w 491077"/>
                  <a:gd name="connsiteY2" fmla="*/ 0 h 439263"/>
                  <a:gd name="connsiteX3" fmla="*/ 192416 w 491077"/>
                  <a:gd name="connsiteY3" fmla="*/ 20003 h 439263"/>
                  <a:gd name="connsiteX4" fmla="*/ 170509 w 491077"/>
                  <a:gd name="connsiteY4" fmla="*/ 47625 h 439263"/>
                  <a:gd name="connsiteX5" fmla="*/ 4774 w 491077"/>
                  <a:gd name="connsiteY5" fmla="*/ 375285 h 439263"/>
                  <a:gd name="connsiteX6" fmla="*/ 4774 w 491077"/>
                  <a:gd name="connsiteY6" fmla="*/ 376238 h 439263"/>
                  <a:gd name="connsiteX7" fmla="*/ 4774 w 491077"/>
                  <a:gd name="connsiteY7" fmla="*/ 376238 h 439263"/>
                  <a:gd name="connsiteX8" fmla="*/ 7631 w 491077"/>
                  <a:gd name="connsiteY8" fmla="*/ 421958 h 439263"/>
                  <a:gd name="connsiteX9" fmla="*/ 8584 w 491077"/>
                  <a:gd name="connsiteY9" fmla="*/ 422910 h 439263"/>
                  <a:gd name="connsiteX10" fmla="*/ 9536 w 491077"/>
                  <a:gd name="connsiteY10" fmla="*/ 423863 h 439263"/>
                  <a:gd name="connsiteX11" fmla="*/ 20014 w 491077"/>
                  <a:gd name="connsiteY11" fmla="*/ 433388 h 439263"/>
                  <a:gd name="connsiteX12" fmla="*/ 62876 w 491077"/>
                  <a:gd name="connsiteY12" fmla="*/ 431483 h 439263"/>
                  <a:gd name="connsiteX13" fmla="*/ 63829 w 491077"/>
                  <a:gd name="connsiteY13" fmla="*/ 431483 h 439263"/>
                  <a:gd name="connsiteX14" fmla="*/ 66686 w 491077"/>
                  <a:gd name="connsiteY14" fmla="*/ 429578 h 439263"/>
                  <a:gd name="connsiteX15" fmla="*/ 68591 w 491077"/>
                  <a:gd name="connsiteY15" fmla="*/ 427672 h 439263"/>
                  <a:gd name="connsiteX16" fmla="*/ 69544 w 491077"/>
                  <a:gd name="connsiteY16" fmla="*/ 426720 h 439263"/>
                  <a:gd name="connsiteX17" fmla="*/ 77164 w 491077"/>
                  <a:gd name="connsiteY17" fmla="*/ 416243 h 439263"/>
                  <a:gd name="connsiteX18" fmla="*/ 82879 w 491077"/>
                  <a:gd name="connsiteY18" fmla="*/ 402908 h 439263"/>
                  <a:gd name="connsiteX19" fmla="*/ 117169 w 491077"/>
                  <a:gd name="connsiteY19" fmla="*/ 330518 h 439263"/>
                  <a:gd name="connsiteX20" fmla="*/ 121931 w 491077"/>
                  <a:gd name="connsiteY20" fmla="*/ 327660 h 439263"/>
                  <a:gd name="connsiteX21" fmla="*/ 121931 w 491077"/>
                  <a:gd name="connsiteY21" fmla="*/ 327660 h 439263"/>
                  <a:gd name="connsiteX22" fmla="*/ 275284 w 491077"/>
                  <a:gd name="connsiteY22" fmla="*/ 327660 h 439263"/>
                  <a:gd name="connsiteX23" fmla="*/ 275284 w 491077"/>
                  <a:gd name="connsiteY23" fmla="*/ 327660 h 439263"/>
                  <a:gd name="connsiteX24" fmla="*/ 312431 w 491077"/>
                  <a:gd name="connsiteY24" fmla="*/ 288608 h 439263"/>
                  <a:gd name="connsiteX25" fmla="*/ 275284 w 491077"/>
                  <a:gd name="connsiteY25" fmla="*/ 249555 h 439263"/>
                  <a:gd name="connsiteX26" fmla="*/ 183844 w 491077"/>
                  <a:gd name="connsiteY26" fmla="*/ 249555 h 439263"/>
                  <a:gd name="connsiteX27" fmla="*/ 160984 w 491077"/>
                  <a:gd name="connsiteY27" fmla="*/ 249555 h 439263"/>
                  <a:gd name="connsiteX28" fmla="*/ 158126 w 491077"/>
                  <a:gd name="connsiteY28" fmla="*/ 244793 h 439263"/>
                  <a:gd name="connsiteX29" fmla="*/ 166699 w 491077"/>
                  <a:gd name="connsiteY29" fmla="*/ 226695 h 439263"/>
                  <a:gd name="connsiteX30" fmla="*/ 229564 w 491077"/>
                  <a:gd name="connsiteY30" fmla="*/ 100013 h 439263"/>
                  <a:gd name="connsiteX31" fmla="*/ 229564 w 491077"/>
                  <a:gd name="connsiteY31" fmla="*/ 99060 h 439263"/>
                  <a:gd name="connsiteX32" fmla="*/ 229564 w 491077"/>
                  <a:gd name="connsiteY32" fmla="*/ 98107 h 439263"/>
                  <a:gd name="connsiteX33" fmla="*/ 229564 w 491077"/>
                  <a:gd name="connsiteY33" fmla="*/ 98107 h 439263"/>
                  <a:gd name="connsiteX34" fmla="*/ 240041 w 491077"/>
                  <a:gd name="connsiteY34" fmla="*/ 84773 h 439263"/>
                  <a:gd name="connsiteX35" fmla="*/ 249566 w 491077"/>
                  <a:gd name="connsiteY35" fmla="*/ 84773 h 439263"/>
                  <a:gd name="connsiteX36" fmla="*/ 261949 w 491077"/>
                  <a:gd name="connsiteY36" fmla="*/ 100013 h 439263"/>
                  <a:gd name="connsiteX37" fmla="*/ 261949 w 491077"/>
                  <a:gd name="connsiteY37" fmla="*/ 100013 h 439263"/>
                  <a:gd name="connsiteX38" fmla="*/ 414349 w 491077"/>
                  <a:gd name="connsiteY38" fmla="*/ 415290 h 439263"/>
                  <a:gd name="connsiteX39" fmla="*/ 450544 w 491077"/>
                  <a:gd name="connsiteY39" fmla="*/ 438150 h 439263"/>
                  <a:gd name="connsiteX40" fmla="*/ 464831 w 491077"/>
                  <a:gd name="connsiteY40" fmla="*/ 435293 h 439263"/>
                  <a:gd name="connsiteX41" fmla="*/ 465784 w 491077"/>
                  <a:gd name="connsiteY41" fmla="*/ 435293 h 439263"/>
                  <a:gd name="connsiteX42" fmla="*/ 468641 w 491077"/>
                  <a:gd name="connsiteY42" fmla="*/ 433388 h 439263"/>
                  <a:gd name="connsiteX43" fmla="*/ 469594 w 491077"/>
                  <a:gd name="connsiteY43" fmla="*/ 432435 h 439263"/>
                  <a:gd name="connsiteX44" fmla="*/ 470546 w 491077"/>
                  <a:gd name="connsiteY44" fmla="*/ 432435 h 439263"/>
                  <a:gd name="connsiteX45" fmla="*/ 471499 w 491077"/>
                  <a:gd name="connsiteY45" fmla="*/ 431483 h 439263"/>
                  <a:gd name="connsiteX46" fmla="*/ 472451 w 491077"/>
                  <a:gd name="connsiteY46" fmla="*/ 430530 h 439263"/>
                  <a:gd name="connsiteX47" fmla="*/ 473404 w 491077"/>
                  <a:gd name="connsiteY47" fmla="*/ 429578 h 439263"/>
                  <a:gd name="connsiteX48" fmla="*/ 475309 w 491077"/>
                  <a:gd name="connsiteY48" fmla="*/ 428625 h 439263"/>
                  <a:gd name="connsiteX49" fmla="*/ 477214 w 491077"/>
                  <a:gd name="connsiteY49" fmla="*/ 426720 h 439263"/>
                  <a:gd name="connsiteX50" fmla="*/ 478166 w 491077"/>
                  <a:gd name="connsiteY50" fmla="*/ 425768 h 439263"/>
                  <a:gd name="connsiteX51" fmla="*/ 485786 w 491077"/>
                  <a:gd name="connsiteY51" fmla="*/ 376238 h 4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1077" h="439263">
                    <a:moveTo>
                      <a:pt x="485786" y="376238"/>
                    </a:moveTo>
                    <a:lnTo>
                      <a:pt x="319099" y="47625"/>
                    </a:lnTo>
                    <a:cubicBezTo>
                      <a:pt x="304811" y="18098"/>
                      <a:pt x="276236" y="0"/>
                      <a:pt x="244804" y="0"/>
                    </a:cubicBezTo>
                    <a:cubicBezTo>
                      <a:pt x="224801" y="0"/>
                      <a:pt x="206704" y="6668"/>
                      <a:pt x="192416" y="20003"/>
                    </a:cubicBezTo>
                    <a:cubicBezTo>
                      <a:pt x="183844" y="27623"/>
                      <a:pt x="176224" y="37148"/>
                      <a:pt x="170509" y="47625"/>
                    </a:cubicBezTo>
                    <a:lnTo>
                      <a:pt x="4774" y="375285"/>
                    </a:lnTo>
                    <a:cubicBezTo>
                      <a:pt x="4774" y="375285"/>
                      <a:pt x="4774" y="376238"/>
                      <a:pt x="4774" y="376238"/>
                    </a:cubicBezTo>
                    <a:lnTo>
                      <a:pt x="4774" y="376238"/>
                    </a:lnTo>
                    <a:cubicBezTo>
                      <a:pt x="-2846" y="391478"/>
                      <a:pt x="-941" y="409575"/>
                      <a:pt x="7631" y="421958"/>
                    </a:cubicBezTo>
                    <a:cubicBezTo>
                      <a:pt x="7631" y="421958"/>
                      <a:pt x="7631" y="422910"/>
                      <a:pt x="8584" y="422910"/>
                    </a:cubicBezTo>
                    <a:cubicBezTo>
                      <a:pt x="8584" y="422910"/>
                      <a:pt x="9536" y="423863"/>
                      <a:pt x="9536" y="423863"/>
                    </a:cubicBezTo>
                    <a:cubicBezTo>
                      <a:pt x="12394" y="427672"/>
                      <a:pt x="16204" y="431483"/>
                      <a:pt x="20014" y="433388"/>
                    </a:cubicBezTo>
                    <a:cubicBezTo>
                      <a:pt x="34301" y="441960"/>
                      <a:pt x="50494" y="441008"/>
                      <a:pt x="62876" y="431483"/>
                    </a:cubicBezTo>
                    <a:cubicBezTo>
                      <a:pt x="62876" y="431483"/>
                      <a:pt x="62876" y="431483"/>
                      <a:pt x="63829" y="431483"/>
                    </a:cubicBezTo>
                    <a:cubicBezTo>
                      <a:pt x="64781" y="430530"/>
                      <a:pt x="65734" y="430530"/>
                      <a:pt x="66686" y="429578"/>
                    </a:cubicBezTo>
                    <a:cubicBezTo>
                      <a:pt x="67639" y="428625"/>
                      <a:pt x="67639" y="428625"/>
                      <a:pt x="68591" y="427672"/>
                    </a:cubicBezTo>
                    <a:cubicBezTo>
                      <a:pt x="68591" y="427672"/>
                      <a:pt x="69544" y="426720"/>
                      <a:pt x="69544" y="426720"/>
                    </a:cubicBezTo>
                    <a:cubicBezTo>
                      <a:pt x="72401" y="423863"/>
                      <a:pt x="75259" y="420053"/>
                      <a:pt x="77164" y="416243"/>
                    </a:cubicBezTo>
                    <a:lnTo>
                      <a:pt x="82879" y="402908"/>
                    </a:lnTo>
                    <a:lnTo>
                      <a:pt x="117169" y="330518"/>
                    </a:lnTo>
                    <a:cubicBezTo>
                      <a:pt x="118121" y="328613"/>
                      <a:pt x="120026" y="327660"/>
                      <a:pt x="121931" y="327660"/>
                    </a:cubicBezTo>
                    <a:lnTo>
                      <a:pt x="121931" y="327660"/>
                    </a:lnTo>
                    <a:lnTo>
                      <a:pt x="275284" y="327660"/>
                    </a:lnTo>
                    <a:lnTo>
                      <a:pt x="275284" y="327660"/>
                    </a:lnTo>
                    <a:cubicBezTo>
                      <a:pt x="296239" y="327660"/>
                      <a:pt x="312431" y="310515"/>
                      <a:pt x="312431" y="288608"/>
                    </a:cubicBezTo>
                    <a:cubicBezTo>
                      <a:pt x="312431" y="266700"/>
                      <a:pt x="296239" y="249555"/>
                      <a:pt x="275284" y="249555"/>
                    </a:cubicBezTo>
                    <a:lnTo>
                      <a:pt x="183844" y="249555"/>
                    </a:lnTo>
                    <a:lnTo>
                      <a:pt x="160984" y="249555"/>
                    </a:lnTo>
                    <a:cubicBezTo>
                      <a:pt x="158126" y="249555"/>
                      <a:pt x="157174" y="246698"/>
                      <a:pt x="158126" y="244793"/>
                    </a:cubicBezTo>
                    <a:lnTo>
                      <a:pt x="166699" y="226695"/>
                    </a:lnTo>
                    <a:lnTo>
                      <a:pt x="229564" y="100013"/>
                    </a:lnTo>
                    <a:lnTo>
                      <a:pt x="229564" y="99060"/>
                    </a:lnTo>
                    <a:cubicBezTo>
                      <a:pt x="229564" y="99060"/>
                      <a:pt x="229564" y="98107"/>
                      <a:pt x="229564" y="98107"/>
                    </a:cubicBezTo>
                    <a:cubicBezTo>
                      <a:pt x="229564" y="98107"/>
                      <a:pt x="229564" y="98107"/>
                      <a:pt x="229564" y="98107"/>
                    </a:cubicBezTo>
                    <a:cubicBezTo>
                      <a:pt x="230516" y="96203"/>
                      <a:pt x="234326" y="86678"/>
                      <a:pt x="240041" y="84773"/>
                    </a:cubicBezTo>
                    <a:cubicBezTo>
                      <a:pt x="242899" y="83820"/>
                      <a:pt x="246709" y="83820"/>
                      <a:pt x="249566" y="84773"/>
                    </a:cubicBezTo>
                    <a:cubicBezTo>
                      <a:pt x="256234" y="86678"/>
                      <a:pt x="259091" y="94298"/>
                      <a:pt x="261949" y="100013"/>
                    </a:cubicBezTo>
                    <a:cubicBezTo>
                      <a:pt x="261949" y="100013"/>
                      <a:pt x="261949" y="100013"/>
                      <a:pt x="261949" y="100013"/>
                    </a:cubicBezTo>
                    <a:lnTo>
                      <a:pt x="414349" y="415290"/>
                    </a:lnTo>
                    <a:cubicBezTo>
                      <a:pt x="421969" y="429578"/>
                      <a:pt x="436256" y="438150"/>
                      <a:pt x="450544" y="438150"/>
                    </a:cubicBezTo>
                    <a:cubicBezTo>
                      <a:pt x="455306" y="438150"/>
                      <a:pt x="460069" y="437197"/>
                      <a:pt x="464831" y="435293"/>
                    </a:cubicBezTo>
                    <a:cubicBezTo>
                      <a:pt x="464831" y="435293"/>
                      <a:pt x="465784" y="435293"/>
                      <a:pt x="465784" y="435293"/>
                    </a:cubicBezTo>
                    <a:cubicBezTo>
                      <a:pt x="466736" y="435293"/>
                      <a:pt x="467689" y="434340"/>
                      <a:pt x="468641" y="433388"/>
                    </a:cubicBezTo>
                    <a:cubicBezTo>
                      <a:pt x="468641" y="433388"/>
                      <a:pt x="469594" y="433388"/>
                      <a:pt x="469594" y="432435"/>
                    </a:cubicBezTo>
                    <a:cubicBezTo>
                      <a:pt x="469594" y="432435"/>
                      <a:pt x="469594" y="432435"/>
                      <a:pt x="470546" y="432435"/>
                    </a:cubicBezTo>
                    <a:cubicBezTo>
                      <a:pt x="470546" y="432435"/>
                      <a:pt x="471499" y="432435"/>
                      <a:pt x="471499" y="431483"/>
                    </a:cubicBezTo>
                    <a:cubicBezTo>
                      <a:pt x="471499" y="431483"/>
                      <a:pt x="472451" y="430530"/>
                      <a:pt x="472451" y="430530"/>
                    </a:cubicBezTo>
                    <a:cubicBezTo>
                      <a:pt x="472451" y="430530"/>
                      <a:pt x="473404" y="429578"/>
                      <a:pt x="473404" y="429578"/>
                    </a:cubicBezTo>
                    <a:cubicBezTo>
                      <a:pt x="474356" y="429578"/>
                      <a:pt x="474356" y="428625"/>
                      <a:pt x="475309" y="428625"/>
                    </a:cubicBezTo>
                    <a:cubicBezTo>
                      <a:pt x="476261" y="427672"/>
                      <a:pt x="476261" y="427672"/>
                      <a:pt x="477214" y="426720"/>
                    </a:cubicBezTo>
                    <a:cubicBezTo>
                      <a:pt x="477214" y="426720"/>
                      <a:pt x="477214" y="426720"/>
                      <a:pt x="478166" y="425768"/>
                    </a:cubicBezTo>
                    <a:cubicBezTo>
                      <a:pt x="491501" y="416243"/>
                      <a:pt x="495311" y="394335"/>
                      <a:pt x="485786" y="376238"/>
                    </a:cubicBezTo>
                  </a:path>
                </a:pathLst>
              </a:custGeom>
              <a:solidFill>
                <a:schemeClr val="bg1"/>
              </a:solidFill>
              <a:ln w="9525" cap="flat">
                <a:noFill/>
                <a:prstDash val="solid"/>
                <a:miter/>
              </a:ln>
            </p:spPr>
            <p:txBody>
              <a:bodyPr rtlCol="0" anchor="ctr"/>
              <a:lstStyle/>
              <a:p>
                <a:endParaRPr lang="ru-RU"/>
              </a:p>
            </p:txBody>
          </p:sp>
          <p:sp>
            <p:nvSpPr>
              <p:cNvPr id="16" name="10">
                <a:extLst>
                  <a:ext uri="{FF2B5EF4-FFF2-40B4-BE49-F238E27FC236}">
                    <a16:creationId xmlns:a16="http://schemas.microsoft.com/office/drawing/2014/main" id="{4B6E5E86-6664-1171-D4C1-1A58754499CD}"/>
                  </a:ext>
                </a:extLst>
              </p:cNvPr>
              <p:cNvSpPr/>
              <p:nvPr/>
            </p:nvSpPr>
            <p:spPr>
              <a:xfrm>
                <a:off x="8265075" y="4896489"/>
                <a:ext cx="83026" cy="89660"/>
              </a:xfrm>
              <a:custGeom>
                <a:avLst/>
                <a:gdLst>
                  <a:gd name="connsiteX0" fmla="*/ 85725 w 417194"/>
                  <a:gd name="connsiteY0" fmla="*/ 190500 h 450532"/>
                  <a:gd name="connsiteX1" fmla="*/ 209550 w 417194"/>
                  <a:gd name="connsiteY1" fmla="*/ 71438 h 450532"/>
                  <a:gd name="connsiteX2" fmla="*/ 335280 w 417194"/>
                  <a:gd name="connsiteY2" fmla="*/ 190500 h 450532"/>
                  <a:gd name="connsiteX3" fmla="*/ 331470 w 417194"/>
                  <a:gd name="connsiteY3" fmla="*/ 195263 h 450532"/>
                  <a:gd name="connsiteX4" fmla="*/ 89535 w 417194"/>
                  <a:gd name="connsiteY4" fmla="*/ 195263 h 450532"/>
                  <a:gd name="connsiteX5" fmla="*/ 85725 w 417194"/>
                  <a:gd name="connsiteY5" fmla="*/ 190500 h 450532"/>
                  <a:gd name="connsiteX6" fmla="*/ 88582 w 417194"/>
                  <a:gd name="connsiteY6" fmla="*/ 271463 h 450532"/>
                  <a:gd name="connsiteX7" fmla="*/ 368617 w 417194"/>
                  <a:gd name="connsiteY7" fmla="*/ 271463 h 450532"/>
                  <a:gd name="connsiteX8" fmla="*/ 417195 w 417194"/>
                  <a:gd name="connsiteY8" fmla="*/ 219075 h 450532"/>
                  <a:gd name="connsiteX9" fmla="*/ 208597 w 417194"/>
                  <a:gd name="connsiteY9" fmla="*/ 0 h 450532"/>
                  <a:gd name="connsiteX10" fmla="*/ 0 w 417194"/>
                  <a:gd name="connsiteY10" fmla="*/ 219075 h 450532"/>
                  <a:gd name="connsiteX11" fmla="*/ 0 w 417194"/>
                  <a:gd name="connsiteY11" fmla="*/ 230505 h 450532"/>
                  <a:gd name="connsiteX12" fmla="*/ 205740 w 417194"/>
                  <a:gd name="connsiteY12" fmla="*/ 449580 h 450532"/>
                  <a:gd name="connsiteX13" fmla="*/ 221932 w 417194"/>
                  <a:gd name="connsiteY13" fmla="*/ 450533 h 450532"/>
                  <a:gd name="connsiteX14" fmla="*/ 346710 w 417194"/>
                  <a:gd name="connsiteY14" fmla="*/ 412433 h 450532"/>
                  <a:gd name="connsiteX15" fmla="*/ 384810 w 417194"/>
                  <a:gd name="connsiteY15" fmla="*/ 377190 h 450532"/>
                  <a:gd name="connsiteX16" fmla="*/ 384810 w 417194"/>
                  <a:gd name="connsiteY16" fmla="*/ 320040 h 450532"/>
                  <a:gd name="connsiteX17" fmla="*/ 322897 w 417194"/>
                  <a:gd name="connsiteY17" fmla="*/ 327660 h 450532"/>
                  <a:gd name="connsiteX18" fmla="*/ 208597 w 417194"/>
                  <a:gd name="connsiteY18" fmla="*/ 373380 h 450532"/>
                  <a:gd name="connsiteX19" fmla="*/ 84772 w 417194"/>
                  <a:gd name="connsiteY19" fmla="*/ 275273 h 450532"/>
                  <a:gd name="connsiteX20" fmla="*/ 88582 w 417194"/>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4" h="450532">
                    <a:moveTo>
                      <a:pt x="85725" y="190500"/>
                    </a:moveTo>
                    <a:cubicBezTo>
                      <a:pt x="93345" y="127635"/>
                      <a:pt x="137160" y="71438"/>
                      <a:pt x="209550" y="71438"/>
                    </a:cubicBezTo>
                    <a:cubicBezTo>
                      <a:pt x="281940" y="71438"/>
                      <a:pt x="328613" y="126682"/>
                      <a:pt x="335280" y="190500"/>
                    </a:cubicBezTo>
                    <a:cubicBezTo>
                      <a:pt x="335280" y="192405"/>
                      <a:pt x="334328" y="195263"/>
                      <a:pt x="331470" y="195263"/>
                    </a:cubicBezTo>
                    <a:lnTo>
                      <a:pt x="89535" y="195263"/>
                    </a:lnTo>
                    <a:cubicBezTo>
                      <a:pt x="86677" y="194310"/>
                      <a:pt x="85725" y="192405"/>
                      <a:pt x="85725" y="190500"/>
                    </a:cubicBezTo>
                    <a:moveTo>
                      <a:pt x="88582" y="271463"/>
                    </a:moveTo>
                    <a:lnTo>
                      <a:pt x="368617" y="271463"/>
                    </a:lnTo>
                    <a:cubicBezTo>
                      <a:pt x="374332"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2" y="442913"/>
                      <a:pt x="205740" y="449580"/>
                    </a:cubicBezTo>
                    <a:cubicBezTo>
                      <a:pt x="211455" y="449580"/>
                      <a:pt x="217170" y="450533"/>
                      <a:pt x="221932"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5725" y="273368"/>
                      <a:pt x="86677" y="271463"/>
                      <a:pt x="88582" y="271463"/>
                    </a:cubicBezTo>
                  </a:path>
                </a:pathLst>
              </a:custGeom>
              <a:solidFill>
                <a:schemeClr val="bg1"/>
              </a:solidFill>
              <a:ln w="9525" cap="flat">
                <a:noFill/>
                <a:prstDash val="solid"/>
                <a:miter/>
              </a:ln>
            </p:spPr>
            <p:txBody>
              <a:bodyPr rtlCol="0" anchor="ctr"/>
              <a:lstStyle/>
              <a:p>
                <a:endParaRPr lang="ru-RU"/>
              </a:p>
            </p:txBody>
          </p:sp>
          <p:sp>
            <p:nvSpPr>
              <p:cNvPr id="17" name="10">
                <a:extLst>
                  <a:ext uri="{FF2B5EF4-FFF2-40B4-BE49-F238E27FC236}">
                    <a16:creationId xmlns:a16="http://schemas.microsoft.com/office/drawing/2014/main" id="{7BB0CE80-0EA1-2F98-BC06-F780E2725438}"/>
                  </a:ext>
                </a:extLst>
              </p:cNvPr>
              <p:cNvSpPr/>
              <p:nvPr/>
            </p:nvSpPr>
            <p:spPr>
              <a:xfrm>
                <a:off x="8357010" y="4896489"/>
                <a:ext cx="83026" cy="89660"/>
              </a:xfrm>
              <a:custGeom>
                <a:avLst/>
                <a:gdLst>
                  <a:gd name="connsiteX0" fmla="*/ 84772 w 417195"/>
                  <a:gd name="connsiteY0" fmla="*/ 190500 h 450532"/>
                  <a:gd name="connsiteX1" fmla="*/ 208597 w 417195"/>
                  <a:gd name="connsiteY1" fmla="*/ 71438 h 450532"/>
                  <a:gd name="connsiteX2" fmla="*/ 334327 w 417195"/>
                  <a:gd name="connsiteY2" fmla="*/ 190500 h 450532"/>
                  <a:gd name="connsiteX3" fmla="*/ 330517 w 417195"/>
                  <a:gd name="connsiteY3" fmla="*/ 195263 h 450532"/>
                  <a:gd name="connsiteX4" fmla="*/ 87630 w 417195"/>
                  <a:gd name="connsiteY4" fmla="*/ 195263 h 450532"/>
                  <a:gd name="connsiteX5" fmla="*/ 84772 w 417195"/>
                  <a:gd name="connsiteY5" fmla="*/ 190500 h 450532"/>
                  <a:gd name="connsiteX6" fmla="*/ 88583 w 417195"/>
                  <a:gd name="connsiteY6" fmla="*/ 271463 h 450532"/>
                  <a:gd name="connsiteX7" fmla="*/ 368617 w 417195"/>
                  <a:gd name="connsiteY7" fmla="*/ 271463 h 450532"/>
                  <a:gd name="connsiteX8" fmla="*/ 417195 w 417195"/>
                  <a:gd name="connsiteY8" fmla="*/ 219075 h 450532"/>
                  <a:gd name="connsiteX9" fmla="*/ 208597 w 417195"/>
                  <a:gd name="connsiteY9" fmla="*/ 0 h 450532"/>
                  <a:gd name="connsiteX10" fmla="*/ 0 w 417195"/>
                  <a:gd name="connsiteY10" fmla="*/ 219075 h 450532"/>
                  <a:gd name="connsiteX11" fmla="*/ 0 w 417195"/>
                  <a:gd name="connsiteY11" fmla="*/ 230505 h 450532"/>
                  <a:gd name="connsiteX12" fmla="*/ 205740 w 417195"/>
                  <a:gd name="connsiteY12" fmla="*/ 449580 h 450532"/>
                  <a:gd name="connsiteX13" fmla="*/ 221933 w 417195"/>
                  <a:gd name="connsiteY13" fmla="*/ 450533 h 450532"/>
                  <a:gd name="connsiteX14" fmla="*/ 346710 w 417195"/>
                  <a:gd name="connsiteY14" fmla="*/ 412433 h 450532"/>
                  <a:gd name="connsiteX15" fmla="*/ 384810 w 417195"/>
                  <a:gd name="connsiteY15" fmla="*/ 377190 h 450532"/>
                  <a:gd name="connsiteX16" fmla="*/ 384810 w 417195"/>
                  <a:gd name="connsiteY16" fmla="*/ 320040 h 450532"/>
                  <a:gd name="connsiteX17" fmla="*/ 322897 w 417195"/>
                  <a:gd name="connsiteY17" fmla="*/ 327660 h 450532"/>
                  <a:gd name="connsiteX18" fmla="*/ 208597 w 417195"/>
                  <a:gd name="connsiteY18" fmla="*/ 373380 h 450532"/>
                  <a:gd name="connsiteX19" fmla="*/ 84772 w 417195"/>
                  <a:gd name="connsiteY19" fmla="*/ 275273 h 450532"/>
                  <a:gd name="connsiteX20" fmla="*/ 88583 w 417195"/>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5" h="450532">
                    <a:moveTo>
                      <a:pt x="84772" y="190500"/>
                    </a:moveTo>
                    <a:cubicBezTo>
                      <a:pt x="92392" y="127635"/>
                      <a:pt x="136208" y="71438"/>
                      <a:pt x="208597" y="71438"/>
                    </a:cubicBezTo>
                    <a:cubicBezTo>
                      <a:pt x="280988" y="71438"/>
                      <a:pt x="327660" y="126682"/>
                      <a:pt x="334327" y="190500"/>
                    </a:cubicBezTo>
                    <a:cubicBezTo>
                      <a:pt x="334327" y="192405"/>
                      <a:pt x="333375" y="195263"/>
                      <a:pt x="330517" y="195263"/>
                    </a:cubicBezTo>
                    <a:lnTo>
                      <a:pt x="87630" y="195263"/>
                    </a:lnTo>
                    <a:cubicBezTo>
                      <a:pt x="86677" y="194310"/>
                      <a:pt x="84772" y="192405"/>
                      <a:pt x="84772" y="190500"/>
                    </a:cubicBezTo>
                    <a:moveTo>
                      <a:pt x="88583" y="271463"/>
                    </a:moveTo>
                    <a:lnTo>
                      <a:pt x="368617" y="271463"/>
                    </a:lnTo>
                    <a:cubicBezTo>
                      <a:pt x="374333"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3" y="442913"/>
                      <a:pt x="205740" y="449580"/>
                    </a:cubicBezTo>
                    <a:cubicBezTo>
                      <a:pt x="211455" y="449580"/>
                      <a:pt x="217170" y="450533"/>
                      <a:pt x="221933"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4772" y="273368"/>
                      <a:pt x="86677" y="271463"/>
                      <a:pt x="88583" y="271463"/>
                    </a:cubicBezTo>
                  </a:path>
                </a:pathLst>
              </a:custGeom>
              <a:solidFill>
                <a:schemeClr val="bg1"/>
              </a:solidFill>
              <a:ln w="9525" cap="flat">
                <a:noFill/>
                <a:prstDash val="solid"/>
                <a:miter/>
              </a:ln>
            </p:spPr>
            <p:txBody>
              <a:bodyPr rtlCol="0" anchor="ctr"/>
              <a:lstStyle/>
              <a:p>
                <a:endParaRPr lang="ru-RU"/>
              </a:p>
            </p:txBody>
          </p:sp>
        </p:grpSp>
      </p:grpSp>
      <p:sp>
        <p:nvSpPr>
          <p:cNvPr id="18" name="Title 1">
            <a:extLst>
              <a:ext uri="{FF2B5EF4-FFF2-40B4-BE49-F238E27FC236}">
                <a16:creationId xmlns:a16="http://schemas.microsoft.com/office/drawing/2014/main" id="{8241F080-319E-D34A-B4BE-ED4A236A5AB7}"/>
              </a:ext>
            </a:extLst>
          </p:cNvPr>
          <p:cNvSpPr>
            <a:spLocks noGrp="1"/>
          </p:cNvSpPr>
          <p:nvPr>
            <p:ph type="title" hasCustomPrompt="1"/>
          </p:nvPr>
        </p:nvSpPr>
        <p:spPr>
          <a:xfrm>
            <a:off x="381000" y="341576"/>
            <a:ext cx="8382000" cy="428156"/>
          </a:xfrm>
          <a:prstGeom prst="rect">
            <a:avLst/>
          </a:prstGeom>
        </p:spPr>
        <p:txBody>
          <a:bodyPr lIns="0" tIns="0" rIns="0" bIns="0"/>
          <a:lstStyle>
            <a:lvl1pPr>
              <a:defRPr sz="2800" b="1">
                <a:solidFill>
                  <a:schemeClr val="bg2"/>
                </a:solidFill>
              </a:defRPr>
            </a:lvl1pPr>
          </a:lstStyle>
          <a:p>
            <a:r>
              <a:rPr lang="en-US"/>
              <a:t>Click to edit title</a:t>
            </a:r>
          </a:p>
        </p:txBody>
      </p:sp>
      <p:sp>
        <p:nvSpPr>
          <p:cNvPr id="19" name="Text Placeholder 2">
            <a:extLst>
              <a:ext uri="{FF2B5EF4-FFF2-40B4-BE49-F238E27FC236}">
                <a16:creationId xmlns:a16="http://schemas.microsoft.com/office/drawing/2014/main" id="{D1955AFE-9FB0-BA44-9FED-3F86841C3AD0}"/>
              </a:ext>
            </a:extLst>
          </p:cNvPr>
          <p:cNvSpPr>
            <a:spLocks noGrp="1"/>
          </p:cNvSpPr>
          <p:nvPr>
            <p:ph type="body" sz="quarter" idx="10" hasCustomPrompt="1"/>
          </p:nvPr>
        </p:nvSpPr>
        <p:spPr>
          <a:xfrm>
            <a:off x="380999" y="771525"/>
            <a:ext cx="8381999" cy="320675"/>
          </a:xfrm>
          <a:prstGeom prst="rect">
            <a:avLst/>
          </a:prstGeom>
        </p:spPr>
        <p:txBody>
          <a:bodyPr lIns="0" tIns="36000" rIns="0" bIns="0"/>
          <a:lstStyle>
            <a:lvl1pPr marL="0" indent="0">
              <a:buNone/>
              <a:defRPr sz="1600">
                <a:solidFill>
                  <a:srgbClr val="93EA20"/>
                </a:solidFill>
              </a:defRPr>
            </a:lvl1pPr>
            <a:lvl5pPr marL="1112461" indent="0">
              <a:buNone/>
              <a:defRPr/>
            </a:lvl5pPr>
          </a:lstStyle>
          <a:p>
            <a:pPr lvl="0"/>
            <a:r>
              <a:rPr lang="en-GB"/>
              <a:t>Click to edit subtitle</a:t>
            </a:r>
            <a:endParaRPr lang="en-FR"/>
          </a:p>
        </p:txBody>
      </p:sp>
      <p:pic>
        <p:nvPicPr>
          <p:cNvPr id="3" name="Grafik 2" descr="Ein Bild, das Schrift, Logo, Grafiken, rot enthält.&#10;&#10;Automatisch generierte Beschreibung">
            <a:extLst>
              <a:ext uri="{FF2B5EF4-FFF2-40B4-BE49-F238E27FC236}">
                <a16:creationId xmlns:a16="http://schemas.microsoft.com/office/drawing/2014/main" id="{7E11F140-2724-B711-D82F-E28B3D1E010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59357" y="4841272"/>
            <a:ext cx="906821" cy="302228"/>
          </a:xfrm>
          <a:prstGeom prst="rect">
            <a:avLst/>
          </a:prstGeom>
        </p:spPr>
      </p:pic>
    </p:spTree>
    <p:extLst>
      <p:ext uri="{BB962C8B-B14F-4D97-AF65-F5344CB8AC3E}">
        <p14:creationId xmlns:p14="http://schemas.microsoft.com/office/powerpoint/2010/main" val="3503966169"/>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Dots Dark">
    <p:bg>
      <p:bgPr>
        <a:solidFill>
          <a:srgbClr val="0A2F5B"/>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9DA6AEE-5FCE-0EA9-BC9C-C2BE4BBC12F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575" t="8930" r="-2836" b="6992"/>
          <a:stretch/>
        </p:blipFill>
        <p:spPr>
          <a:xfrm rot="5400000" flipV="1">
            <a:off x="3996032" y="-3234030"/>
            <a:ext cx="1913935" cy="8382000"/>
          </a:xfrm>
          <a:prstGeom prst="rect">
            <a:avLst/>
          </a:prstGeom>
        </p:spPr>
      </p:pic>
      <p:sp>
        <p:nvSpPr>
          <p:cNvPr id="2" name="Content Placeholder 2">
            <a:extLst>
              <a:ext uri="{FF2B5EF4-FFF2-40B4-BE49-F238E27FC236}">
                <a16:creationId xmlns:a16="http://schemas.microsoft.com/office/drawing/2014/main" id="{D8451F2C-DBC8-9751-7A99-449D809B46CB}"/>
              </a:ext>
            </a:extLst>
          </p:cNvPr>
          <p:cNvSpPr>
            <a:spLocks noGrp="1"/>
          </p:cNvSpPr>
          <p:nvPr>
            <p:ph idx="1" hasCustomPrompt="1"/>
          </p:nvPr>
        </p:nvSpPr>
        <p:spPr>
          <a:xfrm>
            <a:off x="381000" y="1276349"/>
            <a:ext cx="8382000" cy="3348039"/>
          </a:xfrm>
          <a:prstGeom prst="rect">
            <a:avLst/>
          </a:prstGeom>
        </p:spPr>
        <p:txBody>
          <a:bodyPr lIns="0" tIns="0">
            <a:noAutofit/>
          </a:bodyPr>
          <a:lstStyle>
            <a:lvl1pPr marL="0" indent="0">
              <a:lnSpc>
                <a:spcPct val="100000"/>
              </a:lnSpc>
              <a:buNone/>
              <a:defRPr sz="1400" b="0">
                <a:solidFill>
                  <a:schemeClr val="bg1"/>
                </a:solidFill>
              </a:defRPr>
            </a:lvl1pPr>
            <a:lvl2pPr>
              <a:lnSpc>
                <a:spcPct val="100000"/>
              </a:lnSpc>
              <a:defRPr sz="1400">
                <a:solidFill>
                  <a:schemeClr val="bg1"/>
                </a:solidFill>
              </a:defRPr>
            </a:lvl2pPr>
            <a:lvl3pPr>
              <a:lnSpc>
                <a:spcPct val="100000"/>
              </a:lnSpc>
              <a:defRPr sz="1400">
                <a:solidFill>
                  <a:schemeClr val="bg1"/>
                </a:solidFill>
              </a:defRPr>
            </a:lvl3pPr>
            <a:lvl4pPr>
              <a:lnSpc>
                <a:spcPct val="100000"/>
              </a:lnSpc>
              <a:defRPr sz="1400">
                <a:solidFill>
                  <a:schemeClr val="bg1"/>
                </a:solidFill>
              </a:defRPr>
            </a:lvl4pPr>
            <a:lvl5pPr>
              <a:defRPr>
                <a:solidFill>
                  <a:schemeClr val="bg2">
                    <a:lumMod val="50000"/>
                  </a:schemeClr>
                </a:solidFill>
              </a:defRPr>
            </a:lvl5pPr>
          </a:lstStyle>
          <a:p>
            <a:pPr lvl="0"/>
            <a:r>
              <a:rPr lang="en-US"/>
              <a:t>Text</a:t>
            </a:r>
          </a:p>
          <a:p>
            <a:pPr lvl="1"/>
            <a:r>
              <a:rPr lang="en-US"/>
              <a:t>First level bullet goes here.</a:t>
            </a:r>
          </a:p>
          <a:p>
            <a:pPr lvl="2"/>
            <a:r>
              <a:rPr lang="en-US"/>
              <a:t>Second level</a:t>
            </a:r>
          </a:p>
          <a:p>
            <a:pPr lvl="3"/>
            <a:r>
              <a:rPr lang="en-US"/>
              <a:t>Third level</a:t>
            </a:r>
          </a:p>
        </p:txBody>
      </p:sp>
      <p:sp>
        <p:nvSpPr>
          <p:cNvPr id="6" name="TextBox 5">
            <a:extLst>
              <a:ext uri="{FF2B5EF4-FFF2-40B4-BE49-F238E27FC236}">
                <a16:creationId xmlns:a16="http://schemas.microsoft.com/office/drawing/2014/main" id="{BB3FF41D-EAFF-0363-B661-A88DF013D7A5}"/>
              </a:ext>
            </a:extLst>
          </p:cNvPr>
          <p:cNvSpPr txBox="1"/>
          <p:nvPr userDrawn="1"/>
        </p:nvSpPr>
        <p:spPr>
          <a:xfrm>
            <a:off x="381000" y="4963255"/>
            <a:ext cx="3670877" cy="76944"/>
          </a:xfrm>
          <a:prstGeom prst="rect">
            <a:avLst/>
          </a:prstGeom>
          <a:noFill/>
        </p:spPr>
        <p:txBody>
          <a:bodyPr wrap="none" lIns="0" tIns="0" rIns="0" bIns="0" rtlCol="0">
            <a:spAutoFit/>
          </a:bodyPr>
          <a:lstStyle/>
          <a:p>
            <a:pPr>
              <a:lnSpc>
                <a:spcPct val="100000"/>
              </a:lnSpc>
            </a:pPr>
            <a:r>
              <a:rPr lang="en-US" sz="500" spc="0" dirty="0">
                <a:solidFill>
                  <a:srgbClr val="C9CECF">
                    <a:alpha val="57000"/>
                  </a:srgbClr>
                </a:solidFill>
                <a:latin typeface="+mn-lt"/>
              </a:rPr>
              <a:t>© 202</a:t>
            </a:r>
            <a:r>
              <a:rPr lang="de-CH" sz="500" spc="0" dirty="0">
                <a:solidFill>
                  <a:srgbClr val="C9CECF">
                    <a:alpha val="57000"/>
                  </a:srgbClr>
                </a:solidFill>
                <a:latin typeface="+mn-lt"/>
              </a:rPr>
              <a:t>4</a:t>
            </a:r>
            <a:r>
              <a:rPr lang="en-US" sz="500" spc="0" dirty="0">
                <a:solidFill>
                  <a:srgbClr val="C9CECF">
                    <a:alpha val="57000"/>
                  </a:srgbClr>
                </a:solidFill>
                <a:latin typeface="+mn-lt"/>
              </a:rPr>
              <a:t> Veeam Software. Confidential information. All rights reserved. All trademarks are the property of their respective owners.</a:t>
            </a:r>
          </a:p>
        </p:txBody>
      </p:sp>
      <p:grpSp>
        <p:nvGrpSpPr>
          <p:cNvPr id="10" name="Group 9">
            <a:extLst>
              <a:ext uri="{FF2B5EF4-FFF2-40B4-BE49-F238E27FC236}">
                <a16:creationId xmlns:a16="http://schemas.microsoft.com/office/drawing/2014/main" id="{9B3AA565-D17A-441F-8D86-62C4AD226195}"/>
              </a:ext>
            </a:extLst>
          </p:cNvPr>
          <p:cNvGrpSpPr/>
          <p:nvPr userDrawn="1"/>
        </p:nvGrpSpPr>
        <p:grpSpPr>
          <a:xfrm>
            <a:off x="8034046" y="4840288"/>
            <a:ext cx="728953" cy="303212"/>
            <a:chOff x="8034046" y="4840288"/>
            <a:chExt cx="728953" cy="303212"/>
          </a:xfrm>
        </p:grpSpPr>
        <p:sp>
          <p:nvSpPr>
            <p:cNvPr id="11" name="Freeform 10">
              <a:extLst>
                <a:ext uri="{FF2B5EF4-FFF2-40B4-BE49-F238E27FC236}">
                  <a16:creationId xmlns:a16="http://schemas.microsoft.com/office/drawing/2014/main" id="{C9A9C4C1-6045-E1BA-24E9-424C2E4FC360}"/>
                </a:ext>
              </a:extLst>
            </p:cNvPr>
            <p:cNvSpPr/>
            <p:nvPr userDrawn="1"/>
          </p:nvSpPr>
          <p:spPr>
            <a:xfrm>
              <a:off x="8034046" y="4840288"/>
              <a:ext cx="728953" cy="303212"/>
            </a:xfrm>
            <a:custGeom>
              <a:avLst/>
              <a:gdLst>
                <a:gd name="connsiteX0" fmla="*/ 29384 w 728953"/>
                <a:gd name="connsiteY0" fmla="*/ 0 h 303212"/>
                <a:gd name="connsiteX1" fmla="*/ 699569 w 728953"/>
                <a:gd name="connsiteY1" fmla="*/ 0 h 303212"/>
                <a:gd name="connsiteX2" fmla="*/ 728953 w 728953"/>
                <a:gd name="connsiteY2" fmla="*/ 38884 h 303212"/>
                <a:gd name="connsiteX3" fmla="*/ 728953 w 728953"/>
                <a:gd name="connsiteY3" fmla="*/ 303212 h 303212"/>
                <a:gd name="connsiteX4" fmla="*/ 0 w 728953"/>
                <a:gd name="connsiteY4" fmla="*/ 303212 h 303212"/>
                <a:gd name="connsiteX5" fmla="*/ 0 w 728953"/>
                <a:gd name="connsiteY5" fmla="*/ 38884 h 303212"/>
                <a:gd name="connsiteX6" fmla="*/ 29384 w 728953"/>
                <a:gd name="connsiteY6" fmla="*/ 0 h 3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53" h="303212">
                  <a:moveTo>
                    <a:pt x="29384" y="0"/>
                  </a:moveTo>
                  <a:lnTo>
                    <a:pt x="699569" y="0"/>
                  </a:lnTo>
                  <a:cubicBezTo>
                    <a:pt x="715789" y="0"/>
                    <a:pt x="728953" y="17420"/>
                    <a:pt x="728953" y="38884"/>
                  </a:cubicBezTo>
                  <a:lnTo>
                    <a:pt x="728953" y="303212"/>
                  </a:lnTo>
                  <a:lnTo>
                    <a:pt x="0" y="303212"/>
                  </a:lnTo>
                  <a:lnTo>
                    <a:pt x="0" y="38884"/>
                  </a:lnTo>
                  <a:cubicBezTo>
                    <a:pt x="0" y="17420"/>
                    <a:pt x="13164" y="0"/>
                    <a:pt x="29384" y="0"/>
                  </a:cubicBezTo>
                  <a:close/>
                </a:path>
              </a:pathLst>
            </a:custGeom>
            <a:solidFill>
              <a:srgbClr val="02B535"/>
            </a:solidFill>
            <a:ln w="9525" cap="flat">
              <a:noFill/>
              <a:prstDash val="solid"/>
              <a:miter/>
            </a:ln>
          </p:spPr>
          <p:txBody>
            <a:bodyPr wrap="square" rtlCol="0" anchor="ctr">
              <a:noAutofit/>
            </a:bodyPr>
            <a:lstStyle/>
            <a:p>
              <a:endParaRPr lang="ru-RU">
                <a:solidFill>
                  <a:srgbClr val="93EB20"/>
                </a:solidFill>
              </a:endParaRPr>
            </a:p>
          </p:txBody>
        </p:sp>
        <p:grpSp>
          <p:nvGrpSpPr>
            <p:cNvPr id="12" name="Group 11">
              <a:extLst>
                <a:ext uri="{FF2B5EF4-FFF2-40B4-BE49-F238E27FC236}">
                  <a16:creationId xmlns:a16="http://schemas.microsoft.com/office/drawing/2014/main" id="{F97ABA0A-B1FA-6274-632B-FA074EFB60D1}"/>
                </a:ext>
              </a:extLst>
            </p:cNvPr>
            <p:cNvGrpSpPr>
              <a:grpSpLocks noChangeAspect="1"/>
            </p:cNvGrpSpPr>
            <p:nvPr userDrawn="1"/>
          </p:nvGrpSpPr>
          <p:grpSpPr>
            <a:xfrm>
              <a:off x="8130451" y="4918425"/>
              <a:ext cx="522520" cy="94143"/>
              <a:chOff x="8169296" y="4896489"/>
              <a:chExt cx="497639" cy="89660"/>
            </a:xfrm>
          </p:grpSpPr>
          <p:sp>
            <p:nvSpPr>
              <p:cNvPr id="13" name="10">
                <a:extLst>
                  <a:ext uri="{FF2B5EF4-FFF2-40B4-BE49-F238E27FC236}">
                    <a16:creationId xmlns:a16="http://schemas.microsoft.com/office/drawing/2014/main" id="{B29855A0-CCEB-7C3F-7DBA-CE96C2543F6D}"/>
                  </a:ext>
                </a:extLst>
              </p:cNvPr>
              <p:cNvSpPr/>
              <p:nvPr/>
            </p:nvSpPr>
            <p:spPr>
              <a:xfrm>
                <a:off x="8169296" y="4897115"/>
                <a:ext cx="95515" cy="87327"/>
              </a:xfrm>
              <a:custGeom>
                <a:avLst/>
                <a:gdLst>
                  <a:gd name="connsiteX0" fmla="*/ 458420 w 479951"/>
                  <a:gd name="connsiteY0" fmla="*/ 5424 h 438811"/>
                  <a:gd name="connsiteX1" fmla="*/ 403175 w 479951"/>
                  <a:gd name="connsiteY1" fmla="*/ 24474 h 438811"/>
                  <a:gd name="connsiteX2" fmla="*/ 254585 w 479951"/>
                  <a:gd name="connsiteY2" fmla="*/ 343562 h 438811"/>
                  <a:gd name="connsiteX3" fmla="*/ 240297 w 479951"/>
                  <a:gd name="connsiteY3" fmla="*/ 354992 h 438811"/>
                  <a:gd name="connsiteX4" fmla="*/ 226010 w 479951"/>
                  <a:gd name="connsiteY4" fmla="*/ 343562 h 438811"/>
                  <a:gd name="connsiteX5" fmla="*/ 77420 w 479951"/>
                  <a:gd name="connsiteY5" fmla="*/ 23522 h 438811"/>
                  <a:gd name="connsiteX6" fmla="*/ 22175 w 479951"/>
                  <a:gd name="connsiteY6" fmla="*/ 4472 h 438811"/>
                  <a:gd name="connsiteX7" fmla="*/ 4077 w 479951"/>
                  <a:gd name="connsiteY7" fmla="*/ 62574 h 438811"/>
                  <a:gd name="connsiteX8" fmla="*/ 148857 w 479951"/>
                  <a:gd name="connsiteY8" fmla="*/ 357849 h 438811"/>
                  <a:gd name="connsiteX9" fmla="*/ 165050 w 479951"/>
                  <a:gd name="connsiteY9" fmla="*/ 391187 h 438811"/>
                  <a:gd name="connsiteX10" fmla="*/ 239345 w 479951"/>
                  <a:gd name="connsiteY10" fmla="*/ 438812 h 438811"/>
                  <a:gd name="connsiteX11" fmla="*/ 313640 w 479951"/>
                  <a:gd name="connsiteY11" fmla="*/ 391187 h 438811"/>
                  <a:gd name="connsiteX12" fmla="*/ 329832 w 479951"/>
                  <a:gd name="connsiteY12" fmla="*/ 357849 h 438811"/>
                  <a:gd name="connsiteX13" fmla="*/ 474612 w 479951"/>
                  <a:gd name="connsiteY13" fmla="*/ 62574 h 438811"/>
                  <a:gd name="connsiteX14" fmla="*/ 458420 w 479951"/>
                  <a:gd name="connsiteY14" fmla="*/ 5424 h 43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951" h="438811">
                    <a:moveTo>
                      <a:pt x="458420" y="5424"/>
                    </a:moveTo>
                    <a:cubicBezTo>
                      <a:pt x="438417" y="-6006"/>
                      <a:pt x="413652" y="2567"/>
                      <a:pt x="403175" y="24474"/>
                    </a:cubicBezTo>
                    <a:lnTo>
                      <a:pt x="254585" y="343562"/>
                    </a:lnTo>
                    <a:cubicBezTo>
                      <a:pt x="250775" y="350229"/>
                      <a:pt x="247917" y="354992"/>
                      <a:pt x="240297" y="354992"/>
                    </a:cubicBezTo>
                    <a:cubicBezTo>
                      <a:pt x="232677" y="354992"/>
                      <a:pt x="229820" y="350229"/>
                      <a:pt x="226010" y="343562"/>
                    </a:cubicBezTo>
                    <a:lnTo>
                      <a:pt x="77420" y="23522"/>
                    </a:lnTo>
                    <a:cubicBezTo>
                      <a:pt x="66942" y="2567"/>
                      <a:pt x="42177" y="-6006"/>
                      <a:pt x="22175" y="4472"/>
                    </a:cubicBezTo>
                    <a:cubicBezTo>
                      <a:pt x="2172" y="15902"/>
                      <a:pt x="-5448" y="41619"/>
                      <a:pt x="4077" y="62574"/>
                    </a:cubicBezTo>
                    <a:lnTo>
                      <a:pt x="148857" y="357849"/>
                    </a:lnTo>
                    <a:lnTo>
                      <a:pt x="165050" y="391187"/>
                    </a:lnTo>
                    <a:cubicBezTo>
                      <a:pt x="179337" y="420714"/>
                      <a:pt x="207912" y="438812"/>
                      <a:pt x="239345" y="438812"/>
                    </a:cubicBezTo>
                    <a:cubicBezTo>
                      <a:pt x="270777" y="438812"/>
                      <a:pt x="299352" y="420714"/>
                      <a:pt x="313640" y="391187"/>
                    </a:cubicBezTo>
                    <a:lnTo>
                      <a:pt x="329832" y="357849"/>
                    </a:lnTo>
                    <a:lnTo>
                      <a:pt x="474612" y="62574"/>
                    </a:lnTo>
                    <a:cubicBezTo>
                      <a:pt x="486042" y="42572"/>
                      <a:pt x="478422" y="15902"/>
                      <a:pt x="458420" y="5424"/>
                    </a:cubicBezTo>
                  </a:path>
                </a:pathLst>
              </a:custGeom>
              <a:solidFill>
                <a:schemeClr val="bg1"/>
              </a:solidFill>
              <a:ln w="9525" cap="flat">
                <a:noFill/>
                <a:prstDash val="solid"/>
                <a:miter/>
              </a:ln>
            </p:spPr>
            <p:txBody>
              <a:bodyPr rtlCol="0" anchor="ctr"/>
              <a:lstStyle/>
              <a:p>
                <a:endParaRPr lang="ru-RU"/>
              </a:p>
            </p:txBody>
          </p:sp>
          <p:sp>
            <p:nvSpPr>
              <p:cNvPr id="14" name="10">
                <a:extLst>
                  <a:ext uri="{FF2B5EF4-FFF2-40B4-BE49-F238E27FC236}">
                    <a16:creationId xmlns:a16="http://schemas.microsoft.com/office/drawing/2014/main" id="{6BC0303E-B807-1B5D-5D73-20C25E12F7D9}"/>
                  </a:ext>
                </a:extLst>
              </p:cNvPr>
              <p:cNvSpPr/>
              <p:nvPr/>
            </p:nvSpPr>
            <p:spPr>
              <a:xfrm>
                <a:off x="8549410" y="4897247"/>
                <a:ext cx="117525" cy="87392"/>
              </a:xfrm>
              <a:custGeom>
                <a:avLst/>
                <a:gdLst>
                  <a:gd name="connsiteX0" fmla="*/ 515302 w 590549"/>
                  <a:gd name="connsiteY0" fmla="*/ 0 h 439136"/>
                  <a:gd name="connsiteX1" fmla="*/ 451485 w 590549"/>
                  <a:gd name="connsiteY1" fmla="*/ 40957 h 439136"/>
                  <a:gd name="connsiteX2" fmla="*/ 302895 w 590549"/>
                  <a:gd name="connsiteY2" fmla="*/ 347663 h 439136"/>
                  <a:gd name="connsiteX3" fmla="*/ 295275 w 590549"/>
                  <a:gd name="connsiteY3" fmla="*/ 354330 h 439136"/>
                  <a:gd name="connsiteX4" fmla="*/ 287655 w 590549"/>
                  <a:gd name="connsiteY4" fmla="*/ 347663 h 439136"/>
                  <a:gd name="connsiteX5" fmla="*/ 140017 w 590549"/>
                  <a:gd name="connsiteY5" fmla="*/ 43815 h 439136"/>
                  <a:gd name="connsiteX6" fmla="*/ 74295 w 590549"/>
                  <a:gd name="connsiteY6" fmla="*/ 0 h 439136"/>
                  <a:gd name="connsiteX7" fmla="*/ 74295 w 590549"/>
                  <a:gd name="connsiteY7" fmla="*/ 0 h 439136"/>
                  <a:gd name="connsiteX8" fmla="*/ 0 w 590549"/>
                  <a:gd name="connsiteY8" fmla="*/ 80963 h 439136"/>
                  <a:gd name="connsiteX9" fmla="*/ 0 w 590549"/>
                  <a:gd name="connsiteY9" fmla="*/ 395288 h 439136"/>
                  <a:gd name="connsiteX10" fmla="*/ 27622 w 590549"/>
                  <a:gd name="connsiteY10" fmla="*/ 437198 h 439136"/>
                  <a:gd name="connsiteX11" fmla="*/ 78105 w 590549"/>
                  <a:gd name="connsiteY11" fmla="*/ 394335 h 439136"/>
                  <a:gd name="connsiteX12" fmla="*/ 73342 w 590549"/>
                  <a:gd name="connsiteY12" fmla="*/ 88582 h 439136"/>
                  <a:gd name="connsiteX13" fmla="*/ 78105 w 590549"/>
                  <a:gd name="connsiteY13" fmla="*/ 86677 h 439136"/>
                  <a:gd name="connsiteX14" fmla="*/ 229552 w 590549"/>
                  <a:gd name="connsiteY14" fmla="*/ 392430 h 439136"/>
                  <a:gd name="connsiteX15" fmla="*/ 295275 w 590549"/>
                  <a:gd name="connsiteY15" fmla="*/ 439103 h 439136"/>
                  <a:gd name="connsiteX16" fmla="*/ 360998 w 590549"/>
                  <a:gd name="connsiteY16" fmla="*/ 392430 h 439136"/>
                  <a:gd name="connsiteX17" fmla="*/ 511492 w 590549"/>
                  <a:gd name="connsiteY17" fmla="*/ 86677 h 439136"/>
                  <a:gd name="connsiteX18" fmla="*/ 517208 w 590549"/>
                  <a:gd name="connsiteY18" fmla="*/ 88582 h 439136"/>
                  <a:gd name="connsiteX19" fmla="*/ 511492 w 590549"/>
                  <a:gd name="connsiteY19" fmla="*/ 396240 h 439136"/>
                  <a:gd name="connsiteX20" fmla="*/ 552450 w 590549"/>
                  <a:gd name="connsiteY20" fmla="*/ 439103 h 439136"/>
                  <a:gd name="connsiteX21" fmla="*/ 590550 w 590549"/>
                  <a:gd name="connsiteY21" fmla="*/ 394335 h 439136"/>
                  <a:gd name="connsiteX22" fmla="*/ 590550 w 590549"/>
                  <a:gd name="connsiteY22" fmla="*/ 80963 h 439136"/>
                  <a:gd name="connsiteX23" fmla="*/ 515302 w 590549"/>
                  <a:gd name="connsiteY23" fmla="*/ 0 h 43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0549" h="439136">
                    <a:moveTo>
                      <a:pt x="515302" y="0"/>
                    </a:moveTo>
                    <a:cubicBezTo>
                      <a:pt x="487680" y="0"/>
                      <a:pt x="462915" y="17145"/>
                      <a:pt x="451485" y="40957"/>
                    </a:cubicBezTo>
                    <a:cubicBezTo>
                      <a:pt x="413385" y="118110"/>
                      <a:pt x="302895" y="346710"/>
                      <a:pt x="302895" y="347663"/>
                    </a:cubicBezTo>
                    <a:cubicBezTo>
                      <a:pt x="301942" y="348615"/>
                      <a:pt x="300038" y="354330"/>
                      <a:pt x="295275" y="354330"/>
                    </a:cubicBezTo>
                    <a:cubicBezTo>
                      <a:pt x="290513" y="354330"/>
                      <a:pt x="288608" y="349567"/>
                      <a:pt x="287655" y="347663"/>
                    </a:cubicBezTo>
                    <a:cubicBezTo>
                      <a:pt x="250508" y="271463"/>
                      <a:pt x="178117" y="121920"/>
                      <a:pt x="140017" y="43815"/>
                    </a:cubicBezTo>
                    <a:cubicBezTo>
                      <a:pt x="125730" y="14288"/>
                      <a:pt x="100965" y="0"/>
                      <a:pt x="74295" y="0"/>
                    </a:cubicBezTo>
                    <a:lnTo>
                      <a:pt x="74295" y="0"/>
                    </a:lnTo>
                    <a:cubicBezTo>
                      <a:pt x="33338" y="0"/>
                      <a:pt x="0" y="34290"/>
                      <a:pt x="0" y="80963"/>
                    </a:cubicBezTo>
                    <a:lnTo>
                      <a:pt x="0" y="395288"/>
                    </a:lnTo>
                    <a:cubicBezTo>
                      <a:pt x="0" y="414338"/>
                      <a:pt x="10477" y="432435"/>
                      <a:pt x="27622" y="437198"/>
                    </a:cubicBezTo>
                    <a:cubicBezTo>
                      <a:pt x="55245" y="445770"/>
                      <a:pt x="78105" y="421957"/>
                      <a:pt x="78105" y="394335"/>
                    </a:cubicBezTo>
                    <a:lnTo>
                      <a:pt x="73342" y="88582"/>
                    </a:lnTo>
                    <a:cubicBezTo>
                      <a:pt x="73342" y="85725"/>
                      <a:pt x="77152" y="84772"/>
                      <a:pt x="78105" y="86677"/>
                    </a:cubicBezTo>
                    <a:lnTo>
                      <a:pt x="229552" y="392430"/>
                    </a:lnTo>
                    <a:cubicBezTo>
                      <a:pt x="243840" y="421957"/>
                      <a:pt x="267652" y="439103"/>
                      <a:pt x="295275" y="439103"/>
                    </a:cubicBezTo>
                    <a:cubicBezTo>
                      <a:pt x="321945" y="439103"/>
                      <a:pt x="346710" y="421957"/>
                      <a:pt x="360998" y="392430"/>
                    </a:cubicBezTo>
                    <a:lnTo>
                      <a:pt x="511492" y="86677"/>
                    </a:lnTo>
                    <a:cubicBezTo>
                      <a:pt x="513398" y="83820"/>
                      <a:pt x="517208" y="84772"/>
                      <a:pt x="517208" y="88582"/>
                    </a:cubicBezTo>
                    <a:lnTo>
                      <a:pt x="511492" y="396240"/>
                    </a:lnTo>
                    <a:cubicBezTo>
                      <a:pt x="511492" y="421005"/>
                      <a:pt x="529590" y="440055"/>
                      <a:pt x="552450" y="439103"/>
                    </a:cubicBezTo>
                    <a:cubicBezTo>
                      <a:pt x="574358" y="438150"/>
                      <a:pt x="590550" y="418148"/>
                      <a:pt x="590550" y="394335"/>
                    </a:cubicBezTo>
                    <a:lnTo>
                      <a:pt x="590550" y="80963"/>
                    </a:lnTo>
                    <a:cubicBezTo>
                      <a:pt x="589598" y="33338"/>
                      <a:pt x="556260" y="0"/>
                      <a:pt x="515302" y="0"/>
                    </a:cubicBezTo>
                  </a:path>
                </a:pathLst>
              </a:custGeom>
              <a:solidFill>
                <a:schemeClr val="bg1"/>
              </a:solidFill>
              <a:ln w="9525" cap="flat">
                <a:noFill/>
                <a:prstDash val="solid"/>
                <a:miter/>
              </a:ln>
            </p:spPr>
            <p:txBody>
              <a:bodyPr rtlCol="0" anchor="ctr"/>
              <a:lstStyle/>
              <a:p>
                <a:endParaRPr lang="ru-RU"/>
              </a:p>
            </p:txBody>
          </p:sp>
          <p:sp>
            <p:nvSpPr>
              <p:cNvPr id="15" name="10">
                <a:extLst>
                  <a:ext uri="{FF2B5EF4-FFF2-40B4-BE49-F238E27FC236}">
                    <a16:creationId xmlns:a16="http://schemas.microsoft.com/office/drawing/2014/main" id="{5E3702BA-B465-6165-CE8C-3E8488E4F591}"/>
                  </a:ext>
                </a:extLst>
              </p:cNvPr>
              <p:cNvSpPr/>
              <p:nvPr/>
            </p:nvSpPr>
            <p:spPr>
              <a:xfrm>
                <a:off x="8442687" y="4897058"/>
                <a:ext cx="97729" cy="87417"/>
              </a:xfrm>
              <a:custGeom>
                <a:avLst/>
                <a:gdLst>
                  <a:gd name="connsiteX0" fmla="*/ 485786 w 491077"/>
                  <a:gd name="connsiteY0" fmla="*/ 376238 h 439263"/>
                  <a:gd name="connsiteX1" fmla="*/ 319099 w 491077"/>
                  <a:gd name="connsiteY1" fmla="*/ 47625 h 439263"/>
                  <a:gd name="connsiteX2" fmla="*/ 244804 w 491077"/>
                  <a:gd name="connsiteY2" fmla="*/ 0 h 439263"/>
                  <a:gd name="connsiteX3" fmla="*/ 192416 w 491077"/>
                  <a:gd name="connsiteY3" fmla="*/ 20003 h 439263"/>
                  <a:gd name="connsiteX4" fmla="*/ 170509 w 491077"/>
                  <a:gd name="connsiteY4" fmla="*/ 47625 h 439263"/>
                  <a:gd name="connsiteX5" fmla="*/ 4774 w 491077"/>
                  <a:gd name="connsiteY5" fmla="*/ 375285 h 439263"/>
                  <a:gd name="connsiteX6" fmla="*/ 4774 w 491077"/>
                  <a:gd name="connsiteY6" fmla="*/ 376238 h 439263"/>
                  <a:gd name="connsiteX7" fmla="*/ 4774 w 491077"/>
                  <a:gd name="connsiteY7" fmla="*/ 376238 h 439263"/>
                  <a:gd name="connsiteX8" fmla="*/ 7631 w 491077"/>
                  <a:gd name="connsiteY8" fmla="*/ 421958 h 439263"/>
                  <a:gd name="connsiteX9" fmla="*/ 8584 w 491077"/>
                  <a:gd name="connsiteY9" fmla="*/ 422910 h 439263"/>
                  <a:gd name="connsiteX10" fmla="*/ 9536 w 491077"/>
                  <a:gd name="connsiteY10" fmla="*/ 423863 h 439263"/>
                  <a:gd name="connsiteX11" fmla="*/ 20014 w 491077"/>
                  <a:gd name="connsiteY11" fmla="*/ 433388 h 439263"/>
                  <a:gd name="connsiteX12" fmla="*/ 62876 w 491077"/>
                  <a:gd name="connsiteY12" fmla="*/ 431483 h 439263"/>
                  <a:gd name="connsiteX13" fmla="*/ 63829 w 491077"/>
                  <a:gd name="connsiteY13" fmla="*/ 431483 h 439263"/>
                  <a:gd name="connsiteX14" fmla="*/ 66686 w 491077"/>
                  <a:gd name="connsiteY14" fmla="*/ 429578 h 439263"/>
                  <a:gd name="connsiteX15" fmla="*/ 68591 w 491077"/>
                  <a:gd name="connsiteY15" fmla="*/ 427672 h 439263"/>
                  <a:gd name="connsiteX16" fmla="*/ 69544 w 491077"/>
                  <a:gd name="connsiteY16" fmla="*/ 426720 h 439263"/>
                  <a:gd name="connsiteX17" fmla="*/ 77164 w 491077"/>
                  <a:gd name="connsiteY17" fmla="*/ 416243 h 439263"/>
                  <a:gd name="connsiteX18" fmla="*/ 82879 w 491077"/>
                  <a:gd name="connsiteY18" fmla="*/ 402908 h 439263"/>
                  <a:gd name="connsiteX19" fmla="*/ 117169 w 491077"/>
                  <a:gd name="connsiteY19" fmla="*/ 330518 h 439263"/>
                  <a:gd name="connsiteX20" fmla="*/ 121931 w 491077"/>
                  <a:gd name="connsiteY20" fmla="*/ 327660 h 439263"/>
                  <a:gd name="connsiteX21" fmla="*/ 121931 w 491077"/>
                  <a:gd name="connsiteY21" fmla="*/ 327660 h 439263"/>
                  <a:gd name="connsiteX22" fmla="*/ 275284 w 491077"/>
                  <a:gd name="connsiteY22" fmla="*/ 327660 h 439263"/>
                  <a:gd name="connsiteX23" fmla="*/ 275284 w 491077"/>
                  <a:gd name="connsiteY23" fmla="*/ 327660 h 439263"/>
                  <a:gd name="connsiteX24" fmla="*/ 312431 w 491077"/>
                  <a:gd name="connsiteY24" fmla="*/ 288608 h 439263"/>
                  <a:gd name="connsiteX25" fmla="*/ 275284 w 491077"/>
                  <a:gd name="connsiteY25" fmla="*/ 249555 h 439263"/>
                  <a:gd name="connsiteX26" fmla="*/ 183844 w 491077"/>
                  <a:gd name="connsiteY26" fmla="*/ 249555 h 439263"/>
                  <a:gd name="connsiteX27" fmla="*/ 160984 w 491077"/>
                  <a:gd name="connsiteY27" fmla="*/ 249555 h 439263"/>
                  <a:gd name="connsiteX28" fmla="*/ 158126 w 491077"/>
                  <a:gd name="connsiteY28" fmla="*/ 244793 h 439263"/>
                  <a:gd name="connsiteX29" fmla="*/ 166699 w 491077"/>
                  <a:gd name="connsiteY29" fmla="*/ 226695 h 439263"/>
                  <a:gd name="connsiteX30" fmla="*/ 229564 w 491077"/>
                  <a:gd name="connsiteY30" fmla="*/ 100013 h 439263"/>
                  <a:gd name="connsiteX31" fmla="*/ 229564 w 491077"/>
                  <a:gd name="connsiteY31" fmla="*/ 99060 h 439263"/>
                  <a:gd name="connsiteX32" fmla="*/ 229564 w 491077"/>
                  <a:gd name="connsiteY32" fmla="*/ 98107 h 439263"/>
                  <a:gd name="connsiteX33" fmla="*/ 229564 w 491077"/>
                  <a:gd name="connsiteY33" fmla="*/ 98107 h 439263"/>
                  <a:gd name="connsiteX34" fmla="*/ 240041 w 491077"/>
                  <a:gd name="connsiteY34" fmla="*/ 84773 h 439263"/>
                  <a:gd name="connsiteX35" fmla="*/ 249566 w 491077"/>
                  <a:gd name="connsiteY35" fmla="*/ 84773 h 439263"/>
                  <a:gd name="connsiteX36" fmla="*/ 261949 w 491077"/>
                  <a:gd name="connsiteY36" fmla="*/ 100013 h 439263"/>
                  <a:gd name="connsiteX37" fmla="*/ 261949 w 491077"/>
                  <a:gd name="connsiteY37" fmla="*/ 100013 h 439263"/>
                  <a:gd name="connsiteX38" fmla="*/ 414349 w 491077"/>
                  <a:gd name="connsiteY38" fmla="*/ 415290 h 439263"/>
                  <a:gd name="connsiteX39" fmla="*/ 450544 w 491077"/>
                  <a:gd name="connsiteY39" fmla="*/ 438150 h 439263"/>
                  <a:gd name="connsiteX40" fmla="*/ 464831 w 491077"/>
                  <a:gd name="connsiteY40" fmla="*/ 435293 h 439263"/>
                  <a:gd name="connsiteX41" fmla="*/ 465784 w 491077"/>
                  <a:gd name="connsiteY41" fmla="*/ 435293 h 439263"/>
                  <a:gd name="connsiteX42" fmla="*/ 468641 w 491077"/>
                  <a:gd name="connsiteY42" fmla="*/ 433388 h 439263"/>
                  <a:gd name="connsiteX43" fmla="*/ 469594 w 491077"/>
                  <a:gd name="connsiteY43" fmla="*/ 432435 h 439263"/>
                  <a:gd name="connsiteX44" fmla="*/ 470546 w 491077"/>
                  <a:gd name="connsiteY44" fmla="*/ 432435 h 439263"/>
                  <a:gd name="connsiteX45" fmla="*/ 471499 w 491077"/>
                  <a:gd name="connsiteY45" fmla="*/ 431483 h 439263"/>
                  <a:gd name="connsiteX46" fmla="*/ 472451 w 491077"/>
                  <a:gd name="connsiteY46" fmla="*/ 430530 h 439263"/>
                  <a:gd name="connsiteX47" fmla="*/ 473404 w 491077"/>
                  <a:gd name="connsiteY47" fmla="*/ 429578 h 439263"/>
                  <a:gd name="connsiteX48" fmla="*/ 475309 w 491077"/>
                  <a:gd name="connsiteY48" fmla="*/ 428625 h 439263"/>
                  <a:gd name="connsiteX49" fmla="*/ 477214 w 491077"/>
                  <a:gd name="connsiteY49" fmla="*/ 426720 h 439263"/>
                  <a:gd name="connsiteX50" fmla="*/ 478166 w 491077"/>
                  <a:gd name="connsiteY50" fmla="*/ 425768 h 439263"/>
                  <a:gd name="connsiteX51" fmla="*/ 485786 w 491077"/>
                  <a:gd name="connsiteY51" fmla="*/ 376238 h 4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1077" h="439263">
                    <a:moveTo>
                      <a:pt x="485786" y="376238"/>
                    </a:moveTo>
                    <a:lnTo>
                      <a:pt x="319099" y="47625"/>
                    </a:lnTo>
                    <a:cubicBezTo>
                      <a:pt x="304811" y="18098"/>
                      <a:pt x="276236" y="0"/>
                      <a:pt x="244804" y="0"/>
                    </a:cubicBezTo>
                    <a:cubicBezTo>
                      <a:pt x="224801" y="0"/>
                      <a:pt x="206704" y="6668"/>
                      <a:pt x="192416" y="20003"/>
                    </a:cubicBezTo>
                    <a:cubicBezTo>
                      <a:pt x="183844" y="27623"/>
                      <a:pt x="176224" y="37148"/>
                      <a:pt x="170509" y="47625"/>
                    </a:cubicBezTo>
                    <a:lnTo>
                      <a:pt x="4774" y="375285"/>
                    </a:lnTo>
                    <a:cubicBezTo>
                      <a:pt x="4774" y="375285"/>
                      <a:pt x="4774" y="376238"/>
                      <a:pt x="4774" y="376238"/>
                    </a:cubicBezTo>
                    <a:lnTo>
                      <a:pt x="4774" y="376238"/>
                    </a:lnTo>
                    <a:cubicBezTo>
                      <a:pt x="-2846" y="391478"/>
                      <a:pt x="-941" y="409575"/>
                      <a:pt x="7631" y="421958"/>
                    </a:cubicBezTo>
                    <a:cubicBezTo>
                      <a:pt x="7631" y="421958"/>
                      <a:pt x="7631" y="422910"/>
                      <a:pt x="8584" y="422910"/>
                    </a:cubicBezTo>
                    <a:cubicBezTo>
                      <a:pt x="8584" y="422910"/>
                      <a:pt x="9536" y="423863"/>
                      <a:pt x="9536" y="423863"/>
                    </a:cubicBezTo>
                    <a:cubicBezTo>
                      <a:pt x="12394" y="427672"/>
                      <a:pt x="16204" y="431483"/>
                      <a:pt x="20014" y="433388"/>
                    </a:cubicBezTo>
                    <a:cubicBezTo>
                      <a:pt x="34301" y="441960"/>
                      <a:pt x="50494" y="441008"/>
                      <a:pt x="62876" y="431483"/>
                    </a:cubicBezTo>
                    <a:cubicBezTo>
                      <a:pt x="62876" y="431483"/>
                      <a:pt x="62876" y="431483"/>
                      <a:pt x="63829" y="431483"/>
                    </a:cubicBezTo>
                    <a:cubicBezTo>
                      <a:pt x="64781" y="430530"/>
                      <a:pt x="65734" y="430530"/>
                      <a:pt x="66686" y="429578"/>
                    </a:cubicBezTo>
                    <a:cubicBezTo>
                      <a:pt x="67639" y="428625"/>
                      <a:pt x="67639" y="428625"/>
                      <a:pt x="68591" y="427672"/>
                    </a:cubicBezTo>
                    <a:cubicBezTo>
                      <a:pt x="68591" y="427672"/>
                      <a:pt x="69544" y="426720"/>
                      <a:pt x="69544" y="426720"/>
                    </a:cubicBezTo>
                    <a:cubicBezTo>
                      <a:pt x="72401" y="423863"/>
                      <a:pt x="75259" y="420053"/>
                      <a:pt x="77164" y="416243"/>
                    </a:cubicBezTo>
                    <a:lnTo>
                      <a:pt x="82879" y="402908"/>
                    </a:lnTo>
                    <a:lnTo>
                      <a:pt x="117169" y="330518"/>
                    </a:lnTo>
                    <a:cubicBezTo>
                      <a:pt x="118121" y="328613"/>
                      <a:pt x="120026" y="327660"/>
                      <a:pt x="121931" y="327660"/>
                    </a:cubicBezTo>
                    <a:lnTo>
                      <a:pt x="121931" y="327660"/>
                    </a:lnTo>
                    <a:lnTo>
                      <a:pt x="275284" y="327660"/>
                    </a:lnTo>
                    <a:lnTo>
                      <a:pt x="275284" y="327660"/>
                    </a:lnTo>
                    <a:cubicBezTo>
                      <a:pt x="296239" y="327660"/>
                      <a:pt x="312431" y="310515"/>
                      <a:pt x="312431" y="288608"/>
                    </a:cubicBezTo>
                    <a:cubicBezTo>
                      <a:pt x="312431" y="266700"/>
                      <a:pt x="296239" y="249555"/>
                      <a:pt x="275284" y="249555"/>
                    </a:cubicBezTo>
                    <a:lnTo>
                      <a:pt x="183844" y="249555"/>
                    </a:lnTo>
                    <a:lnTo>
                      <a:pt x="160984" y="249555"/>
                    </a:lnTo>
                    <a:cubicBezTo>
                      <a:pt x="158126" y="249555"/>
                      <a:pt x="157174" y="246698"/>
                      <a:pt x="158126" y="244793"/>
                    </a:cubicBezTo>
                    <a:lnTo>
                      <a:pt x="166699" y="226695"/>
                    </a:lnTo>
                    <a:lnTo>
                      <a:pt x="229564" y="100013"/>
                    </a:lnTo>
                    <a:lnTo>
                      <a:pt x="229564" y="99060"/>
                    </a:lnTo>
                    <a:cubicBezTo>
                      <a:pt x="229564" y="99060"/>
                      <a:pt x="229564" y="98107"/>
                      <a:pt x="229564" y="98107"/>
                    </a:cubicBezTo>
                    <a:cubicBezTo>
                      <a:pt x="229564" y="98107"/>
                      <a:pt x="229564" y="98107"/>
                      <a:pt x="229564" y="98107"/>
                    </a:cubicBezTo>
                    <a:cubicBezTo>
                      <a:pt x="230516" y="96203"/>
                      <a:pt x="234326" y="86678"/>
                      <a:pt x="240041" y="84773"/>
                    </a:cubicBezTo>
                    <a:cubicBezTo>
                      <a:pt x="242899" y="83820"/>
                      <a:pt x="246709" y="83820"/>
                      <a:pt x="249566" y="84773"/>
                    </a:cubicBezTo>
                    <a:cubicBezTo>
                      <a:pt x="256234" y="86678"/>
                      <a:pt x="259091" y="94298"/>
                      <a:pt x="261949" y="100013"/>
                    </a:cubicBezTo>
                    <a:cubicBezTo>
                      <a:pt x="261949" y="100013"/>
                      <a:pt x="261949" y="100013"/>
                      <a:pt x="261949" y="100013"/>
                    </a:cubicBezTo>
                    <a:lnTo>
                      <a:pt x="414349" y="415290"/>
                    </a:lnTo>
                    <a:cubicBezTo>
                      <a:pt x="421969" y="429578"/>
                      <a:pt x="436256" y="438150"/>
                      <a:pt x="450544" y="438150"/>
                    </a:cubicBezTo>
                    <a:cubicBezTo>
                      <a:pt x="455306" y="438150"/>
                      <a:pt x="460069" y="437197"/>
                      <a:pt x="464831" y="435293"/>
                    </a:cubicBezTo>
                    <a:cubicBezTo>
                      <a:pt x="464831" y="435293"/>
                      <a:pt x="465784" y="435293"/>
                      <a:pt x="465784" y="435293"/>
                    </a:cubicBezTo>
                    <a:cubicBezTo>
                      <a:pt x="466736" y="435293"/>
                      <a:pt x="467689" y="434340"/>
                      <a:pt x="468641" y="433388"/>
                    </a:cubicBezTo>
                    <a:cubicBezTo>
                      <a:pt x="468641" y="433388"/>
                      <a:pt x="469594" y="433388"/>
                      <a:pt x="469594" y="432435"/>
                    </a:cubicBezTo>
                    <a:cubicBezTo>
                      <a:pt x="469594" y="432435"/>
                      <a:pt x="469594" y="432435"/>
                      <a:pt x="470546" y="432435"/>
                    </a:cubicBezTo>
                    <a:cubicBezTo>
                      <a:pt x="470546" y="432435"/>
                      <a:pt x="471499" y="432435"/>
                      <a:pt x="471499" y="431483"/>
                    </a:cubicBezTo>
                    <a:cubicBezTo>
                      <a:pt x="471499" y="431483"/>
                      <a:pt x="472451" y="430530"/>
                      <a:pt x="472451" y="430530"/>
                    </a:cubicBezTo>
                    <a:cubicBezTo>
                      <a:pt x="472451" y="430530"/>
                      <a:pt x="473404" y="429578"/>
                      <a:pt x="473404" y="429578"/>
                    </a:cubicBezTo>
                    <a:cubicBezTo>
                      <a:pt x="474356" y="429578"/>
                      <a:pt x="474356" y="428625"/>
                      <a:pt x="475309" y="428625"/>
                    </a:cubicBezTo>
                    <a:cubicBezTo>
                      <a:pt x="476261" y="427672"/>
                      <a:pt x="476261" y="427672"/>
                      <a:pt x="477214" y="426720"/>
                    </a:cubicBezTo>
                    <a:cubicBezTo>
                      <a:pt x="477214" y="426720"/>
                      <a:pt x="477214" y="426720"/>
                      <a:pt x="478166" y="425768"/>
                    </a:cubicBezTo>
                    <a:cubicBezTo>
                      <a:pt x="491501" y="416243"/>
                      <a:pt x="495311" y="394335"/>
                      <a:pt x="485786" y="376238"/>
                    </a:cubicBezTo>
                  </a:path>
                </a:pathLst>
              </a:custGeom>
              <a:solidFill>
                <a:schemeClr val="bg1"/>
              </a:solidFill>
              <a:ln w="9525" cap="flat">
                <a:noFill/>
                <a:prstDash val="solid"/>
                <a:miter/>
              </a:ln>
            </p:spPr>
            <p:txBody>
              <a:bodyPr rtlCol="0" anchor="ctr"/>
              <a:lstStyle/>
              <a:p>
                <a:endParaRPr lang="ru-RU"/>
              </a:p>
            </p:txBody>
          </p:sp>
          <p:sp>
            <p:nvSpPr>
              <p:cNvPr id="16" name="10">
                <a:extLst>
                  <a:ext uri="{FF2B5EF4-FFF2-40B4-BE49-F238E27FC236}">
                    <a16:creationId xmlns:a16="http://schemas.microsoft.com/office/drawing/2014/main" id="{4B6E5E86-6664-1171-D4C1-1A58754499CD}"/>
                  </a:ext>
                </a:extLst>
              </p:cNvPr>
              <p:cNvSpPr/>
              <p:nvPr/>
            </p:nvSpPr>
            <p:spPr>
              <a:xfrm>
                <a:off x="8265075" y="4896489"/>
                <a:ext cx="83026" cy="89660"/>
              </a:xfrm>
              <a:custGeom>
                <a:avLst/>
                <a:gdLst>
                  <a:gd name="connsiteX0" fmla="*/ 85725 w 417194"/>
                  <a:gd name="connsiteY0" fmla="*/ 190500 h 450532"/>
                  <a:gd name="connsiteX1" fmla="*/ 209550 w 417194"/>
                  <a:gd name="connsiteY1" fmla="*/ 71438 h 450532"/>
                  <a:gd name="connsiteX2" fmla="*/ 335280 w 417194"/>
                  <a:gd name="connsiteY2" fmla="*/ 190500 h 450532"/>
                  <a:gd name="connsiteX3" fmla="*/ 331470 w 417194"/>
                  <a:gd name="connsiteY3" fmla="*/ 195263 h 450532"/>
                  <a:gd name="connsiteX4" fmla="*/ 89535 w 417194"/>
                  <a:gd name="connsiteY4" fmla="*/ 195263 h 450532"/>
                  <a:gd name="connsiteX5" fmla="*/ 85725 w 417194"/>
                  <a:gd name="connsiteY5" fmla="*/ 190500 h 450532"/>
                  <a:gd name="connsiteX6" fmla="*/ 88582 w 417194"/>
                  <a:gd name="connsiteY6" fmla="*/ 271463 h 450532"/>
                  <a:gd name="connsiteX7" fmla="*/ 368617 w 417194"/>
                  <a:gd name="connsiteY7" fmla="*/ 271463 h 450532"/>
                  <a:gd name="connsiteX8" fmla="*/ 417195 w 417194"/>
                  <a:gd name="connsiteY8" fmla="*/ 219075 h 450532"/>
                  <a:gd name="connsiteX9" fmla="*/ 208597 w 417194"/>
                  <a:gd name="connsiteY9" fmla="*/ 0 h 450532"/>
                  <a:gd name="connsiteX10" fmla="*/ 0 w 417194"/>
                  <a:gd name="connsiteY10" fmla="*/ 219075 h 450532"/>
                  <a:gd name="connsiteX11" fmla="*/ 0 w 417194"/>
                  <a:gd name="connsiteY11" fmla="*/ 230505 h 450532"/>
                  <a:gd name="connsiteX12" fmla="*/ 205740 w 417194"/>
                  <a:gd name="connsiteY12" fmla="*/ 449580 h 450532"/>
                  <a:gd name="connsiteX13" fmla="*/ 221932 w 417194"/>
                  <a:gd name="connsiteY13" fmla="*/ 450533 h 450532"/>
                  <a:gd name="connsiteX14" fmla="*/ 346710 w 417194"/>
                  <a:gd name="connsiteY14" fmla="*/ 412433 h 450532"/>
                  <a:gd name="connsiteX15" fmla="*/ 384810 w 417194"/>
                  <a:gd name="connsiteY15" fmla="*/ 377190 h 450532"/>
                  <a:gd name="connsiteX16" fmla="*/ 384810 w 417194"/>
                  <a:gd name="connsiteY16" fmla="*/ 320040 h 450532"/>
                  <a:gd name="connsiteX17" fmla="*/ 322897 w 417194"/>
                  <a:gd name="connsiteY17" fmla="*/ 327660 h 450532"/>
                  <a:gd name="connsiteX18" fmla="*/ 208597 w 417194"/>
                  <a:gd name="connsiteY18" fmla="*/ 373380 h 450532"/>
                  <a:gd name="connsiteX19" fmla="*/ 84772 w 417194"/>
                  <a:gd name="connsiteY19" fmla="*/ 275273 h 450532"/>
                  <a:gd name="connsiteX20" fmla="*/ 88582 w 417194"/>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4" h="450532">
                    <a:moveTo>
                      <a:pt x="85725" y="190500"/>
                    </a:moveTo>
                    <a:cubicBezTo>
                      <a:pt x="93345" y="127635"/>
                      <a:pt x="137160" y="71438"/>
                      <a:pt x="209550" y="71438"/>
                    </a:cubicBezTo>
                    <a:cubicBezTo>
                      <a:pt x="281940" y="71438"/>
                      <a:pt x="328613" y="126682"/>
                      <a:pt x="335280" y="190500"/>
                    </a:cubicBezTo>
                    <a:cubicBezTo>
                      <a:pt x="335280" y="192405"/>
                      <a:pt x="334328" y="195263"/>
                      <a:pt x="331470" y="195263"/>
                    </a:cubicBezTo>
                    <a:lnTo>
                      <a:pt x="89535" y="195263"/>
                    </a:lnTo>
                    <a:cubicBezTo>
                      <a:pt x="86677" y="194310"/>
                      <a:pt x="85725" y="192405"/>
                      <a:pt x="85725" y="190500"/>
                    </a:cubicBezTo>
                    <a:moveTo>
                      <a:pt x="88582" y="271463"/>
                    </a:moveTo>
                    <a:lnTo>
                      <a:pt x="368617" y="271463"/>
                    </a:lnTo>
                    <a:cubicBezTo>
                      <a:pt x="374332"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2" y="442913"/>
                      <a:pt x="205740" y="449580"/>
                    </a:cubicBezTo>
                    <a:cubicBezTo>
                      <a:pt x="211455" y="449580"/>
                      <a:pt x="217170" y="450533"/>
                      <a:pt x="221932"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5725" y="273368"/>
                      <a:pt x="86677" y="271463"/>
                      <a:pt x="88582" y="271463"/>
                    </a:cubicBezTo>
                  </a:path>
                </a:pathLst>
              </a:custGeom>
              <a:solidFill>
                <a:schemeClr val="bg1"/>
              </a:solidFill>
              <a:ln w="9525" cap="flat">
                <a:noFill/>
                <a:prstDash val="solid"/>
                <a:miter/>
              </a:ln>
            </p:spPr>
            <p:txBody>
              <a:bodyPr rtlCol="0" anchor="ctr"/>
              <a:lstStyle/>
              <a:p>
                <a:endParaRPr lang="ru-RU"/>
              </a:p>
            </p:txBody>
          </p:sp>
          <p:sp>
            <p:nvSpPr>
              <p:cNvPr id="17" name="10">
                <a:extLst>
                  <a:ext uri="{FF2B5EF4-FFF2-40B4-BE49-F238E27FC236}">
                    <a16:creationId xmlns:a16="http://schemas.microsoft.com/office/drawing/2014/main" id="{7BB0CE80-0EA1-2F98-BC06-F780E2725438}"/>
                  </a:ext>
                </a:extLst>
              </p:cNvPr>
              <p:cNvSpPr/>
              <p:nvPr/>
            </p:nvSpPr>
            <p:spPr>
              <a:xfrm>
                <a:off x="8357010" y="4896489"/>
                <a:ext cx="83026" cy="89660"/>
              </a:xfrm>
              <a:custGeom>
                <a:avLst/>
                <a:gdLst>
                  <a:gd name="connsiteX0" fmla="*/ 84772 w 417195"/>
                  <a:gd name="connsiteY0" fmla="*/ 190500 h 450532"/>
                  <a:gd name="connsiteX1" fmla="*/ 208597 w 417195"/>
                  <a:gd name="connsiteY1" fmla="*/ 71438 h 450532"/>
                  <a:gd name="connsiteX2" fmla="*/ 334327 w 417195"/>
                  <a:gd name="connsiteY2" fmla="*/ 190500 h 450532"/>
                  <a:gd name="connsiteX3" fmla="*/ 330517 w 417195"/>
                  <a:gd name="connsiteY3" fmla="*/ 195263 h 450532"/>
                  <a:gd name="connsiteX4" fmla="*/ 87630 w 417195"/>
                  <a:gd name="connsiteY4" fmla="*/ 195263 h 450532"/>
                  <a:gd name="connsiteX5" fmla="*/ 84772 w 417195"/>
                  <a:gd name="connsiteY5" fmla="*/ 190500 h 450532"/>
                  <a:gd name="connsiteX6" fmla="*/ 88583 w 417195"/>
                  <a:gd name="connsiteY6" fmla="*/ 271463 h 450532"/>
                  <a:gd name="connsiteX7" fmla="*/ 368617 w 417195"/>
                  <a:gd name="connsiteY7" fmla="*/ 271463 h 450532"/>
                  <a:gd name="connsiteX8" fmla="*/ 417195 w 417195"/>
                  <a:gd name="connsiteY8" fmla="*/ 219075 h 450532"/>
                  <a:gd name="connsiteX9" fmla="*/ 208597 w 417195"/>
                  <a:gd name="connsiteY9" fmla="*/ 0 h 450532"/>
                  <a:gd name="connsiteX10" fmla="*/ 0 w 417195"/>
                  <a:gd name="connsiteY10" fmla="*/ 219075 h 450532"/>
                  <a:gd name="connsiteX11" fmla="*/ 0 w 417195"/>
                  <a:gd name="connsiteY11" fmla="*/ 230505 h 450532"/>
                  <a:gd name="connsiteX12" fmla="*/ 205740 w 417195"/>
                  <a:gd name="connsiteY12" fmla="*/ 449580 h 450532"/>
                  <a:gd name="connsiteX13" fmla="*/ 221933 w 417195"/>
                  <a:gd name="connsiteY13" fmla="*/ 450533 h 450532"/>
                  <a:gd name="connsiteX14" fmla="*/ 346710 w 417195"/>
                  <a:gd name="connsiteY14" fmla="*/ 412433 h 450532"/>
                  <a:gd name="connsiteX15" fmla="*/ 384810 w 417195"/>
                  <a:gd name="connsiteY15" fmla="*/ 377190 h 450532"/>
                  <a:gd name="connsiteX16" fmla="*/ 384810 w 417195"/>
                  <a:gd name="connsiteY16" fmla="*/ 320040 h 450532"/>
                  <a:gd name="connsiteX17" fmla="*/ 322897 w 417195"/>
                  <a:gd name="connsiteY17" fmla="*/ 327660 h 450532"/>
                  <a:gd name="connsiteX18" fmla="*/ 208597 w 417195"/>
                  <a:gd name="connsiteY18" fmla="*/ 373380 h 450532"/>
                  <a:gd name="connsiteX19" fmla="*/ 84772 w 417195"/>
                  <a:gd name="connsiteY19" fmla="*/ 275273 h 450532"/>
                  <a:gd name="connsiteX20" fmla="*/ 88583 w 417195"/>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5" h="450532">
                    <a:moveTo>
                      <a:pt x="84772" y="190500"/>
                    </a:moveTo>
                    <a:cubicBezTo>
                      <a:pt x="92392" y="127635"/>
                      <a:pt x="136208" y="71438"/>
                      <a:pt x="208597" y="71438"/>
                    </a:cubicBezTo>
                    <a:cubicBezTo>
                      <a:pt x="280988" y="71438"/>
                      <a:pt x="327660" y="126682"/>
                      <a:pt x="334327" y="190500"/>
                    </a:cubicBezTo>
                    <a:cubicBezTo>
                      <a:pt x="334327" y="192405"/>
                      <a:pt x="333375" y="195263"/>
                      <a:pt x="330517" y="195263"/>
                    </a:cubicBezTo>
                    <a:lnTo>
                      <a:pt x="87630" y="195263"/>
                    </a:lnTo>
                    <a:cubicBezTo>
                      <a:pt x="86677" y="194310"/>
                      <a:pt x="84772" y="192405"/>
                      <a:pt x="84772" y="190500"/>
                    </a:cubicBezTo>
                    <a:moveTo>
                      <a:pt x="88583" y="271463"/>
                    </a:moveTo>
                    <a:lnTo>
                      <a:pt x="368617" y="271463"/>
                    </a:lnTo>
                    <a:cubicBezTo>
                      <a:pt x="374333"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3" y="442913"/>
                      <a:pt x="205740" y="449580"/>
                    </a:cubicBezTo>
                    <a:cubicBezTo>
                      <a:pt x="211455" y="449580"/>
                      <a:pt x="217170" y="450533"/>
                      <a:pt x="221933"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4772" y="273368"/>
                      <a:pt x="86677" y="271463"/>
                      <a:pt x="88583" y="271463"/>
                    </a:cubicBezTo>
                  </a:path>
                </a:pathLst>
              </a:custGeom>
              <a:solidFill>
                <a:schemeClr val="bg1"/>
              </a:solidFill>
              <a:ln w="9525" cap="flat">
                <a:noFill/>
                <a:prstDash val="solid"/>
                <a:miter/>
              </a:ln>
            </p:spPr>
            <p:txBody>
              <a:bodyPr rtlCol="0" anchor="ctr"/>
              <a:lstStyle/>
              <a:p>
                <a:endParaRPr lang="ru-RU"/>
              </a:p>
            </p:txBody>
          </p:sp>
        </p:grpSp>
      </p:grpSp>
      <p:sp>
        <p:nvSpPr>
          <p:cNvPr id="18" name="Title 1">
            <a:extLst>
              <a:ext uri="{FF2B5EF4-FFF2-40B4-BE49-F238E27FC236}">
                <a16:creationId xmlns:a16="http://schemas.microsoft.com/office/drawing/2014/main" id="{687AF0F5-CF20-584E-BA4A-16C8FD5A85F6}"/>
              </a:ext>
            </a:extLst>
          </p:cNvPr>
          <p:cNvSpPr>
            <a:spLocks noGrp="1"/>
          </p:cNvSpPr>
          <p:nvPr>
            <p:ph type="title" hasCustomPrompt="1"/>
          </p:nvPr>
        </p:nvSpPr>
        <p:spPr>
          <a:xfrm>
            <a:off x="381000" y="341576"/>
            <a:ext cx="8382000" cy="428156"/>
          </a:xfrm>
          <a:prstGeom prst="rect">
            <a:avLst/>
          </a:prstGeom>
        </p:spPr>
        <p:txBody>
          <a:bodyPr lIns="0" tIns="0" rIns="0" bIns="0"/>
          <a:lstStyle>
            <a:lvl1pPr>
              <a:defRPr sz="2800" b="1">
                <a:solidFill>
                  <a:schemeClr val="bg2"/>
                </a:solidFill>
              </a:defRPr>
            </a:lvl1pPr>
          </a:lstStyle>
          <a:p>
            <a:r>
              <a:rPr lang="en-US"/>
              <a:t>Click to edit title</a:t>
            </a:r>
          </a:p>
        </p:txBody>
      </p:sp>
      <p:sp>
        <p:nvSpPr>
          <p:cNvPr id="20" name="Text Placeholder 2">
            <a:extLst>
              <a:ext uri="{FF2B5EF4-FFF2-40B4-BE49-F238E27FC236}">
                <a16:creationId xmlns:a16="http://schemas.microsoft.com/office/drawing/2014/main" id="{EF1B438D-13A5-F74D-8068-4198B164B769}"/>
              </a:ext>
            </a:extLst>
          </p:cNvPr>
          <p:cNvSpPr>
            <a:spLocks noGrp="1"/>
          </p:cNvSpPr>
          <p:nvPr>
            <p:ph type="body" sz="quarter" idx="10" hasCustomPrompt="1"/>
          </p:nvPr>
        </p:nvSpPr>
        <p:spPr>
          <a:xfrm>
            <a:off x="380999" y="771525"/>
            <a:ext cx="8381999" cy="320675"/>
          </a:xfrm>
          <a:prstGeom prst="rect">
            <a:avLst/>
          </a:prstGeom>
        </p:spPr>
        <p:txBody>
          <a:bodyPr lIns="0" tIns="36000" rIns="0" bIns="0"/>
          <a:lstStyle>
            <a:lvl1pPr marL="0" indent="0">
              <a:buNone/>
              <a:defRPr sz="1600">
                <a:solidFill>
                  <a:srgbClr val="93EA20"/>
                </a:solidFill>
              </a:defRPr>
            </a:lvl1pPr>
            <a:lvl5pPr marL="1112461" indent="0">
              <a:buNone/>
              <a:defRPr/>
            </a:lvl5pPr>
          </a:lstStyle>
          <a:p>
            <a:pPr lvl="0"/>
            <a:r>
              <a:rPr lang="en-GB"/>
              <a:t>Click to edit subtitle</a:t>
            </a:r>
            <a:endParaRPr lang="en-FR"/>
          </a:p>
        </p:txBody>
      </p:sp>
      <p:pic>
        <p:nvPicPr>
          <p:cNvPr id="3" name="Grafik 2" descr="Ein Bild, das Schrift, Logo, Grafiken, rot enthält.&#10;&#10;Automatisch generierte Beschreibung">
            <a:extLst>
              <a:ext uri="{FF2B5EF4-FFF2-40B4-BE49-F238E27FC236}">
                <a16:creationId xmlns:a16="http://schemas.microsoft.com/office/drawing/2014/main" id="{CF8049AC-4686-E87D-30FE-B39FA719EE5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959357" y="4841272"/>
            <a:ext cx="906821" cy="302228"/>
          </a:xfrm>
          <a:prstGeom prst="rect">
            <a:avLst/>
          </a:prstGeom>
        </p:spPr>
      </p:pic>
    </p:spTree>
    <p:extLst>
      <p:ext uri="{BB962C8B-B14F-4D97-AF65-F5344CB8AC3E}">
        <p14:creationId xmlns:p14="http://schemas.microsoft.com/office/powerpoint/2010/main" val="2515574307"/>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 the left Content Dark">
    <p:bg>
      <p:bgPr>
        <a:solidFill>
          <a:srgbClr val="0A2F5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3FF41D-EAFF-0363-B661-A88DF013D7A5}"/>
              </a:ext>
            </a:extLst>
          </p:cNvPr>
          <p:cNvSpPr txBox="1"/>
          <p:nvPr userDrawn="1"/>
        </p:nvSpPr>
        <p:spPr>
          <a:xfrm>
            <a:off x="381000" y="4963255"/>
            <a:ext cx="3670877" cy="76944"/>
          </a:xfrm>
          <a:prstGeom prst="rect">
            <a:avLst/>
          </a:prstGeom>
          <a:noFill/>
        </p:spPr>
        <p:txBody>
          <a:bodyPr wrap="none" lIns="0" tIns="0" rIns="0" bIns="0" rtlCol="0">
            <a:spAutoFit/>
          </a:bodyPr>
          <a:lstStyle/>
          <a:p>
            <a:pPr>
              <a:lnSpc>
                <a:spcPct val="100000"/>
              </a:lnSpc>
            </a:pPr>
            <a:r>
              <a:rPr lang="en-US" sz="500" spc="0" dirty="0">
                <a:solidFill>
                  <a:srgbClr val="C9CECF">
                    <a:alpha val="57000"/>
                  </a:srgbClr>
                </a:solidFill>
                <a:latin typeface="+mn-lt"/>
              </a:rPr>
              <a:t>© 202</a:t>
            </a:r>
            <a:r>
              <a:rPr lang="de-CH" sz="500" spc="0" dirty="0">
                <a:solidFill>
                  <a:srgbClr val="C9CECF">
                    <a:alpha val="57000"/>
                  </a:srgbClr>
                </a:solidFill>
                <a:latin typeface="+mn-lt"/>
              </a:rPr>
              <a:t>4</a:t>
            </a:r>
            <a:r>
              <a:rPr lang="en-US" sz="500" spc="0" dirty="0">
                <a:solidFill>
                  <a:srgbClr val="C9CECF">
                    <a:alpha val="57000"/>
                  </a:srgbClr>
                </a:solidFill>
                <a:latin typeface="+mn-lt"/>
              </a:rPr>
              <a:t> Veeam Software. Confidential information. All rights reserved. All trademarks are the property of their respective owners.</a:t>
            </a:r>
          </a:p>
        </p:txBody>
      </p:sp>
      <p:grpSp>
        <p:nvGrpSpPr>
          <p:cNvPr id="10" name="Group 9">
            <a:extLst>
              <a:ext uri="{FF2B5EF4-FFF2-40B4-BE49-F238E27FC236}">
                <a16:creationId xmlns:a16="http://schemas.microsoft.com/office/drawing/2014/main" id="{9B3AA565-D17A-441F-8D86-62C4AD226195}"/>
              </a:ext>
            </a:extLst>
          </p:cNvPr>
          <p:cNvGrpSpPr/>
          <p:nvPr userDrawn="1"/>
        </p:nvGrpSpPr>
        <p:grpSpPr>
          <a:xfrm>
            <a:off x="8034046" y="4840288"/>
            <a:ext cx="728953" cy="303212"/>
            <a:chOff x="8034046" y="4840288"/>
            <a:chExt cx="728953" cy="303212"/>
          </a:xfrm>
        </p:grpSpPr>
        <p:sp>
          <p:nvSpPr>
            <p:cNvPr id="11" name="Freeform 10">
              <a:extLst>
                <a:ext uri="{FF2B5EF4-FFF2-40B4-BE49-F238E27FC236}">
                  <a16:creationId xmlns:a16="http://schemas.microsoft.com/office/drawing/2014/main" id="{C9A9C4C1-6045-E1BA-24E9-424C2E4FC360}"/>
                </a:ext>
              </a:extLst>
            </p:cNvPr>
            <p:cNvSpPr/>
            <p:nvPr userDrawn="1"/>
          </p:nvSpPr>
          <p:spPr>
            <a:xfrm>
              <a:off x="8034046" y="4840288"/>
              <a:ext cx="728953" cy="303212"/>
            </a:xfrm>
            <a:custGeom>
              <a:avLst/>
              <a:gdLst>
                <a:gd name="connsiteX0" fmla="*/ 29384 w 728953"/>
                <a:gd name="connsiteY0" fmla="*/ 0 h 303212"/>
                <a:gd name="connsiteX1" fmla="*/ 699569 w 728953"/>
                <a:gd name="connsiteY1" fmla="*/ 0 h 303212"/>
                <a:gd name="connsiteX2" fmla="*/ 728953 w 728953"/>
                <a:gd name="connsiteY2" fmla="*/ 38884 h 303212"/>
                <a:gd name="connsiteX3" fmla="*/ 728953 w 728953"/>
                <a:gd name="connsiteY3" fmla="*/ 303212 h 303212"/>
                <a:gd name="connsiteX4" fmla="*/ 0 w 728953"/>
                <a:gd name="connsiteY4" fmla="*/ 303212 h 303212"/>
                <a:gd name="connsiteX5" fmla="*/ 0 w 728953"/>
                <a:gd name="connsiteY5" fmla="*/ 38884 h 303212"/>
                <a:gd name="connsiteX6" fmla="*/ 29384 w 728953"/>
                <a:gd name="connsiteY6" fmla="*/ 0 h 3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53" h="303212">
                  <a:moveTo>
                    <a:pt x="29384" y="0"/>
                  </a:moveTo>
                  <a:lnTo>
                    <a:pt x="699569" y="0"/>
                  </a:lnTo>
                  <a:cubicBezTo>
                    <a:pt x="715789" y="0"/>
                    <a:pt x="728953" y="17420"/>
                    <a:pt x="728953" y="38884"/>
                  </a:cubicBezTo>
                  <a:lnTo>
                    <a:pt x="728953" y="303212"/>
                  </a:lnTo>
                  <a:lnTo>
                    <a:pt x="0" y="303212"/>
                  </a:lnTo>
                  <a:lnTo>
                    <a:pt x="0" y="38884"/>
                  </a:lnTo>
                  <a:cubicBezTo>
                    <a:pt x="0" y="17420"/>
                    <a:pt x="13164" y="0"/>
                    <a:pt x="29384" y="0"/>
                  </a:cubicBezTo>
                  <a:close/>
                </a:path>
              </a:pathLst>
            </a:custGeom>
            <a:solidFill>
              <a:srgbClr val="02B535"/>
            </a:solidFill>
            <a:ln w="9525" cap="flat">
              <a:noFill/>
              <a:prstDash val="solid"/>
              <a:miter/>
            </a:ln>
          </p:spPr>
          <p:txBody>
            <a:bodyPr wrap="square" rtlCol="0" anchor="ctr">
              <a:noAutofit/>
            </a:bodyPr>
            <a:lstStyle/>
            <a:p>
              <a:endParaRPr lang="ru-RU">
                <a:solidFill>
                  <a:srgbClr val="93EB20"/>
                </a:solidFill>
              </a:endParaRPr>
            </a:p>
          </p:txBody>
        </p:sp>
        <p:grpSp>
          <p:nvGrpSpPr>
            <p:cNvPr id="12" name="Group 11">
              <a:extLst>
                <a:ext uri="{FF2B5EF4-FFF2-40B4-BE49-F238E27FC236}">
                  <a16:creationId xmlns:a16="http://schemas.microsoft.com/office/drawing/2014/main" id="{F97ABA0A-B1FA-6274-632B-FA074EFB60D1}"/>
                </a:ext>
              </a:extLst>
            </p:cNvPr>
            <p:cNvGrpSpPr>
              <a:grpSpLocks noChangeAspect="1"/>
            </p:cNvGrpSpPr>
            <p:nvPr userDrawn="1"/>
          </p:nvGrpSpPr>
          <p:grpSpPr>
            <a:xfrm>
              <a:off x="8130451" y="4918425"/>
              <a:ext cx="522520" cy="94143"/>
              <a:chOff x="8169296" y="4896489"/>
              <a:chExt cx="497639" cy="89660"/>
            </a:xfrm>
          </p:grpSpPr>
          <p:sp>
            <p:nvSpPr>
              <p:cNvPr id="13" name="10">
                <a:extLst>
                  <a:ext uri="{FF2B5EF4-FFF2-40B4-BE49-F238E27FC236}">
                    <a16:creationId xmlns:a16="http://schemas.microsoft.com/office/drawing/2014/main" id="{B29855A0-CCEB-7C3F-7DBA-CE96C2543F6D}"/>
                  </a:ext>
                </a:extLst>
              </p:cNvPr>
              <p:cNvSpPr/>
              <p:nvPr/>
            </p:nvSpPr>
            <p:spPr>
              <a:xfrm>
                <a:off x="8169296" y="4897115"/>
                <a:ext cx="95515" cy="87327"/>
              </a:xfrm>
              <a:custGeom>
                <a:avLst/>
                <a:gdLst>
                  <a:gd name="connsiteX0" fmla="*/ 458420 w 479951"/>
                  <a:gd name="connsiteY0" fmla="*/ 5424 h 438811"/>
                  <a:gd name="connsiteX1" fmla="*/ 403175 w 479951"/>
                  <a:gd name="connsiteY1" fmla="*/ 24474 h 438811"/>
                  <a:gd name="connsiteX2" fmla="*/ 254585 w 479951"/>
                  <a:gd name="connsiteY2" fmla="*/ 343562 h 438811"/>
                  <a:gd name="connsiteX3" fmla="*/ 240297 w 479951"/>
                  <a:gd name="connsiteY3" fmla="*/ 354992 h 438811"/>
                  <a:gd name="connsiteX4" fmla="*/ 226010 w 479951"/>
                  <a:gd name="connsiteY4" fmla="*/ 343562 h 438811"/>
                  <a:gd name="connsiteX5" fmla="*/ 77420 w 479951"/>
                  <a:gd name="connsiteY5" fmla="*/ 23522 h 438811"/>
                  <a:gd name="connsiteX6" fmla="*/ 22175 w 479951"/>
                  <a:gd name="connsiteY6" fmla="*/ 4472 h 438811"/>
                  <a:gd name="connsiteX7" fmla="*/ 4077 w 479951"/>
                  <a:gd name="connsiteY7" fmla="*/ 62574 h 438811"/>
                  <a:gd name="connsiteX8" fmla="*/ 148857 w 479951"/>
                  <a:gd name="connsiteY8" fmla="*/ 357849 h 438811"/>
                  <a:gd name="connsiteX9" fmla="*/ 165050 w 479951"/>
                  <a:gd name="connsiteY9" fmla="*/ 391187 h 438811"/>
                  <a:gd name="connsiteX10" fmla="*/ 239345 w 479951"/>
                  <a:gd name="connsiteY10" fmla="*/ 438812 h 438811"/>
                  <a:gd name="connsiteX11" fmla="*/ 313640 w 479951"/>
                  <a:gd name="connsiteY11" fmla="*/ 391187 h 438811"/>
                  <a:gd name="connsiteX12" fmla="*/ 329832 w 479951"/>
                  <a:gd name="connsiteY12" fmla="*/ 357849 h 438811"/>
                  <a:gd name="connsiteX13" fmla="*/ 474612 w 479951"/>
                  <a:gd name="connsiteY13" fmla="*/ 62574 h 438811"/>
                  <a:gd name="connsiteX14" fmla="*/ 458420 w 479951"/>
                  <a:gd name="connsiteY14" fmla="*/ 5424 h 43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951" h="438811">
                    <a:moveTo>
                      <a:pt x="458420" y="5424"/>
                    </a:moveTo>
                    <a:cubicBezTo>
                      <a:pt x="438417" y="-6006"/>
                      <a:pt x="413652" y="2567"/>
                      <a:pt x="403175" y="24474"/>
                    </a:cubicBezTo>
                    <a:lnTo>
                      <a:pt x="254585" y="343562"/>
                    </a:lnTo>
                    <a:cubicBezTo>
                      <a:pt x="250775" y="350229"/>
                      <a:pt x="247917" y="354992"/>
                      <a:pt x="240297" y="354992"/>
                    </a:cubicBezTo>
                    <a:cubicBezTo>
                      <a:pt x="232677" y="354992"/>
                      <a:pt x="229820" y="350229"/>
                      <a:pt x="226010" y="343562"/>
                    </a:cubicBezTo>
                    <a:lnTo>
                      <a:pt x="77420" y="23522"/>
                    </a:lnTo>
                    <a:cubicBezTo>
                      <a:pt x="66942" y="2567"/>
                      <a:pt x="42177" y="-6006"/>
                      <a:pt x="22175" y="4472"/>
                    </a:cubicBezTo>
                    <a:cubicBezTo>
                      <a:pt x="2172" y="15902"/>
                      <a:pt x="-5448" y="41619"/>
                      <a:pt x="4077" y="62574"/>
                    </a:cubicBezTo>
                    <a:lnTo>
                      <a:pt x="148857" y="357849"/>
                    </a:lnTo>
                    <a:lnTo>
                      <a:pt x="165050" y="391187"/>
                    </a:lnTo>
                    <a:cubicBezTo>
                      <a:pt x="179337" y="420714"/>
                      <a:pt x="207912" y="438812"/>
                      <a:pt x="239345" y="438812"/>
                    </a:cubicBezTo>
                    <a:cubicBezTo>
                      <a:pt x="270777" y="438812"/>
                      <a:pt x="299352" y="420714"/>
                      <a:pt x="313640" y="391187"/>
                    </a:cubicBezTo>
                    <a:lnTo>
                      <a:pt x="329832" y="357849"/>
                    </a:lnTo>
                    <a:lnTo>
                      <a:pt x="474612" y="62574"/>
                    </a:lnTo>
                    <a:cubicBezTo>
                      <a:pt x="486042" y="42572"/>
                      <a:pt x="478422" y="15902"/>
                      <a:pt x="458420" y="5424"/>
                    </a:cubicBezTo>
                  </a:path>
                </a:pathLst>
              </a:custGeom>
              <a:solidFill>
                <a:schemeClr val="bg1"/>
              </a:solidFill>
              <a:ln w="9525" cap="flat">
                <a:noFill/>
                <a:prstDash val="solid"/>
                <a:miter/>
              </a:ln>
            </p:spPr>
            <p:txBody>
              <a:bodyPr rtlCol="0" anchor="ctr"/>
              <a:lstStyle/>
              <a:p>
                <a:endParaRPr lang="ru-RU"/>
              </a:p>
            </p:txBody>
          </p:sp>
          <p:sp>
            <p:nvSpPr>
              <p:cNvPr id="14" name="10">
                <a:extLst>
                  <a:ext uri="{FF2B5EF4-FFF2-40B4-BE49-F238E27FC236}">
                    <a16:creationId xmlns:a16="http://schemas.microsoft.com/office/drawing/2014/main" id="{6BC0303E-B807-1B5D-5D73-20C25E12F7D9}"/>
                  </a:ext>
                </a:extLst>
              </p:cNvPr>
              <p:cNvSpPr/>
              <p:nvPr/>
            </p:nvSpPr>
            <p:spPr>
              <a:xfrm>
                <a:off x="8549410" y="4897247"/>
                <a:ext cx="117525" cy="87392"/>
              </a:xfrm>
              <a:custGeom>
                <a:avLst/>
                <a:gdLst>
                  <a:gd name="connsiteX0" fmla="*/ 515302 w 590549"/>
                  <a:gd name="connsiteY0" fmla="*/ 0 h 439136"/>
                  <a:gd name="connsiteX1" fmla="*/ 451485 w 590549"/>
                  <a:gd name="connsiteY1" fmla="*/ 40957 h 439136"/>
                  <a:gd name="connsiteX2" fmla="*/ 302895 w 590549"/>
                  <a:gd name="connsiteY2" fmla="*/ 347663 h 439136"/>
                  <a:gd name="connsiteX3" fmla="*/ 295275 w 590549"/>
                  <a:gd name="connsiteY3" fmla="*/ 354330 h 439136"/>
                  <a:gd name="connsiteX4" fmla="*/ 287655 w 590549"/>
                  <a:gd name="connsiteY4" fmla="*/ 347663 h 439136"/>
                  <a:gd name="connsiteX5" fmla="*/ 140017 w 590549"/>
                  <a:gd name="connsiteY5" fmla="*/ 43815 h 439136"/>
                  <a:gd name="connsiteX6" fmla="*/ 74295 w 590549"/>
                  <a:gd name="connsiteY6" fmla="*/ 0 h 439136"/>
                  <a:gd name="connsiteX7" fmla="*/ 74295 w 590549"/>
                  <a:gd name="connsiteY7" fmla="*/ 0 h 439136"/>
                  <a:gd name="connsiteX8" fmla="*/ 0 w 590549"/>
                  <a:gd name="connsiteY8" fmla="*/ 80963 h 439136"/>
                  <a:gd name="connsiteX9" fmla="*/ 0 w 590549"/>
                  <a:gd name="connsiteY9" fmla="*/ 395288 h 439136"/>
                  <a:gd name="connsiteX10" fmla="*/ 27622 w 590549"/>
                  <a:gd name="connsiteY10" fmla="*/ 437198 h 439136"/>
                  <a:gd name="connsiteX11" fmla="*/ 78105 w 590549"/>
                  <a:gd name="connsiteY11" fmla="*/ 394335 h 439136"/>
                  <a:gd name="connsiteX12" fmla="*/ 73342 w 590549"/>
                  <a:gd name="connsiteY12" fmla="*/ 88582 h 439136"/>
                  <a:gd name="connsiteX13" fmla="*/ 78105 w 590549"/>
                  <a:gd name="connsiteY13" fmla="*/ 86677 h 439136"/>
                  <a:gd name="connsiteX14" fmla="*/ 229552 w 590549"/>
                  <a:gd name="connsiteY14" fmla="*/ 392430 h 439136"/>
                  <a:gd name="connsiteX15" fmla="*/ 295275 w 590549"/>
                  <a:gd name="connsiteY15" fmla="*/ 439103 h 439136"/>
                  <a:gd name="connsiteX16" fmla="*/ 360998 w 590549"/>
                  <a:gd name="connsiteY16" fmla="*/ 392430 h 439136"/>
                  <a:gd name="connsiteX17" fmla="*/ 511492 w 590549"/>
                  <a:gd name="connsiteY17" fmla="*/ 86677 h 439136"/>
                  <a:gd name="connsiteX18" fmla="*/ 517208 w 590549"/>
                  <a:gd name="connsiteY18" fmla="*/ 88582 h 439136"/>
                  <a:gd name="connsiteX19" fmla="*/ 511492 w 590549"/>
                  <a:gd name="connsiteY19" fmla="*/ 396240 h 439136"/>
                  <a:gd name="connsiteX20" fmla="*/ 552450 w 590549"/>
                  <a:gd name="connsiteY20" fmla="*/ 439103 h 439136"/>
                  <a:gd name="connsiteX21" fmla="*/ 590550 w 590549"/>
                  <a:gd name="connsiteY21" fmla="*/ 394335 h 439136"/>
                  <a:gd name="connsiteX22" fmla="*/ 590550 w 590549"/>
                  <a:gd name="connsiteY22" fmla="*/ 80963 h 439136"/>
                  <a:gd name="connsiteX23" fmla="*/ 515302 w 590549"/>
                  <a:gd name="connsiteY23" fmla="*/ 0 h 43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0549" h="439136">
                    <a:moveTo>
                      <a:pt x="515302" y="0"/>
                    </a:moveTo>
                    <a:cubicBezTo>
                      <a:pt x="487680" y="0"/>
                      <a:pt x="462915" y="17145"/>
                      <a:pt x="451485" y="40957"/>
                    </a:cubicBezTo>
                    <a:cubicBezTo>
                      <a:pt x="413385" y="118110"/>
                      <a:pt x="302895" y="346710"/>
                      <a:pt x="302895" y="347663"/>
                    </a:cubicBezTo>
                    <a:cubicBezTo>
                      <a:pt x="301942" y="348615"/>
                      <a:pt x="300038" y="354330"/>
                      <a:pt x="295275" y="354330"/>
                    </a:cubicBezTo>
                    <a:cubicBezTo>
                      <a:pt x="290513" y="354330"/>
                      <a:pt x="288608" y="349567"/>
                      <a:pt x="287655" y="347663"/>
                    </a:cubicBezTo>
                    <a:cubicBezTo>
                      <a:pt x="250508" y="271463"/>
                      <a:pt x="178117" y="121920"/>
                      <a:pt x="140017" y="43815"/>
                    </a:cubicBezTo>
                    <a:cubicBezTo>
                      <a:pt x="125730" y="14288"/>
                      <a:pt x="100965" y="0"/>
                      <a:pt x="74295" y="0"/>
                    </a:cubicBezTo>
                    <a:lnTo>
                      <a:pt x="74295" y="0"/>
                    </a:lnTo>
                    <a:cubicBezTo>
                      <a:pt x="33338" y="0"/>
                      <a:pt x="0" y="34290"/>
                      <a:pt x="0" y="80963"/>
                    </a:cubicBezTo>
                    <a:lnTo>
                      <a:pt x="0" y="395288"/>
                    </a:lnTo>
                    <a:cubicBezTo>
                      <a:pt x="0" y="414338"/>
                      <a:pt x="10477" y="432435"/>
                      <a:pt x="27622" y="437198"/>
                    </a:cubicBezTo>
                    <a:cubicBezTo>
                      <a:pt x="55245" y="445770"/>
                      <a:pt x="78105" y="421957"/>
                      <a:pt x="78105" y="394335"/>
                    </a:cubicBezTo>
                    <a:lnTo>
                      <a:pt x="73342" y="88582"/>
                    </a:lnTo>
                    <a:cubicBezTo>
                      <a:pt x="73342" y="85725"/>
                      <a:pt x="77152" y="84772"/>
                      <a:pt x="78105" y="86677"/>
                    </a:cubicBezTo>
                    <a:lnTo>
                      <a:pt x="229552" y="392430"/>
                    </a:lnTo>
                    <a:cubicBezTo>
                      <a:pt x="243840" y="421957"/>
                      <a:pt x="267652" y="439103"/>
                      <a:pt x="295275" y="439103"/>
                    </a:cubicBezTo>
                    <a:cubicBezTo>
                      <a:pt x="321945" y="439103"/>
                      <a:pt x="346710" y="421957"/>
                      <a:pt x="360998" y="392430"/>
                    </a:cubicBezTo>
                    <a:lnTo>
                      <a:pt x="511492" y="86677"/>
                    </a:lnTo>
                    <a:cubicBezTo>
                      <a:pt x="513398" y="83820"/>
                      <a:pt x="517208" y="84772"/>
                      <a:pt x="517208" y="88582"/>
                    </a:cubicBezTo>
                    <a:lnTo>
                      <a:pt x="511492" y="396240"/>
                    </a:lnTo>
                    <a:cubicBezTo>
                      <a:pt x="511492" y="421005"/>
                      <a:pt x="529590" y="440055"/>
                      <a:pt x="552450" y="439103"/>
                    </a:cubicBezTo>
                    <a:cubicBezTo>
                      <a:pt x="574358" y="438150"/>
                      <a:pt x="590550" y="418148"/>
                      <a:pt x="590550" y="394335"/>
                    </a:cubicBezTo>
                    <a:lnTo>
                      <a:pt x="590550" y="80963"/>
                    </a:lnTo>
                    <a:cubicBezTo>
                      <a:pt x="589598" y="33338"/>
                      <a:pt x="556260" y="0"/>
                      <a:pt x="515302" y="0"/>
                    </a:cubicBezTo>
                  </a:path>
                </a:pathLst>
              </a:custGeom>
              <a:solidFill>
                <a:schemeClr val="bg1"/>
              </a:solidFill>
              <a:ln w="9525" cap="flat">
                <a:noFill/>
                <a:prstDash val="solid"/>
                <a:miter/>
              </a:ln>
            </p:spPr>
            <p:txBody>
              <a:bodyPr rtlCol="0" anchor="ctr"/>
              <a:lstStyle/>
              <a:p>
                <a:endParaRPr lang="ru-RU"/>
              </a:p>
            </p:txBody>
          </p:sp>
          <p:sp>
            <p:nvSpPr>
              <p:cNvPr id="15" name="10">
                <a:extLst>
                  <a:ext uri="{FF2B5EF4-FFF2-40B4-BE49-F238E27FC236}">
                    <a16:creationId xmlns:a16="http://schemas.microsoft.com/office/drawing/2014/main" id="{5E3702BA-B465-6165-CE8C-3E8488E4F591}"/>
                  </a:ext>
                </a:extLst>
              </p:cNvPr>
              <p:cNvSpPr/>
              <p:nvPr/>
            </p:nvSpPr>
            <p:spPr>
              <a:xfrm>
                <a:off x="8442687" y="4897058"/>
                <a:ext cx="97729" cy="87417"/>
              </a:xfrm>
              <a:custGeom>
                <a:avLst/>
                <a:gdLst>
                  <a:gd name="connsiteX0" fmla="*/ 485786 w 491077"/>
                  <a:gd name="connsiteY0" fmla="*/ 376238 h 439263"/>
                  <a:gd name="connsiteX1" fmla="*/ 319099 w 491077"/>
                  <a:gd name="connsiteY1" fmla="*/ 47625 h 439263"/>
                  <a:gd name="connsiteX2" fmla="*/ 244804 w 491077"/>
                  <a:gd name="connsiteY2" fmla="*/ 0 h 439263"/>
                  <a:gd name="connsiteX3" fmla="*/ 192416 w 491077"/>
                  <a:gd name="connsiteY3" fmla="*/ 20003 h 439263"/>
                  <a:gd name="connsiteX4" fmla="*/ 170509 w 491077"/>
                  <a:gd name="connsiteY4" fmla="*/ 47625 h 439263"/>
                  <a:gd name="connsiteX5" fmla="*/ 4774 w 491077"/>
                  <a:gd name="connsiteY5" fmla="*/ 375285 h 439263"/>
                  <a:gd name="connsiteX6" fmla="*/ 4774 w 491077"/>
                  <a:gd name="connsiteY6" fmla="*/ 376238 h 439263"/>
                  <a:gd name="connsiteX7" fmla="*/ 4774 w 491077"/>
                  <a:gd name="connsiteY7" fmla="*/ 376238 h 439263"/>
                  <a:gd name="connsiteX8" fmla="*/ 7631 w 491077"/>
                  <a:gd name="connsiteY8" fmla="*/ 421958 h 439263"/>
                  <a:gd name="connsiteX9" fmla="*/ 8584 w 491077"/>
                  <a:gd name="connsiteY9" fmla="*/ 422910 h 439263"/>
                  <a:gd name="connsiteX10" fmla="*/ 9536 w 491077"/>
                  <a:gd name="connsiteY10" fmla="*/ 423863 h 439263"/>
                  <a:gd name="connsiteX11" fmla="*/ 20014 w 491077"/>
                  <a:gd name="connsiteY11" fmla="*/ 433388 h 439263"/>
                  <a:gd name="connsiteX12" fmla="*/ 62876 w 491077"/>
                  <a:gd name="connsiteY12" fmla="*/ 431483 h 439263"/>
                  <a:gd name="connsiteX13" fmla="*/ 63829 w 491077"/>
                  <a:gd name="connsiteY13" fmla="*/ 431483 h 439263"/>
                  <a:gd name="connsiteX14" fmla="*/ 66686 w 491077"/>
                  <a:gd name="connsiteY14" fmla="*/ 429578 h 439263"/>
                  <a:gd name="connsiteX15" fmla="*/ 68591 w 491077"/>
                  <a:gd name="connsiteY15" fmla="*/ 427672 h 439263"/>
                  <a:gd name="connsiteX16" fmla="*/ 69544 w 491077"/>
                  <a:gd name="connsiteY16" fmla="*/ 426720 h 439263"/>
                  <a:gd name="connsiteX17" fmla="*/ 77164 w 491077"/>
                  <a:gd name="connsiteY17" fmla="*/ 416243 h 439263"/>
                  <a:gd name="connsiteX18" fmla="*/ 82879 w 491077"/>
                  <a:gd name="connsiteY18" fmla="*/ 402908 h 439263"/>
                  <a:gd name="connsiteX19" fmla="*/ 117169 w 491077"/>
                  <a:gd name="connsiteY19" fmla="*/ 330518 h 439263"/>
                  <a:gd name="connsiteX20" fmla="*/ 121931 w 491077"/>
                  <a:gd name="connsiteY20" fmla="*/ 327660 h 439263"/>
                  <a:gd name="connsiteX21" fmla="*/ 121931 w 491077"/>
                  <a:gd name="connsiteY21" fmla="*/ 327660 h 439263"/>
                  <a:gd name="connsiteX22" fmla="*/ 275284 w 491077"/>
                  <a:gd name="connsiteY22" fmla="*/ 327660 h 439263"/>
                  <a:gd name="connsiteX23" fmla="*/ 275284 w 491077"/>
                  <a:gd name="connsiteY23" fmla="*/ 327660 h 439263"/>
                  <a:gd name="connsiteX24" fmla="*/ 312431 w 491077"/>
                  <a:gd name="connsiteY24" fmla="*/ 288608 h 439263"/>
                  <a:gd name="connsiteX25" fmla="*/ 275284 w 491077"/>
                  <a:gd name="connsiteY25" fmla="*/ 249555 h 439263"/>
                  <a:gd name="connsiteX26" fmla="*/ 183844 w 491077"/>
                  <a:gd name="connsiteY26" fmla="*/ 249555 h 439263"/>
                  <a:gd name="connsiteX27" fmla="*/ 160984 w 491077"/>
                  <a:gd name="connsiteY27" fmla="*/ 249555 h 439263"/>
                  <a:gd name="connsiteX28" fmla="*/ 158126 w 491077"/>
                  <a:gd name="connsiteY28" fmla="*/ 244793 h 439263"/>
                  <a:gd name="connsiteX29" fmla="*/ 166699 w 491077"/>
                  <a:gd name="connsiteY29" fmla="*/ 226695 h 439263"/>
                  <a:gd name="connsiteX30" fmla="*/ 229564 w 491077"/>
                  <a:gd name="connsiteY30" fmla="*/ 100013 h 439263"/>
                  <a:gd name="connsiteX31" fmla="*/ 229564 w 491077"/>
                  <a:gd name="connsiteY31" fmla="*/ 99060 h 439263"/>
                  <a:gd name="connsiteX32" fmla="*/ 229564 w 491077"/>
                  <a:gd name="connsiteY32" fmla="*/ 98107 h 439263"/>
                  <a:gd name="connsiteX33" fmla="*/ 229564 w 491077"/>
                  <a:gd name="connsiteY33" fmla="*/ 98107 h 439263"/>
                  <a:gd name="connsiteX34" fmla="*/ 240041 w 491077"/>
                  <a:gd name="connsiteY34" fmla="*/ 84773 h 439263"/>
                  <a:gd name="connsiteX35" fmla="*/ 249566 w 491077"/>
                  <a:gd name="connsiteY35" fmla="*/ 84773 h 439263"/>
                  <a:gd name="connsiteX36" fmla="*/ 261949 w 491077"/>
                  <a:gd name="connsiteY36" fmla="*/ 100013 h 439263"/>
                  <a:gd name="connsiteX37" fmla="*/ 261949 w 491077"/>
                  <a:gd name="connsiteY37" fmla="*/ 100013 h 439263"/>
                  <a:gd name="connsiteX38" fmla="*/ 414349 w 491077"/>
                  <a:gd name="connsiteY38" fmla="*/ 415290 h 439263"/>
                  <a:gd name="connsiteX39" fmla="*/ 450544 w 491077"/>
                  <a:gd name="connsiteY39" fmla="*/ 438150 h 439263"/>
                  <a:gd name="connsiteX40" fmla="*/ 464831 w 491077"/>
                  <a:gd name="connsiteY40" fmla="*/ 435293 h 439263"/>
                  <a:gd name="connsiteX41" fmla="*/ 465784 w 491077"/>
                  <a:gd name="connsiteY41" fmla="*/ 435293 h 439263"/>
                  <a:gd name="connsiteX42" fmla="*/ 468641 w 491077"/>
                  <a:gd name="connsiteY42" fmla="*/ 433388 h 439263"/>
                  <a:gd name="connsiteX43" fmla="*/ 469594 w 491077"/>
                  <a:gd name="connsiteY43" fmla="*/ 432435 h 439263"/>
                  <a:gd name="connsiteX44" fmla="*/ 470546 w 491077"/>
                  <a:gd name="connsiteY44" fmla="*/ 432435 h 439263"/>
                  <a:gd name="connsiteX45" fmla="*/ 471499 w 491077"/>
                  <a:gd name="connsiteY45" fmla="*/ 431483 h 439263"/>
                  <a:gd name="connsiteX46" fmla="*/ 472451 w 491077"/>
                  <a:gd name="connsiteY46" fmla="*/ 430530 h 439263"/>
                  <a:gd name="connsiteX47" fmla="*/ 473404 w 491077"/>
                  <a:gd name="connsiteY47" fmla="*/ 429578 h 439263"/>
                  <a:gd name="connsiteX48" fmla="*/ 475309 w 491077"/>
                  <a:gd name="connsiteY48" fmla="*/ 428625 h 439263"/>
                  <a:gd name="connsiteX49" fmla="*/ 477214 w 491077"/>
                  <a:gd name="connsiteY49" fmla="*/ 426720 h 439263"/>
                  <a:gd name="connsiteX50" fmla="*/ 478166 w 491077"/>
                  <a:gd name="connsiteY50" fmla="*/ 425768 h 439263"/>
                  <a:gd name="connsiteX51" fmla="*/ 485786 w 491077"/>
                  <a:gd name="connsiteY51" fmla="*/ 376238 h 4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1077" h="439263">
                    <a:moveTo>
                      <a:pt x="485786" y="376238"/>
                    </a:moveTo>
                    <a:lnTo>
                      <a:pt x="319099" y="47625"/>
                    </a:lnTo>
                    <a:cubicBezTo>
                      <a:pt x="304811" y="18098"/>
                      <a:pt x="276236" y="0"/>
                      <a:pt x="244804" y="0"/>
                    </a:cubicBezTo>
                    <a:cubicBezTo>
                      <a:pt x="224801" y="0"/>
                      <a:pt x="206704" y="6668"/>
                      <a:pt x="192416" y="20003"/>
                    </a:cubicBezTo>
                    <a:cubicBezTo>
                      <a:pt x="183844" y="27623"/>
                      <a:pt x="176224" y="37148"/>
                      <a:pt x="170509" y="47625"/>
                    </a:cubicBezTo>
                    <a:lnTo>
                      <a:pt x="4774" y="375285"/>
                    </a:lnTo>
                    <a:cubicBezTo>
                      <a:pt x="4774" y="375285"/>
                      <a:pt x="4774" y="376238"/>
                      <a:pt x="4774" y="376238"/>
                    </a:cubicBezTo>
                    <a:lnTo>
                      <a:pt x="4774" y="376238"/>
                    </a:lnTo>
                    <a:cubicBezTo>
                      <a:pt x="-2846" y="391478"/>
                      <a:pt x="-941" y="409575"/>
                      <a:pt x="7631" y="421958"/>
                    </a:cubicBezTo>
                    <a:cubicBezTo>
                      <a:pt x="7631" y="421958"/>
                      <a:pt x="7631" y="422910"/>
                      <a:pt x="8584" y="422910"/>
                    </a:cubicBezTo>
                    <a:cubicBezTo>
                      <a:pt x="8584" y="422910"/>
                      <a:pt x="9536" y="423863"/>
                      <a:pt x="9536" y="423863"/>
                    </a:cubicBezTo>
                    <a:cubicBezTo>
                      <a:pt x="12394" y="427672"/>
                      <a:pt x="16204" y="431483"/>
                      <a:pt x="20014" y="433388"/>
                    </a:cubicBezTo>
                    <a:cubicBezTo>
                      <a:pt x="34301" y="441960"/>
                      <a:pt x="50494" y="441008"/>
                      <a:pt x="62876" y="431483"/>
                    </a:cubicBezTo>
                    <a:cubicBezTo>
                      <a:pt x="62876" y="431483"/>
                      <a:pt x="62876" y="431483"/>
                      <a:pt x="63829" y="431483"/>
                    </a:cubicBezTo>
                    <a:cubicBezTo>
                      <a:pt x="64781" y="430530"/>
                      <a:pt x="65734" y="430530"/>
                      <a:pt x="66686" y="429578"/>
                    </a:cubicBezTo>
                    <a:cubicBezTo>
                      <a:pt x="67639" y="428625"/>
                      <a:pt x="67639" y="428625"/>
                      <a:pt x="68591" y="427672"/>
                    </a:cubicBezTo>
                    <a:cubicBezTo>
                      <a:pt x="68591" y="427672"/>
                      <a:pt x="69544" y="426720"/>
                      <a:pt x="69544" y="426720"/>
                    </a:cubicBezTo>
                    <a:cubicBezTo>
                      <a:pt x="72401" y="423863"/>
                      <a:pt x="75259" y="420053"/>
                      <a:pt x="77164" y="416243"/>
                    </a:cubicBezTo>
                    <a:lnTo>
                      <a:pt x="82879" y="402908"/>
                    </a:lnTo>
                    <a:lnTo>
                      <a:pt x="117169" y="330518"/>
                    </a:lnTo>
                    <a:cubicBezTo>
                      <a:pt x="118121" y="328613"/>
                      <a:pt x="120026" y="327660"/>
                      <a:pt x="121931" y="327660"/>
                    </a:cubicBezTo>
                    <a:lnTo>
                      <a:pt x="121931" y="327660"/>
                    </a:lnTo>
                    <a:lnTo>
                      <a:pt x="275284" y="327660"/>
                    </a:lnTo>
                    <a:lnTo>
                      <a:pt x="275284" y="327660"/>
                    </a:lnTo>
                    <a:cubicBezTo>
                      <a:pt x="296239" y="327660"/>
                      <a:pt x="312431" y="310515"/>
                      <a:pt x="312431" y="288608"/>
                    </a:cubicBezTo>
                    <a:cubicBezTo>
                      <a:pt x="312431" y="266700"/>
                      <a:pt x="296239" y="249555"/>
                      <a:pt x="275284" y="249555"/>
                    </a:cubicBezTo>
                    <a:lnTo>
                      <a:pt x="183844" y="249555"/>
                    </a:lnTo>
                    <a:lnTo>
                      <a:pt x="160984" y="249555"/>
                    </a:lnTo>
                    <a:cubicBezTo>
                      <a:pt x="158126" y="249555"/>
                      <a:pt x="157174" y="246698"/>
                      <a:pt x="158126" y="244793"/>
                    </a:cubicBezTo>
                    <a:lnTo>
                      <a:pt x="166699" y="226695"/>
                    </a:lnTo>
                    <a:lnTo>
                      <a:pt x="229564" y="100013"/>
                    </a:lnTo>
                    <a:lnTo>
                      <a:pt x="229564" y="99060"/>
                    </a:lnTo>
                    <a:cubicBezTo>
                      <a:pt x="229564" y="99060"/>
                      <a:pt x="229564" y="98107"/>
                      <a:pt x="229564" y="98107"/>
                    </a:cubicBezTo>
                    <a:cubicBezTo>
                      <a:pt x="229564" y="98107"/>
                      <a:pt x="229564" y="98107"/>
                      <a:pt x="229564" y="98107"/>
                    </a:cubicBezTo>
                    <a:cubicBezTo>
                      <a:pt x="230516" y="96203"/>
                      <a:pt x="234326" y="86678"/>
                      <a:pt x="240041" y="84773"/>
                    </a:cubicBezTo>
                    <a:cubicBezTo>
                      <a:pt x="242899" y="83820"/>
                      <a:pt x="246709" y="83820"/>
                      <a:pt x="249566" y="84773"/>
                    </a:cubicBezTo>
                    <a:cubicBezTo>
                      <a:pt x="256234" y="86678"/>
                      <a:pt x="259091" y="94298"/>
                      <a:pt x="261949" y="100013"/>
                    </a:cubicBezTo>
                    <a:cubicBezTo>
                      <a:pt x="261949" y="100013"/>
                      <a:pt x="261949" y="100013"/>
                      <a:pt x="261949" y="100013"/>
                    </a:cubicBezTo>
                    <a:lnTo>
                      <a:pt x="414349" y="415290"/>
                    </a:lnTo>
                    <a:cubicBezTo>
                      <a:pt x="421969" y="429578"/>
                      <a:pt x="436256" y="438150"/>
                      <a:pt x="450544" y="438150"/>
                    </a:cubicBezTo>
                    <a:cubicBezTo>
                      <a:pt x="455306" y="438150"/>
                      <a:pt x="460069" y="437197"/>
                      <a:pt x="464831" y="435293"/>
                    </a:cubicBezTo>
                    <a:cubicBezTo>
                      <a:pt x="464831" y="435293"/>
                      <a:pt x="465784" y="435293"/>
                      <a:pt x="465784" y="435293"/>
                    </a:cubicBezTo>
                    <a:cubicBezTo>
                      <a:pt x="466736" y="435293"/>
                      <a:pt x="467689" y="434340"/>
                      <a:pt x="468641" y="433388"/>
                    </a:cubicBezTo>
                    <a:cubicBezTo>
                      <a:pt x="468641" y="433388"/>
                      <a:pt x="469594" y="433388"/>
                      <a:pt x="469594" y="432435"/>
                    </a:cubicBezTo>
                    <a:cubicBezTo>
                      <a:pt x="469594" y="432435"/>
                      <a:pt x="469594" y="432435"/>
                      <a:pt x="470546" y="432435"/>
                    </a:cubicBezTo>
                    <a:cubicBezTo>
                      <a:pt x="470546" y="432435"/>
                      <a:pt x="471499" y="432435"/>
                      <a:pt x="471499" y="431483"/>
                    </a:cubicBezTo>
                    <a:cubicBezTo>
                      <a:pt x="471499" y="431483"/>
                      <a:pt x="472451" y="430530"/>
                      <a:pt x="472451" y="430530"/>
                    </a:cubicBezTo>
                    <a:cubicBezTo>
                      <a:pt x="472451" y="430530"/>
                      <a:pt x="473404" y="429578"/>
                      <a:pt x="473404" y="429578"/>
                    </a:cubicBezTo>
                    <a:cubicBezTo>
                      <a:pt x="474356" y="429578"/>
                      <a:pt x="474356" y="428625"/>
                      <a:pt x="475309" y="428625"/>
                    </a:cubicBezTo>
                    <a:cubicBezTo>
                      <a:pt x="476261" y="427672"/>
                      <a:pt x="476261" y="427672"/>
                      <a:pt x="477214" y="426720"/>
                    </a:cubicBezTo>
                    <a:cubicBezTo>
                      <a:pt x="477214" y="426720"/>
                      <a:pt x="477214" y="426720"/>
                      <a:pt x="478166" y="425768"/>
                    </a:cubicBezTo>
                    <a:cubicBezTo>
                      <a:pt x="491501" y="416243"/>
                      <a:pt x="495311" y="394335"/>
                      <a:pt x="485786" y="376238"/>
                    </a:cubicBezTo>
                  </a:path>
                </a:pathLst>
              </a:custGeom>
              <a:solidFill>
                <a:schemeClr val="bg1"/>
              </a:solidFill>
              <a:ln w="9525" cap="flat">
                <a:noFill/>
                <a:prstDash val="solid"/>
                <a:miter/>
              </a:ln>
            </p:spPr>
            <p:txBody>
              <a:bodyPr rtlCol="0" anchor="ctr"/>
              <a:lstStyle/>
              <a:p>
                <a:endParaRPr lang="ru-RU"/>
              </a:p>
            </p:txBody>
          </p:sp>
          <p:sp>
            <p:nvSpPr>
              <p:cNvPr id="16" name="10">
                <a:extLst>
                  <a:ext uri="{FF2B5EF4-FFF2-40B4-BE49-F238E27FC236}">
                    <a16:creationId xmlns:a16="http://schemas.microsoft.com/office/drawing/2014/main" id="{4B6E5E86-6664-1171-D4C1-1A58754499CD}"/>
                  </a:ext>
                </a:extLst>
              </p:cNvPr>
              <p:cNvSpPr/>
              <p:nvPr/>
            </p:nvSpPr>
            <p:spPr>
              <a:xfrm>
                <a:off x="8265075" y="4896489"/>
                <a:ext cx="83026" cy="89660"/>
              </a:xfrm>
              <a:custGeom>
                <a:avLst/>
                <a:gdLst>
                  <a:gd name="connsiteX0" fmla="*/ 85725 w 417194"/>
                  <a:gd name="connsiteY0" fmla="*/ 190500 h 450532"/>
                  <a:gd name="connsiteX1" fmla="*/ 209550 w 417194"/>
                  <a:gd name="connsiteY1" fmla="*/ 71438 h 450532"/>
                  <a:gd name="connsiteX2" fmla="*/ 335280 w 417194"/>
                  <a:gd name="connsiteY2" fmla="*/ 190500 h 450532"/>
                  <a:gd name="connsiteX3" fmla="*/ 331470 w 417194"/>
                  <a:gd name="connsiteY3" fmla="*/ 195263 h 450532"/>
                  <a:gd name="connsiteX4" fmla="*/ 89535 w 417194"/>
                  <a:gd name="connsiteY4" fmla="*/ 195263 h 450532"/>
                  <a:gd name="connsiteX5" fmla="*/ 85725 w 417194"/>
                  <a:gd name="connsiteY5" fmla="*/ 190500 h 450532"/>
                  <a:gd name="connsiteX6" fmla="*/ 88582 w 417194"/>
                  <a:gd name="connsiteY6" fmla="*/ 271463 h 450532"/>
                  <a:gd name="connsiteX7" fmla="*/ 368617 w 417194"/>
                  <a:gd name="connsiteY7" fmla="*/ 271463 h 450532"/>
                  <a:gd name="connsiteX8" fmla="*/ 417195 w 417194"/>
                  <a:gd name="connsiteY8" fmla="*/ 219075 h 450532"/>
                  <a:gd name="connsiteX9" fmla="*/ 208597 w 417194"/>
                  <a:gd name="connsiteY9" fmla="*/ 0 h 450532"/>
                  <a:gd name="connsiteX10" fmla="*/ 0 w 417194"/>
                  <a:gd name="connsiteY10" fmla="*/ 219075 h 450532"/>
                  <a:gd name="connsiteX11" fmla="*/ 0 w 417194"/>
                  <a:gd name="connsiteY11" fmla="*/ 230505 h 450532"/>
                  <a:gd name="connsiteX12" fmla="*/ 205740 w 417194"/>
                  <a:gd name="connsiteY12" fmla="*/ 449580 h 450532"/>
                  <a:gd name="connsiteX13" fmla="*/ 221932 w 417194"/>
                  <a:gd name="connsiteY13" fmla="*/ 450533 h 450532"/>
                  <a:gd name="connsiteX14" fmla="*/ 346710 w 417194"/>
                  <a:gd name="connsiteY14" fmla="*/ 412433 h 450532"/>
                  <a:gd name="connsiteX15" fmla="*/ 384810 w 417194"/>
                  <a:gd name="connsiteY15" fmla="*/ 377190 h 450532"/>
                  <a:gd name="connsiteX16" fmla="*/ 384810 w 417194"/>
                  <a:gd name="connsiteY16" fmla="*/ 320040 h 450532"/>
                  <a:gd name="connsiteX17" fmla="*/ 322897 w 417194"/>
                  <a:gd name="connsiteY17" fmla="*/ 327660 h 450532"/>
                  <a:gd name="connsiteX18" fmla="*/ 208597 w 417194"/>
                  <a:gd name="connsiteY18" fmla="*/ 373380 h 450532"/>
                  <a:gd name="connsiteX19" fmla="*/ 84772 w 417194"/>
                  <a:gd name="connsiteY19" fmla="*/ 275273 h 450532"/>
                  <a:gd name="connsiteX20" fmla="*/ 88582 w 417194"/>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4" h="450532">
                    <a:moveTo>
                      <a:pt x="85725" y="190500"/>
                    </a:moveTo>
                    <a:cubicBezTo>
                      <a:pt x="93345" y="127635"/>
                      <a:pt x="137160" y="71438"/>
                      <a:pt x="209550" y="71438"/>
                    </a:cubicBezTo>
                    <a:cubicBezTo>
                      <a:pt x="281940" y="71438"/>
                      <a:pt x="328613" y="126682"/>
                      <a:pt x="335280" y="190500"/>
                    </a:cubicBezTo>
                    <a:cubicBezTo>
                      <a:pt x="335280" y="192405"/>
                      <a:pt x="334328" y="195263"/>
                      <a:pt x="331470" y="195263"/>
                    </a:cubicBezTo>
                    <a:lnTo>
                      <a:pt x="89535" y="195263"/>
                    </a:lnTo>
                    <a:cubicBezTo>
                      <a:pt x="86677" y="194310"/>
                      <a:pt x="85725" y="192405"/>
                      <a:pt x="85725" y="190500"/>
                    </a:cubicBezTo>
                    <a:moveTo>
                      <a:pt x="88582" y="271463"/>
                    </a:moveTo>
                    <a:lnTo>
                      <a:pt x="368617" y="271463"/>
                    </a:lnTo>
                    <a:cubicBezTo>
                      <a:pt x="374332"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2" y="442913"/>
                      <a:pt x="205740" y="449580"/>
                    </a:cubicBezTo>
                    <a:cubicBezTo>
                      <a:pt x="211455" y="449580"/>
                      <a:pt x="217170" y="450533"/>
                      <a:pt x="221932"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5725" y="273368"/>
                      <a:pt x="86677" y="271463"/>
                      <a:pt x="88582" y="271463"/>
                    </a:cubicBezTo>
                  </a:path>
                </a:pathLst>
              </a:custGeom>
              <a:solidFill>
                <a:schemeClr val="bg1"/>
              </a:solidFill>
              <a:ln w="9525" cap="flat">
                <a:noFill/>
                <a:prstDash val="solid"/>
                <a:miter/>
              </a:ln>
            </p:spPr>
            <p:txBody>
              <a:bodyPr rtlCol="0" anchor="ctr"/>
              <a:lstStyle/>
              <a:p>
                <a:endParaRPr lang="ru-RU"/>
              </a:p>
            </p:txBody>
          </p:sp>
          <p:sp>
            <p:nvSpPr>
              <p:cNvPr id="17" name="10">
                <a:extLst>
                  <a:ext uri="{FF2B5EF4-FFF2-40B4-BE49-F238E27FC236}">
                    <a16:creationId xmlns:a16="http://schemas.microsoft.com/office/drawing/2014/main" id="{7BB0CE80-0EA1-2F98-BC06-F780E2725438}"/>
                  </a:ext>
                </a:extLst>
              </p:cNvPr>
              <p:cNvSpPr/>
              <p:nvPr/>
            </p:nvSpPr>
            <p:spPr>
              <a:xfrm>
                <a:off x="8357010" y="4896489"/>
                <a:ext cx="83026" cy="89660"/>
              </a:xfrm>
              <a:custGeom>
                <a:avLst/>
                <a:gdLst>
                  <a:gd name="connsiteX0" fmla="*/ 84772 w 417195"/>
                  <a:gd name="connsiteY0" fmla="*/ 190500 h 450532"/>
                  <a:gd name="connsiteX1" fmla="*/ 208597 w 417195"/>
                  <a:gd name="connsiteY1" fmla="*/ 71438 h 450532"/>
                  <a:gd name="connsiteX2" fmla="*/ 334327 w 417195"/>
                  <a:gd name="connsiteY2" fmla="*/ 190500 h 450532"/>
                  <a:gd name="connsiteX3" fmla="*/ 330517 w 417195"/>
                  <a:gd name="connsiteY3" fmla="*/ 195263 h 450532"/>
                  <a:gd name="connsiteX4" fmla="*/ 87630 w 417195"/>
                  <a:gd name="connsiteY4" fmla="*/ 195263 h 450532"/>
                  <a:gd name="connsiteX5" fmla="*/ 84772 w 417195"/>
                  <a:gd name="connsiteY5" fmla="*/ 190500 h 450532"/>
                  <a:gd name="connsiteX6" fmla="*/ 88583 w 417195"/>
                  <a:gd name="connsiteY6" fmla="*/ 271463 h 450532"/>
                  <a:gd name="connsiteX7" fmla="*/ 368617 w 417195"/>
                  <a:gd name="connsiteY7" fmla="*/ 271463 h 450532"/>
                  <a:gd name="connsiteX8" fmla="*/ 417195 w 417195"/>
                  <a:gd name="connsiteY8" fmla="*/ 219075 h 450532"/>
                  <a:gd name="connsiteX9" fmla="*/ 208597 w 417195"/>
                  <a:gd name="connsiteY9" fmla="*/ 0 h 450532"/>
                  <a:gd name="connsiteX10" fmla="*/ 0 w 417195"/>
                  <a:gd name="connsiteY10" fmla="*/ 219075 h 450532"/>
                  <a:gd name="connsiteX11" fmla="*/ 0 w 417195"/>
                  <a:gd name="connsiteY11" fmla="*/ 230505 h 450532"/>
                  <a:gd name="connsiteX12" fmla="*/ 205740 w 417195"/>
                  <a:gd name="connsiteY12" fmla="*/ 449580 h 450532"/>
                  <a:gd name="connsiteX13" fmla="*/ 221933 w 417195"/>
                  <a:gd name="connsiteY13" fmla="*/ 450533 h 450532"/>
                  <a:gd name="connsiteX14" fmla="*/ 346710 w 417195"/>
                  <a:gd name="connsiteY14" fmla="*/ 412433 h 450532"/>
                  <a:gd name="connsiteX15" fmla="*/ 384810 w 417195"/>
                  <a:gd name="connsiteY15" fmla="*/ 377190 h 450532"/>
                  <a:gd name="connsiteX16" fmla="*/ 384810 w 417195"/>
                  <a:gd name="connsiteY16" fmla="*/ 320040 h 450532"/>
                  <a:gd name="connsiteX17" fmla="*/ 322897 w 417195"/>
                  <a:gd name="connsiteY17" fmla="*/ 327660 h 450532"/>
                  <a:gd name="connsiteX18" fmla="*/ 208597 w 417195"/>
                  <a:gd name="connsiteY18" fmla="*/ 373380 h 450532"/>
                  <a:gd name="connsiteX19" fmla="*/ 84772 w 417195"/>
                  <a:gd name="connsiteY19" fmla="*/ 275273 h 450532"/>
                  <a:gd name="connsiteX20" fmla="*/ 88583 w 417195"/>
                  <a:gd name="connsiteY20" fmla="*/ 271463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195" h="450532">
                    <a:moveTo>
                      <a:pt x="84772" y="190500"/>
                    </a:moveTo>
                    <a:cubicBezTo>
                      <a:pt x="92392" y="127635"/>
                      <a:pt x="136208" y="71438"/>
                      <a:pt x="208597" y="71438"/>
                    </a:cubicBezTo>
                    <a:cubicBezTo>
                      <a:pt x="280988" y="71438"/>
                      <a:pt x="327660" y="126682"/>
                      <a:pt x="334327" y="190500"/>
                    </a:cubicBezTo>
                    <a:cubicBezTo>
                      <a:pt x="334327" y="192405"/>
                      <a:pt x="333375" y="195263"/>
                      <a:pt x="330517" y="195263"/>
                    </a:cubicBezTo>
                    <a:lnTo>
                      <a:pt x="87630" y="195263"/>
                    </a:lnTo>
                    <a:cubicBezTo>
                      <a:pt x="86677" y="194310"/>
                      <a:pt x="84772" y="192405"/>
                      <a:pt x="84772" y="190500"/>
                    </a:cubicBezTo>
                    <a:moveTo>
                      <a:pt x="88583" y="271463"/>
                    </a:moveTo>
                    <a:lnTo>
                      <a:pt x="368617" y="271463"/>
                    </a:lnTo>
                    <a:cubicBezTo>
                      <a:pt x="374333" y="271463"/>
                      <a:pt x="417195" y="267653"/>
                      <a:pt x="417195" y="219075"/>
                    </a:cubicBezTo>
                    <a:cubicBezTo>
                      <a:pt x="417195" y="98107"/>
                      <a:pt x="323850" y="0"/>
                      <a:pt x="208597" y="0"/>
                    </a:cubicBezTo>
                    <a:cubicBezTo>
                      <a:pt x="93345" y="0"/>
                      <a:pt x="0" y="98107"/>
                      <a:pt x="0" y="219075"/>
                    </a:cubicBezTo>
                    <a:cubicBezTo>
                      <a:pt x="0" y="221933"/>
                      <a:pt x="0" y="229552"/>
                      <a:pt x="0" y="230505"/>
                    </a:cubicBezTo>
                    <a:cubicBezTo>
                      <a:pt x="0" y="368617"/>
                      <a:pt x="88583" y="442913"/>
                      <a:pt x="205740" y="449580"/>
                    </a:cubicBezTo>
                    <a:cubicBezTo>
                      <a:pt x="211455" y="449580"/>
                      <a:pt x="217170" y="450533"/>
                      <a:pt x="221933" y="450533"/>
                    </a:cubicBezTo>
                    <a:cubicBezTo>
                      <a:pt x="266700" y="450533"/>
                      <a:pt x="304800" y="439103"/>
                      <a:pt x="346710" y="412433"/>
                    </a:cubicBezTo>
                    <a:cubicBezTo>
                      <a:pt x="350520" y="409575"/>
                      <a:pt x="367665" y="399098"/>
                      <a:pt x="384810" y="377190"/>
                    </a:cubicBezTo>
                    <a:cubicBezTo>
                      <a:pt x="398145" y="360045"/>
                      <a:pt x="399097" y="334328"/>
                      <a:pt x="384810" y="320040"/>
                    </a:cubicBezTo>
                    <a:cubicBezTo>
                      <a:pt x="363855" y="300990"/>
                      <a:pt x="341947" y="311467"/>
                      <a:pt x="322897" y="327660"/>
                    </a:cubicBezTo>
                    <a:cubicBezTo>
                      <a:pt x="292417" y="353378"/>
                      <a:pt x="268605" y="373380"/>
                      <a:pt x="208597" y="373380"/>
                    </a:cubicBezTo>
                    <a:cubicBezTo>
                      <a:pt x="151447" y="373380"/>
                      <a:pt x="97155" y="340995"/>
                      <a:pt x="84772" y="275273"/>
                    </a:cubicBezTo>
                    <a:cubicBezTo>
                      <a:pt x="84772" y="273368"/>
                      <a:pt x="86677" y="271463"/>
                      <a:pt x="88583" y="271463"/>
                    </a:cubicBezTo>
                  </a:path>
                </a:pathLst>
              </a:custGeom>
              <a:solidFill>
                <a:schemeClr val="bg1"/>
              </a:solidFill>
              <a:ln w="9525" cap="flat">
                <a:noFill/>
                <a:prstDash val="solid"/>
                <a:miter/>
              </a:ln>
            </p:spPr>
            <p:txBody>
              <a:bodyPr rtlCol="0" anchor="ctr"/>
              <a:lstStyle/>
              <a:p>
                <a:endParaRPr lang="ru-RU"/>
              </a:p>
            </p:txBody>
          </p:sp>
        </p:grpSp>
      </p:grpSp>
      <p:sp>
        <p:nvSpPr>
          <p:cNvPr id="19" name="Title 18">
            <a:extLst>
              <a:ext uri="{FF2B5EF4-FFF2-40B4-BE49-F238E27FC236}">
                <a16:creationId xmlns:a16="http://schemas.microsoft.com/office/drawing/2014/main" id="{3BFF6B6A-0866-893D-C9D1-B154159D3736}"/>
              </a:ext>
            </a:extLst>
          </p:cNvPr>
          <p:cNvSpPr>
            <a:spLocks noGrp="1"/>
          </p:cNvSpPr>
          <p:nvPr>
            <p:ph type="title" hasCustomPrompt="1"/>
          </p:nvPr>
        </p:nvSpPr>
        <p:spPr>
          <a:xfrm>
            <a:off x="381000" y="1505415"/>
            <a:ext cx="3398838" cy="1516566"/>
          </a:xfrm>
          <a:prstGeom prst="rect">
            <a:avLst/>
          </a:prstGeom>
        </p:spPr>
        <p:txBody>
          <a:bodyPr/>
          <a:lstStyle>
            <a:lvl1pPr>
              <a:defRPr sz="2800" b="1">
                <a:solidFill>
                  <a:schemeClr val="bg2"/>
                </a:solidFill>
              </a:defRPr>
            </a:lvl1pPr>
          </a:lstStyle>
          <a:p>
            <a:r>
              <a:rPr lang="en-GB"/>
              <a:t>Click to edit Title</a:t>
            </a:r>
            <a:endParaRPr lang="en-FR"/>
          </a:p>
        </p:txBody>
      </p:sp>
      <p:sp>
        <p:nvSpPr>
          <p:cNvPr id="27" name="Text Placeholder 26">
            <a:extLst>
              <a:ext uri="{FF2B5EF4-FFF2-40B4-BE49-F238E27FC236}">
                <a16:creationId xmlns:a16="http://schemas.microsoft.com/office/drawing/2014/main" id="{F56E65D8-4772-7452-3BF3-C5A85F7075F6}"/>
              </a:ext>
            </a:extLst>
          </p:cNvPr>
          <p:cNvSpPr>
            <a:spLocks noGrp="1"/>
          </p:cNvSpPr>
          <p:nvPr>
            <p:ph type="body" sz="quarter" idx="10" hasCustomPrompt="1"/>
          </p:nvPr>
        </p:nvSpPr>
        <p:spPr>
          <a:xfrm>
            <a:off x="381000" y="3177385"/>
            <a:ext cx="3398838" cy="446088"/>
          </a:xfrm>
          <a:prstGeom prst="rect">
            <a:avLst/>
          </a:prstGeom>
        </p:spPr>
        <p:txBody>
          <a:bodyPr/>
          <a:lstStyle>
            <a:lvl1pPr marL="0" indent="0">
              <a:buNone/>
              <a:defRPr sz="1600">
                <a:solidFill>
                  <a:srgbClr val="93EA20"/>
                </a:solidFill>
              </a:defRPr>
            </a:lvl1pPr>
            <a:lvl2pPr marL="259654" indent="0">
              <a:buNone/>
              <a:defRPr/>
            </a:lvl2pPr>
            <a:lvl3pPr marL="472855" indent="0">
              <a:buNone/>
              <a:defRPr/>
            </a:lvl3pPr>
            <a:lvl4pPr marL="944520" indent="0">
              <a:buNone/>
              <a:defRPr/>
            </a:lvl4pPr>
            <a:lvl5pPr marL="1112461" indent="0">
              <a:buNone/>
              <a:defRPr/>
            </a:lvl5pPr>
          </a:lstStyle>
          <a:p>
            <a:pPr lvl="0"/>
            <a:r>
              <a:rPr lang="en-GB"/>
              <a:t>Click to edit Subtitle</a:t>
            </a:r>
            <a:endParaRPr lang="en-FR"/>
          </a:p>
        </p:txBody>
      </p:sp>
      <p:sp>
        <p:nvSpPr>
          <p:cNvPr id="31" name="Content Placeholder 30">
            <a:extLst>
              <a:ext uri="{FF2B5EF4-FFF2-40B4-BE49-F238E27FC236}">
                <a16:creationId xmlns:a16="http://schemas.microsoft.com/office/drawing/2014/main" id="{3CEB84D7-AF36-7BC1-B290-1573C72D4D3D}"/>
              </a:ext>
            </a:extLst>
          </p:cNvPr>
          <p:cNvSpPr>
            <a:spLocks noGrp="1"/>
          </p:cNvSpPr>
          <p:nvPr>
            <p:ph sz="quarter" idx="11" hasCustomPrompt="1"/>
          </p:nvPr>
        </p:nvSpPr>
        <p:spPr>
          <a:xfrm>
            <a:off x="3959225" y="771525"/>
            <a:ext cx="4803775" cy="3852863"/>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Text</a:t>
            </a:r>
          </a:p>
          <a:p>
            <a:pPr lvl="1"/>
            <a:r>
              <a:rPr lang="en-GB"/>
              <a:t>Second level</a:t>
            </a:r>
          </a:p>
          <a:p>
            <a:pPr lvl="2"/>
            <a:r>
              <a:rPr lang="en-GB"/>
              <a:t>Third level</a:t>
            </a:r>
          </a:p>
          <a:p>
            <a:pPr lvl="3"/>
            <a:r>
              <a:rPr lang="en-GB"/>
              <a:t>Fourth level</a:t>
            </a:r>
          </a:p>
          <a:p>
            <a:pPr lvl="4"/>
            <a:r>
              <a:rPr lang="en-GB"/>
              <a:t>Fifth level</a:t>
            </a:r>
            <a:endParaRPr lang="en-FR"/>
          </a:p>
        </p:txBody>
      </p:sp>
      <p:pic>
        <p:nvPicPr>
          <p:cNvPr id="2" name="Grafik 1" descr="Ein Bild, das Schrift, Logo, Grafiken, rot enthält.&#10;&#10;Automatisch generierte Beschreibung">
            <a:extLst>
              <a:ext uri="{FF2B5EF4-FFF2-40B4-BE49-F238E27FC236}">
                <a16:creationId xmlns:a16="http://schemas.microsoft.com/office/drawing/2014/main" id="{285E9623-3247-F969-2F7E-7D8854F2346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959357" y="4841272"/>
            <a:ext cx="906821" cy="302228"/>
          </a:xfrm>
          <a:prstGeom prst="rect">
            <a:avLst/>
          </a:prstGeom>
        </p:spPr>
      </p:pic>
    </p:spTree>
    <p:extLst>
      <p:ext uri="{BB962C8B-B14F-4D97-AF65-F5344CB8AC3E}">
        <p14:creationId xmlns:p14="http://schemas.microsoft.com/office/powerpoint/2010/main" val="3960826446"/>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A2F5B"/>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F086DAD-7B80-6A71-F935-3C5F77E94B30}"/>
              </a:ext>
            </a:extLst>
          </p:cNvPr>
          <p:cNvSpPr/>
          <p:nvPr userDrawn="1"/>
        </p:nvSpPr>
        <p:spPr bwMode="auto">
          <a:xfrm>
            <a:off x="-634772" y="-113804"/>
            <a:ext cx="471381" cy="2460833"/>
          </a:xfrm>
          <a:prstGeom prst="roundRect">
            <a:avLst>
              <a:gd name="adj" fmla="val 50000"/>
            </a:avLst>
          </a:prstGeom>
          <a:solidFill>
            <a:srgbClr val="0A2E5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 name="Oval 1">
            <a:extLst>
              <a:ext uri="{FF2B5EF4-FFF2-40B4-BE49-F238E27FC236}">
                <a16:creationId xmlns:a16="http://schemas.microsoft.com/office/drawing/2014/main" id="{623D236C-BA0A-4569-C096-D7064D554762}"/>
              </a:ext>
            </a:extLst>
          </p:cNvPr>
          <p:cNvSpPr/>
          <p:nvPr userDrawn="1"/>
        </p:nvSpPr>
        <p:spPr bwMode="auto">
          <a:xfrm>
            <a:off x="-514700" y="-16849"/>
            <a:ext cx="231236" cy="231236"/>
          </a:xfrm>
          <a:prstGeom prst="ellipse">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4" name="Oval 3">
            <a:extLst>
              <a:ext uri="{FF2B5EF4-FFF2-40B4-BE49-F238E27FC236}">
                <a16:creationId xmlns:a16="http://schemas.microsoft.com/office/drawing/2014/main" id="{3AA84C7A-83C6-4FAA-C24E-E377A36D21CA}"/>
              </a:ext>
            </a:extLst>
          </p:cNvPr>
          <p:cNvSpPr/>
          <p:nvPr userDrawn="1"/>
        </p:nvSpPr>
        <p:spPr bwMode="auto">
          <a:xfrm>
            <a:off x="-514700" y="238660"/>
            <a:ext cx="231236" cy="231236"/>
          </a:xfrm>
          <a:prstGeom prst="ellipse">
            <a:avLst/>
          </a:prstGeom>
          <a:solidFill>
            <a:srgbClr val="00B43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 name="Oval 4">
            <a:extLst>
              <a:ext uri="{FF2B5EF4-FFF2-40B4-BE49-F238E27FC236}">
                <a16:creationId xmlns:a16="http://schemas.microsoft.com/office/drawing/2014/main" id="{6230F4CF-681B-67EE-142C-48D4E787473A}"/>
              </a:ext>
            </a:extLst>
          </p:cNvPr>
          <p:cNvSpPr/>
          <p:nvPr userDrawn="1"/>
        </p:nvSpPr>
        <p:spPr bwMode="auto">
          <a:xfrm>
            <a:off x="-514700" y="494169"/>
            <a:ext cx="231236" cy="231236"/>
          </a:xfrm>
          <a:prstGeom prst="ellipse">
            <a:avLst/>
          </a:prstGeom>
          <a:solidFill>
            <a:srgbClr val="93EB2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6" name="Oval 5">
            <a:extLst>
              <a:ext uri="{FF2B5EF4-FFF2-40B4-BE49-F238E27FC236}">
                <a16:creationId xmlns:a16="http://schemas.microsoft.com/office/drawing/2014/main" id="{CB7BE47F-405D-4D6F-8A4D-554C052440EA}"/>
              </a:ext>
            </a:extLst>
          </p:cNvPr>
          <p:cNvSpPr/>
          <p:nvPr userDrawn="1"/>
        </p:nvSpPr>
        <p:spPr bwMode="auto">
          <a:xfrm>
            <a:off x="-514700" y="1005187"/>
            <a:ext cx="231236" cy="231236"/>
          </a:xfrm>
          <a:prstGeom prst="ellipse">
            <a:avLst/>
          </a:prstGeom>
          <a:solidFill>
            <a:srgbClr val="0287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7" name="Oval 6">
            <a:extLst>
              <a:ext uri="{FF2B5EF4-FFF2-40B4-BE49-F238E27FC236}">
                <a16:creationId xmlns:a16="http://schemas.microsoft.com/office/drawing/2014/main" id="{DE6E1311-9287-DC03-127D-3310FF093B81}"/>
              </a:ext>
            </a:extLst>
          </p:cNvPr>
          <p:cNvSpPr/>
          <p:nvPr userDrawn="1"/>
        </p:nvSpPr>
        <p:spPr bwMode="auto">
          <a:xfrm>
            <a:off x="-514700" y="1260696"/>
            <a:ext cx="231236" cy="231236"/>
          </a:xfrm>
          <a:prstGeom prst="ellipse">
            <a:avLst/>
          </a:prstGeom>
          <a:solidFill>
            <a:srgbClr val="8876E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0" name="Oval 9">
            <a:extLst>
              <a:ext uri="{FF2B5EF4-FFF2-40B4-BE49-F238E27FC236}">
                <a16:creationId xmlns:a16="http://schemas.microsoft.com/office/drawing/2014/main" id="{5BF5DA4E-1EF3-BE10-2A89-296A40F12CDF}"/>
              </a:ext>
            </a:extLst>
          </p:cNvPr>
          <p:cNvSpPr/>
          <p:nvPr userDrawn="1"/>
        </p:nvSpPr>
        <p:spPr bwMode="auto">
          <a:xfrm>
            <a:off x="-514700" y="2007991"/>
            <a:ext cx="231236" cy="231236"/>
          </a:xfrm>
          <a:prstGeom prst="ellipse">
            <a:avLst/>
          </a:prstGeom>
          <a:solidFill>
            <a:srgbClr val="FFC73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9" name="TextBox 8">
            <a:extLst>
              <a:ext uri="{FF2B5EF4-FFF2-40B4-BE49-F238E27FC236}">
                <a16:creationId xmlns:a16="http://schemas.microsoft.com/office/drawing/2014/main" id="{5233AB1D-4FB8-DEDF-54BF-0829E241AA71}"/>
              </a:ext>
            </a:extLst>
          </p:cNvPr>
          <p:cNvSpPr txBox="1"/>
          <p:nvPr userDrawn="1"/>
        </p:nvSpPr>
        <p:spPr>
          <a:xfrm>
            <a:off x="-693206" y="1609988"/>
            <a:ext cx="588248" cy="107722"/>
          </a:xfrm>
          <a:prstGeom prst="rect">
            <a:avLst/>
          </a:prstGeom>
          <a:noFill/>
        </p:spPr>
        <p:txBody>
          <a:bodyPr wrap="square" lIns="0" tIns="0" rIns="0" bIns="0" rtlCol="0" anchor="ctr">
            <a:spAutoFit/>
          </a:bodyPr>
          <a:lstStyle/>
          <a:p>
            <a:pPr algn="ctr"/>
            <a:r>
              <a:rPr lang="en-RU" sz="700">
                <a:solidFill>
                  <a:schemeClr val="bg1"/>
                </a:solidFill>
                <a:latin typeface="+mn-lt"/>
              </a:rPr>
              <a:t>Negative</a:t>
            </a:r>
          </a:p>
        </p:txBody>
      </p:sp>
      <p:sp>
        <p:nvSpPr>
          <p:cNvPr id="8" name="Oval 7">
            <a:extLst>
              <a:ext uri="{FF2B5EF4-FFF2-40B4-BE49-F238E27FC236}">
                <a16:creationId xmlns:a16="http://schemas.microsoft.com/office/drawing/2014/main" id="{17EBD1EC-8B05-9BFB-8DEF-A3EBC03907CE}"/>
              </a:ext>
            </a:extLst>
          </p:cNvPr>
          <p:cNvSpPr/>
          <p:nvPr userDrawn="1"/>
        </p:nvSpPr>
        <p:spPr bwMode="auto">
          <a:xfrm>
            <a:off x="-514700" y="749678"/>
            <a:ext cx="231236" cy="231236"/>
          </a:xfrm>
          <a:prstGeom prst="ellipse">
            <a:avLst/>
          </a:prstGeom>
          <a:solidFill>
            <a:srgbClr val="00E39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7" name="Oval 16">
            <a:extLst>
              <a:ext uri="{FF2B5EF4-FFF2-40B4-BE49-F238E27FC236}">
                <a16:creationId xmlns:a16="http://schemas.microsoft.com/office/drawing/2014/main" id="{E9C9AB7C-FB67-4E09-5D19-B38AE7C6DFA5}"/>
              </a:ext>
            </a:extLst>
          </p:cNvPr>
          <p:cNvSpPr/>
          <p:nvPr userDrawn="1"/>
        </p:nvSpPr>
        <p:spPr bwMode="auto">
          <a:xfrm>
            <a:off x="-514700" y="1753126"/>
            <a:ext cx="231236" cy="231236"/>
          </a:xfrm>
          <a:prstGeom prst="ellipse">
            <a:avLst/>
          </a:prstGeom>
          <a:solidFill>
            <a:srgbClr val="D6024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4" name="Rounded Rectangle 23">
            <a:extLst>
              <a:ext uri="{FF2B5EF4-FFF2-40B4-BE49-F238E27FC236}">
                <a16:creationId xmlns:a16="http://schemas.microsoft.com/office/drawing/2014/main" id="{411FE7AE-6E5D-CC47-A313-A1CCCAD21927}"/>
              </a:ext>
            </a:extLst>
          </p:cNvPr>
          <p:cNvSpPr/>
          <p:nvPr userDrawn="1"/>
        </p:nvSpPr>
        <p:spPr bwMode="auto">
          <a:xfrm>
            <a:off x="-634772" y="2487994"/>
            <a:ext cx="471381" cy="2655506"/>
          </a:xfrm>
          <a:prstGeom prst="roundRect">
            <a:avLst>
              <a:gd name="adj" fmla="val 50000"/>
            </a:avLst>
          </a:prstGeom>
          <a:solidFill>
            <a:srgbClr val="FFFF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5" name="Oval 24">
            <a:extLst>
              <a:ext uri="{FF2B5EF4-FFF2-40B4-BE49-F238E27FC236}">
                <a16:creationId xmlns:a16="http://schemas.microsoft.com/office/drawing/2014/main" id="{4EA9EA7E-B2AE-A441-970E-18A3AF47B687}"/>
              </a:ext>
            </a:extLst>
          </p:cNvPr>
          <p:cNvSpPr/>
          <p:nvPr userDrawn="1"/>
        </p:nvSpPr>
        <p:spPr bwMode="auto">
          <a:xfrm>
            <a:off x="-514700" y="2588275"/>
            <a:ext cx="231236" cy="231236"/>
          </a:xfrm>
          <a:prstGeom prst="ellipse">
            <a:avLst/>
          </a:prstGeom>
          <a:solidFill>
            <a:srgbClr val="0A2F5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6" name="Oval 25">
            <a:extLst>
              <a:ext uri="{FF2B5EF4-FFF2-40B4-BE49-F238E27FC236}">
                <a16:creationId xmlns:a16="http://schemas.microsoft.com/office/drawing/2014/main" id="{BA740EF1-8C00-A642-9D02-4907157B482A}"/>
              </a:ext>
            </a:extLst>
          </p:cNvPr>
          <p:cNvSpPr/>
          <p:nvPr userDrawn="1"/>
        </p:nvSpPr>
        <p:spPr bwMode="auto">
          <a:xfrm>
            <a:off x="-514700" y="2843784"/>
            <a:ext cx="231236" cy="231236"/>
          </a:xfrm>
          <a:prstGeom prst="ellipse">
            <a:avLst/>
          </a:prstGeom>
          <a:solidFill>
            <a:srgbClr val="00B43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7" name="Oval 26">
            <a:extLst>
              <a:ext uri="{FF2B5EF4-FFF2-40B4-BE49-F238E27FC236}">
                <a16:creationId xmlns:a16="http://schemas.microsoft.com/office/drawing/2014/main" id="{1325D4EC-1C8E-CE49-9094-B1059A8081CC}"/>
              </a:ext>
            </a:extLst>
          </p:cNvPr>
          <p:cNvSpPr/>
          <p:nvPr userDrawn="1"/>
        </p:nvSpPr>
        <p:spPr bwMode="auto">
          <a:xfrm>
            <a:off x="-514700" y="3099293"/>
            <a:ext cx="231236" cy="231236"/>
          </a:xfrm>
          <a:prstGeom prst="ellipse">
            <a:avLst/>
          </a:prstGeom>
          <a:solidFill>
            <a:srgbClr val="93EB2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8" name="Oval 27">
            <a:extLst>
              <a:ext uri="{FF2B5EF4-FFF2-40B4-BE49-F238E27FC236}">
                <a16:creationId xmlns:a16="http://schemas.microsoft.com/office/drawing/2014/main" id="{6F7F16DE-7343-BF45-A60A-F7E9E4E31038}"/>
              </a:ext>
            </a:extLst>
          </p:cNvPr>
          <p:cNvSpPr/>
          <p:nvPr userDrawn="1"/>
        </p:nvSpPr>
        <p:spPr bwMode="auto">
          <a:xfrm>
            <a:off x="-514700" y="3610311"/>
            <a:ext cx="231236" cy="231236"/>
          </a:xfrm>
          <a:prstGeom prst="ellipse">
            <a:avLst/>
          </a:prstGeom>
          <a:solidFill>
            <a:srgbClr val="0287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9" name="Oval 28">
            <a:extLst>
              <a:ext uri="{FF2B5EF4-FFF2-40B4-BE49-F238E27FC236}">
                <a16:creationId xmlns:a16="http://schemas.microsoft.com/office/drawing/2014/main" id="{6A42DFD6-E371-1D44-953B-EA7D313F5C2A}"/>
              </a:ext>
            </a:extLst>
          </p:cNvPr>
          <p:cNvSpPr/>
          <p:nvPr userDrawn="1"/>
        </p:nvSpPr>
        <p:spPr bwMode="auto">
          <a:xfrm>
            <a:off x="-514700" y="3865820"/>
            <a:ext cx="231236" cy="231236"/>
          </a:xfrm>
          <a:prstGeom prst="ellipse">
            <a:avLst/>
          </a:prstGeom>
          <a:solidFill>
            <a:srgbClr val="4A3FD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0" name="Oval 29">
            <a:extLst>
              <a:ext uri="{FF2B5EF4-FFF2-40B4-BE49-F238E27FC236}">
                <a16:creationId xmlns:a16="http://schemas.microsoft.com/office/drawing/2014/main" id="{C0FAD4BB-94B2-704D-8186-8717AA38FE35}"/>
              </a:ext>
            </a:extLst>
          </p:cNvPr>
          <p:cNvSpPr/>
          <p:nvPr userDrawn="1"/>
        </p:nvSpPr>
        <p:spPr bwMode="auto">
          <a:xfrm>
            <a:off x="-514700" y="4823459"/>
            <a:ext cx="231236" cy="231236"/>
          </a:xfrm>
          <a:prstGeom prst="ellipse">
            <a:avLst/>
          </a:prstGeom>
          <a:solidFill>
            <a:srgbClr val="FFC73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1" name="TextBox 30">
            <a:extLst>
              <a:ext uri="{FF2B5EF4-FFF2-40B4-BE49-F238E27FC236}">
                <a16:creationId xmlns:a16="http://schemas.microsoft.com/office/drawing/2014/main" id="{666FFEE9-FB86-9843-813C-3132934D82E9}"/>
              </a:ext>
            </a:extLst>
          </p:cNvPr>
          <p:cNvSpPr txBox="1"/>
          <p:nvPr userDrawn="1"/>
        </p:nvSpPr>
        <p:spPr>
          <a:xfrm>
            <a:off x="-693206" y="4425456"/>
            <a:ext cx="588248" cy="107722"/>
          </a:xfrm>
          <a:prstGeom prst="rect">
            <a:avLst/>
          </a:prstGeom>
          <a:noFill/>
        </p:spPr>
        <p:txBody>
          <a:bodyPr wrap="square" lIns="0" tIns="0" rIns="0" bIns="0" rtlCol="0" anchor="ctr">
            <a:spAutoFit/>
          </a:bodyPr>
          <a:lstStyle/>
          <a:p>
            <a:pPr algn="ctr"/>
            <a:r>
              <a:rPr lang="en-RU" sz="700">
                <a:solidFill>
                  <a:srgbClr val="0A2F5B"/>
                </a:solidFill>
                <a:latin typeface="+mn-lt"/>
              </a:rPr>
              <a:t>Negative</a:t>
            </a:r>
          </a:p>
        </p:txBody>
      </p:sp>
      <p:sp>
        <p:nvSpPr>
          <p:cNvPr id="32" name="Oval 31">
            <a:extLst>
              <a:ext uri="{FF2B5EF4-FFF2-40B4-BE49-F238E27FC236}">
                <a16:creationId xmlns:a16="http://schemas.microsoft.com/office/drawing/2014/main" id="{77A9FA28-29E2-BB4B-93AE-816613CDEBD5}"/>
              </a:ext>
            </a:extLst>
          </p:cNvPr>
          <p:cNvSpPr/>
          <p:nvPr userDrawn="1"/>
        </p:nvSpPr>
        <p:spPr bwMode="auto">
          <a:xfrm>
            <a:off x="-514700" y="3354802"/>
            <a:ext cx="231236" cy="231236"/>
          </a:xfrm>
          <a:prstGeom prst="ellipse">
            <a:avLst/>
          </a:prstGeom>
          <a:solidFill>
            <a:srgbClr val="00E39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3" name="Oval 32">
            <a:extLst>
              <a:ext uri="{FF2B5EF4-FFF2-40B4-BE49-F238E27FC236}">
                <a16:creationId xmlns:a16="http://schemas.microsoft.com/office/drawing/2014/main" id="{DC550A54-89C0-AB40-88EA-99189F8E2CED}"/>
              </a:ext>
            </a:extLst>
          </p:cNvPr>
          <p:cNvSpPr/>
          <p:nvPr userDrawn="1"/>
        </p:nvSpPr>
        <p:spPr bwMode="auto">
          <a:xfrm>
            <a:off x="-514700" y="4568594"/>
            <a:ext cx="231236" cy="231236"/>
          </a:xfrm>
          <a:prstGeom prst="ellipse">
            <a:avLst/>
          </a:prstGeom>
          <a:solidFill>
            <a:srgbClr val="D6024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34" name="Oval 33">
            <a:extLst>
              <a:ext uri="{FF2B5EF4-FFF2-40B4-BE49-F238E27FC236}">
                <a16:creationId xmlns:a16="http://schemas.microsoft.com/office/drawing/2014/main" id="{438E4962-C61D-4342-B307-73CAC6B3D914}"/>
              </a:ext>
            </a:extLst>
          </p:cNvPr>
          <p:cNvSpPr/>
          <p:nvPr userDrawn="1"/>
        </p:nvSpPr>
        <p:spPr bwMode="auto">
          <a:xfrm>
            <a:off x="-514700" y="4119820"/>
            <a:ext cx="231236" cy="231236"/>
          </a:xfrm>
          <a:prstGeom prst="ellipse">
            <a:avLst/>
          </a:prstGeom>
          <a:solidFill>
            <a:srgbClr val="8876E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Tree>
    <p:extLst>
      <p:ext uri="{BB962C8B-B14F-4D97-AF65-F5344CB8AC3E}">
        <p14:creationId xmlns:p14="http://schemas.microsoft.com/office/powerpoint/2010/main" val="113942418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9" r:id="rId5"/>
  </p:sldLayoutIdLst>
  <p:transition>
    <p:fade/>
  </p:transition>
  <p:txStyles>
    <p:titleStyle>
      <a:lvl1pPr algn="l" defTabSz="686030" rtl="0" eaLnBrk="1" latinLnBrk="0" hangingPunct="1">
        <a:lnSpc>
          <a:spcPct val="90000"/>
        </a:lnSpc>
        <a:spcBef>
          <a:spcPct val="0"/>
        </a:spcBef>
        <a:buNone/>
        <a:defRPr lang="en-US" sz="4100" b="0" kern="1200" cap="none" spc="0" baseline="0" dirty="0" smtClean="0">
          <a:ln w="3175">
            <a:noFill/>
          </a:ln>
          <a:solidFill>
            <a:schemeClr val="bg1"/>
          </a:solidFill>
          <a:effectLst/>
          <a:latin typeface="+mj-lt"/>
          <a:ea typeface="+mn-ea"/>
          <a:cs typeface="Arial" charset="0"/>
        </a:defRPr>
      </a:lvl1pPr>
    </p:titleStyle>
    <p:bodyStyle>
      <a:lvl1pPr marL="259654" indent="-259654" algn="l" defTabSz="686030" rtl="0" eaLnBrk="1" latinLnBrk="0" hangingPunct="1">
        <a:lnSpc>
          <a:spcPct val="90000"/>
        </a:lnSpc>
        <a:spcBef>
          <a:spcPct val="20000"/>
        </a:spcBef>
        <a:buSzPct val="90000"/>
        <a:buFont typeface="Arial" pitchFamily="34" charset="0"/>
        <a:buChar char="•"/>
        <a:defRPr sz="2400" kern="1200" spc="0">
          <a:solidFill>
            <a:schemeClr val="bg1"/>
          </a:solidFill>
          <a:latin typeface="+mn-lt"/>
          <a:ea typeface="+mn-ea"/>
          <a:cs typeface="+mn-cs"/>
        </a:defRPr>
      </a:lvl1pPr>
      <a:lvl2pPr marL="472856" indent="-213202" algn="l" defTabSz="686030" rtl="0" eaLnBrk="1" latinLnBrk="0" hangingPunct="1">
        <a:lnSpc>
          <a:spcPct val="90000"/>
        </a:lnSpc>
        <a:spcBef>
          <a:spcPct val="20000"/>
        </a:spcBef>
        <a:buSzPct val="90000"/>
        <a:buFont typeface="Arial" pitchFamily="34" charset="0"/>
        <a:buChar char="•"/>
        <a:tabLst>
          <a:tab pos="472856" algn="l"/>
        </a:tabLst>
        <a:defRPr sz="2100" kern="1200" spc="0">
          <a:solidFill>
            <a:schemeClr val="bg1"/>
          </a:solidFill>
          <a:latin typeface="+mn-lt"/>
          <a:ea typeface="+mn-ea"/>
          <a:cs typeface="+mn-cs"/>
        </a:defRPr>
      </a:lvl2pPr>
      <a:lvl3pPr marL="686057" indent="-213202" algn="l" defTabSz="686030" rtl="0" eaLnBrk="1" latinLnBrk="0" hangingPunct="1">
        <a:lnSpc>
          <a:spcPct val="90000"/>
        </a:lnSpc>
        <a:spcBef>
          <a:spcPct val="20000"/>
        </a:spcBef>
        <a:buSzPct val="90000"/>
        <a:buFont typeface="Arial" pitchFamily="34" charset="0"/>
        <a:buChar char="•"/>
        <a:defRPr sz="1800" kern="1200" spc="0">
          <a:solidFill>
            <a:schemeClr val="bg1"/>
          </a:solidFill>
          <a:latin typeface="+mn-lt"/>
          <a:ea typeface="+mn-ea"/>
          <a:cs typeface="+mn-cs"/>
        </a:defRPr>
      </a:lvl3pPr>
      <a:lvl4pPr marL="1112462" indent="-167942" algn="l" defTabSz="686030" rtl="0" eaLnBrk="1" latinLnBrk="0" hangingPunct="1">
        <a:lnSpc>
          <a:spcPct val="90000"/>
        </a:lnSpc>
        <a:spcBef>
          <a:spcPct val="20000"/>
        </a:spcBef>
        <a:buSzPct val="90000"/>
        <a:buFont typeface="Arial" pitchFamily="34" charset="0"/>
        <a:buChar char="•"/>
        <a:tabLst>
          <a:tab pos="686057" algn="l"/>
        </a:tabLst>
        <a:defRPr sz="1500" kern="1200" spc="0">
          <a:solidFill>
            <a:schemeClr val="bg1"/>
          </a:solidFill>
          <a:latin typeface="+mn-lt"/>
          <a:ea typeface="+mn-ea"/>
          <a:cs typeface="+mn-cs"/>
        </a:defRPr>
      </a:lvl4pPr>
      <a:lvl5pPr marL="1285167" indent="-172706" algn="l" defTabSz="686030" rtl="0" eaLnBrk="1" latinLnBrk="0" hangingPunct="1">
        <a:lnSpc>
          <a:spcPct val="90000"/>
        </a:lnSpc>
        <a:spcBef>
          <a:spcPct val="20000"/>
        </a:spcBef>
        <a:buSzPct val="90000"/>
        <a:buFont typeface="Arial" pitchFamily="34" charset="0"/>
        <a:buChar char="•"/>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1886582"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596"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12"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627"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30" rtl="0" eaLnBrk="1" latinLnBrk="0" hangingPunct="1">
        <a:defRPr sz="1400" kern="1200">
          <a:solidFill>
            <a:schemeClr val="tx1"/>
          </a:solidFill>
          <a:latin typeface="+mn-lt"/>
          <a:ea typeface="+mn-ea"/>
          <a:cs typeface="+mn-cs"/>
        </a:defRPr>
      </a:lvl1pPr>
      <a:lvl2pPr marL="343016" algn="l" defTabSz="686030" rtl="0" eaLnBrk="1" latinLnBrk="0" hangingPunct="1">
        <a:defRPr sz="1400" kern="1200">
          <a:solidFill>
            <a:schemeClr val="tx1"/>
          </a:solidFill>
          <a:latin typeface="+mn-lt"/>
          <a:ea typeface="+mn-ea"/>
          <a:cs typeface="+mn-cs"/>
        </a:defRPr>
      </a:lvl2pPr>
      <a:lvl3pPr marL="686030" algn="l" defTabSz="686030" rtl="0" eaLnBrk="1" latinLnBrk="0" hangingPunct="1">
        <a:defRPr sz="1400" kern="1200">
          <a:solidFill>
            <a:schemeClr val="tx1"/>
          </a:solidFill>
          <a:latin typeface="+mn-lt"/>
          <a:ea typeface="+mn-ea"/>
          <a:cs typeface="+mn-cs"/>
        </a:defRPr>
      </a:lvl3pPr>
      <a:lvl4pPr marL="1029044" algn="l" defTabSz="686030" rtl="0" eaLnBrk="1" latinLnBrk="0" hangingPunct="1">
        <a:defRPr sz="1400" kern="1200">
          <a:solidFill>
            <a:schemeClr val="tx1"/>
          </a:solidFill>
          <a:latin typeface="+mn-lt"/>
          <a:ea typeface="+mn-ea"/>
          <a:cs typeface="+mn-cs"/>
        </a:defRPr>
      </a:lvl4pPr>
      <a:lvl5pPr marL="1372060" algn="l" defTabSz="686030" rtl="0" eaLnBrk="1" latinLnBrk="0" hangingPunct="1">
        <a:defRPr sz="1400" kern="1200">
          <a:solidFill>
            <a:schemeClr val="tx1"/>
          </a:solidFill>
          <a:latin typeface="+mn-lt"/>
          <a:ea typeface="+mn-ea"/>
          <a:cs typeface="+mn-cs"/>
        </a:defRPr>
      </a:lvl5pPr>
      <a:lvl6pPr marL="1715075" algn="l" defTabSz="686030" rtl="0" eaLnBrk="1" latinLnBrk="0" hangingPunct="1">
        <a:defRPr sz="1400" kern="1200">
          <a:solidFill>
            <a:schemeClr val="tx1"/>
          </a:solidFill>
          <a:latin typeface="+mn-lt"/>
          <a:ea typeface="+mn-ea"/>
          <a:cs typeface="+mn-cs"/>
        </a:defRPr>
      </a:lvl6pPr>
      <a:lvl7pPr marL="2058089" algn="l" defTabSz="686030" rtl="0" eaLnBrk="1" latinLnBrk="0" hangingPunct="1">
        <a:defRPr sz="1400" kern="1200">
          <a:solidFill>
            <a:schemeClr val="tx1"/>
          </a:solidFill>
          <a:latin typeface="+mn-lt"/>
          <a:ea typeface="+mn-ea"/>
          <a:cs typeface="+mn-cs"/>
        </a:defRPr>
      </a:lvl7pPr>
      <a:lvl8pPr marL="2401104" algn="l" defTabSz="686030" rtl="0" eaLnBrk="1" latinLnBrk="0" hangingPunct="1">
        <a:defRPr sz="1400" kern="1200">
          <a:solidFill>
            <a:schemeClr val="tx1"/>
          </a:solidFill>
          <a:latin typeface="+mn-lt"/>
          <a:ea typeface="+mn-ea"/>
          <a:cs typeface="+mn-cs"/>
        </a:defRPr>
      </a:lvl8pPr>
      <a:lvl9pPr marL="2744120" algn="l" defTabSz="68603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5511" userDrawn="1">
          <p15:clr>
            <a:srgbClr val="F26B43"/>
          </p15:clr>
        </p15:guide>
        <p15:guide id="6" pos="249" userDrawn="1">
          <p15:clr>
            <a:srgbClr val="F26B43"/>
          </p15:clr>
        </p15:guide>
        <p15:guide id="8" orient="horz" pos="214" userDrawn="1">
          <p15:clr>
            <a:srgbClr val="F26B43"/>
          </p15:clr>
        </p15:guide>
        <p15:guide id="13" orient="horz" pos="2913" userDrawn="1">
          <p15:clr>
            <a:srgbClr val="F26B43"/>
          </p15:clr>
        </p15:guide>
        <p15:guide id="14" pos="567" userDrawn="1">
          <p15:clr>
            <a:srgbClr val="A4A3A4"/>
          </p15:clr>
        </p15:guide>
        <p15:guide id="16" pos="680" userDrawn="1">
          <p15:clr>
            <a:srgbClr val="A4A3A4"/>
          </p15:clr>
        </p15:guide>
        <p15:guide id="17" pos="1020" userDrawn="1">
          <p15:clr>
            <a:srgbClr val="A4A3A4"/>
          </p15:clr>
        </p15:guide>
        <p15:guide id="18" pos="1134" userDrawn="1">
          <p15:clr>
            <a:srgbClr val="A4A3A4"/>
          </p15:clr>
        </p15:guide>
        <p15:guide id="19" pos="1474" userDrawn="1">
          <p15:clr>
            <a:srgbClr val="A4A3A4"/>
          </p15:clr>
        </p15:guide>
        <p15:guide id="20" pos="1587" userDrawn="1">
          <p15:clr>
            <a:srgbClr val="A4A3A4"/>
          </p15:clr>
        </p15:guide>
        <p15:guide id="21" pos="1927" userDrawn="1">
          <p15:clr>
            <a:srgbClr val="A4A3A4"/>
          </p15:clr>
        </p15:guide>
        <p15:guide id="22" pos="2041" userDrawn="1">
          <p15:clr>
            <a:srgbClr val="A4A3A4"/>
          </p15:clr>
        </p15:guide>
        <p15:guide id="23" pos="2381" userDrawn="1">
          <p15:clr>
            <a:srgbClr val="A4A3A4"/>
          </p15:clr>
        </p15:guide>
        <p15:guide id="24" pos="2494" userDrawn="1">
          <p15:clr>
            <a:srgbClr val="A4A3A4"/>
          </p15:clr>
        </p15:guide>
        <p15:guide id="25" pos="2812" userDrawn="1">
          <p15:clr>
            <a:srgbClr val="A4A3A4"/>
          </p15:clr>
        </p15:guide>
        <p15:guide id="26" pos="2925" userDrawn="1">
          <p15:clr>
            <a:srgbClr val="A4A3A4"/>
          </p15:clr>
        </p15:guide>
        <p15:guide id="27" pos="3266" userDrawn="1">
          <p15:clr>
            <a:srgbClr val="A4A3A4"/>
          </p15:clr>
        </p15:guide>
        <p15:guide id="28" pos="3379" userDrawn="1">
          <p15:clr>
            <a:srgbClr val="A4A3A4"/>
          </p15:clr>
        </p15:guide>
        <p15:guide id="29" pos="3719" userDrawn="1">
          <p15:clr>
            <a:srgbClr val="A4A3A4"/>
          </p15:clr>
        </p15:guide>
        <p15:guide id="30" pos="3833" userDrawn="1">
          <p15:clr>
            <a:srgbClr val="A4A3A4"/>
          </p15:clr>
        </p15:guide>
        <p15:guide id="31" pos="4173" userDrawn="1">
          <p15:clr>
            <a:srgbClr val="A4A3A4"/>
          </p15:clr>
        </p15:guide>
        <p15:guide id="32" pos="4286" userDrawn="1">
          <p15:clr>
            <a:srgbClr val="A4A3A4"/>
          </p15:clr>
        </p15:guide>
        <p15:guide id="33" pos="4626" userDrawn="1">
          <p15:clr>
            <a:srgbClr val="A4A3A4"/>
          </p15:clr>
        </p15:guide>
        <p15:guide id="34" pos="4740" userDrawn="1">
          <p15:clr>
            <a:srgbClr val="A4A3A4"/>
          </p15:clr>
        </p15:guide>
        <p15:guide id="35" pos="5080" userDrawn="1">
          <p15:clr>
            <a:srgbClr val="A4A3A4"/>
          </p15:clr>
        </p15:guide>
        <p15:guide id="36" pos="519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A2F5B"/>
        </a:solidFill>
        <a:effectLst/>
      </p:bgPr>
    </p:bg>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D5303058-A23A-F94D-B305-D7FA66756794}"/>
              </a:ext>
            </a:extLst>
          </p:cNvPr>
          <p:cNvSpPr/>
          <p:nvPr userDrawn="1"/>
        </p:nvSpPr>
        <p:spPr bwMode="auto">
          <a:xfrm>
            <a:off x="-634772" y="-113804"/>
            <a:ext cx="471381" cy="2460833"/>
          </a:xfrm>
          <a:prstGeom prst="roundRect">
            <a:avLst>
              <a:gd name="adj" fmla="val 50000"/>
            </a:avLst>
          </a:prstGeom>
          <a:solidFill>
            <a:srgbClr val="0A2E5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45" name="Oval 44">
            <a:extLst>
              <a:ext uri="{FF2B5EF4-FFF2-40B4-BE49-F238E27FC236}">
                <a16:creationId xmlns:a16="http://schemas.microsoft.com/office/drawing/2014/main" id="{CC6B17A6-BEAC-1746-B665-11081A930F1B}"/>
              </a:ext>
            </a:extLst>
          </p:cNvPr>
          <p:cNvSpPr/>
          <p:nvPr userDrawn="1"/>
        </p:nvSpPr>
        <p:spPr bwMode="auto">
          <a:xfrm>
            <a:off x="-514700" y="-16849"/>
            <a:ext cx="231236" cy="231236"/>
          </a:xfrm>
          <a:prstGeom prst="ellipse">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46" name="Oval 45">
            <a:extLst>
              <a:ext uri="{FF2B5EF4-FFF2-40B4-BE49-F238E27FC236}">
                <a16:creationId xmlns:a16="http://schemas.microsoft.com/office/drawing/2014/main" id="{AC7EB719-D326-194D-9A30-27B89FEFD203}"/>
              </a:ext>
            </a:extLst>
          </p:cNvPr>
          <p:cNvSpPr/>
          <p:nvPr userDrawn="1"/>
        </p:nvSpPr>
        <p:spPr bwMode="auto">
          <a:xfrm>
            <a:off x="-514700" y="238660"/>
            <a:ext cx="231236" cy="231236"/>
          </a:xfrm>
          <a:prstGeom prst="ellipse">
            <a:avLst/>
          </a:prstGeom>
          <a:solidFill>
            <a:srgbClr val="00B43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47" name="Oval 46">
            <a:extLst>
              <a:ext uri="{FF2B5EF4-FFF2-40B4-BE49-F238E27FC236}">
                <a16:creationId xmlns:a16="http://schemas.microsoft.com/office/drawing/2014/main" id="{ABBF4944-0991-6C4D-8BFC-DE45F0D51AB0}"/>
              </a:ext>
            </a:extLst>
          </p:cNvPr>
          <p:cNvSpPr/>
          <p:nvPr userDrawn="1"/>
        </p:nvSpPr>
        <p:spPr bwMode="auto">
          <a:xfrm>
            <a:off x="-514700" y="494169"/>
            <a:ext cx="231236" cy="231236"/>
          </a:xfrm>
          <a:prstGeom prst="ellipse">
            <a:avLst/>
          </a:prstGeom>
          <a:solidFill>
            <a:srgbClr val="93EB2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48" name="Oval 47">
            <a:extLst>
              <a:ext uri="{FF2B5EF4-FFF2-40B4-BE49-F238E27FC236}">
                <a16:creationId xmlns:a16="http://schemas.microsoft.com/office/drawing/2014/main" id="{57B90C8F-6D8E-B345-B05F-C0BE45ACDA8E}"/>
              </a:ext>
            </a:extLst>
          </p:cNvPr>
          <p:cNvSpPr/>
          <p:nvPr userDrawn="1"/>
        </p:nvSpPr>
        <p:spPr bwMode="auto">
          <a:xfrm>
            <a:off x="-514700" y="1005187"/>
            <a:ext cx="231236" cy="231236"/>
          </a:xfrm>
          <a:prstGeom prst="ellipse">
            <a:avLst/>
          </a:prstGeom>
          <a:solidFill>
            <a:srgbClr val="0287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49" name="Oval 48">
            <a:extLst>
              <a:ext uri="{FF2B5EF4-FFF2-40B4-BE49-F238E27FC236}">
                <a16:creationId xmlns:a16="http://schemas.microsoft.com/office/drawing/2014/main" id="{12109288-E8F1-9942-9AFA-C607C462576D}"/>
              </a:ext>
            </a:extLst>
          </p:cNvPr>
          <p:cNvSpPr/>
          <p:nvPr userDrawn="1"/>
        </p:nvSpPr>
        <p:spPr bwMode="auto">
          <a:xfrm>
            <a:off x="-514700" y="1260696"/>
            <a:ext cx="231236" cy="231236"/>
          </a:xfrm>
          <a:prstGeom prst="ellipse">
            <a:avLst/>
          </a:prstGeom>
          <a:solidFill>
            <a:srgbClr val="8876E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0" name="Oval 49">
            <a:extLst>
              <a:ext uri="{FF2B5EF4-FFF2-40B4-BE49-F238E27FC236}">
                <a16:creationId xmlns:a16="http://schemas.microsoft.com/office/drawing/2014/main" id="{B75D07CA-6841-FE4F-8C49-CC1C7F80DC15}"/>
              </a:ext>
            </a:extLst>
          </p:cNvPr>
          <p:cNvSpPr/>
          <p:nvPr userDrawn="1"/>
        </p:nvSpPr>
        <p:spPr bwMode="auto">
          <a:xfrm>
            <a:off x="-514700" y="2007991"/>
            <a:ext cx="231236" cy="231236"/>
          </a:xfrm>
          <a:prstGeom prst="ellipse">
            <a:avLst/>
          </a:prstGeom>
          <a:solidFill>
            <a:srgbClr val="FFC73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1" name="TextBox 50">
            <a:extLst>
              <a:ext uri="{FF2B5EF4-FFF2-40B4-BE49-F238E27FC236}">
                <a16:creationId xmlns:a16="http://schemas.microsoft.com/office/drawing/2014/main" id="{69ABCC2A-13C4-E242-A444-C232EE1EF559}"/>
              </a:ext>
            </a:extLst>
          </p:cNvPr>
          <p:cNvSpPr txBox="1"/>
          <p:nvPr userDrawn="1"/>
        </p:nvSpPr>
        <p:spPr>
          <a:xfrm>
            <a:off x="-693206" y="1609988"/>
            <a:ext cx="588248" cy="107722"/>
          </a:xfrm>
          <a:prstGeom prst="rect">
            <a:avLst/>
          </a:prstGeom>
          <a:noFill/>
        </p:spPr>
        <p:txBody>
          <a:bodyPr wrap="square" lIns="0" tIns="0" rIns="0" bIns="0" rtlCol="0" anchor="ctr">
            <a:spAutoFit/>
          </a:bodyPr>
          <a:lstStyle/>
          <a:p>
            <a:pPr algn="ctr"/>
            <a:r>
              <a:rPr lang="en-RU" sz="700">
                <a:solidFill>
                  <a:schemeClr val="bg1"/>
                </a:solidFill>
                <a:latin typeface="+mn-lt"/>
              </a:rPr>
              <a:t>Negative</a:t>
            </a:r>
          </a:p>
        </p:txBody>
      </p:sp>
      <p:sp>
        <p:nvSpPr>
          <p:cNvPr id="52" name="Oval 51">
            <a:extLst>
              <a:ext uri="{FF2B5EF4-FFF2-40B4-BE49-F238E27FC236}">
                <a16:creationId xmlns:a16="http://schemas.microsoft.com/office/drawing/2014/main" id="{E2EFA1B7-EC23-B743-AE98-E44650DE4CCC}"/>
              </a:ext>
            </a:extLst>
          </p:cNvPr>
          <p:cNvSpPr/>
          <p:nvPr userDrawn="1"/>
        </p:nvSpPr>
        <p:spPr bwMode="auto">
          <a:xfrm>
            <a:off x="-514700" y="749678"/>
            <a:ext cx="231236" cy="231236"/>
          </a:xfrm>
          <a:prstGeom prst="ellipse">
            <a:avLst/>
          </a:prstGeom>
          <a:solidFill>
            <a:srgbClr val="00E39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3" name="Oval 52">
            <a:extLst>
              <a:ext uri="{FF2B5EF4-FFF2-40B4-BE49-F238E27FC236}">
                <a16:creationId xmlns:a16="http://schemas.microsoft.com/office/drawing/2014/main" id="{2A38410B-CAE9-D845-A0FD-3EC9A7ECECAE}"/>
              </a:ext>
            </a:extLst>
          </p:cNvPr>
          <p:cNvSpPr/>
          <p:nvPr userDrawn="1"/>
        </p:nvSpPr>
        <p:spPr bwMode="auto">
          <a:xfrm>
            <a:off x="-514700" y="1753126"/>
            <a:ext cx="231236" cy="231236"/>
          </a:xfrm>
          <a:prstGeom prst="ellipse">
            <a:avLst/>
          </a:prstGeom>
          <a:solidFill>
            <a:srgbClr val="D6024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4" name="Rounded Rectangle 53">
            <a:extLst>
              <a:ext uri="{FF2B5EF4-FFF2-40B4-BE49-F238E27FC236}">
                <a16:creationId xmlns:a16="http://schemas.microsoft.com/office/drawing/2014/main" id="{CD95F491-6503-5F4C-93D1-0303E416EEC4}"/>
              </a:ext>
            </a:extLst>
          </p:cNvPr>
          <p:cNvSpPr/>
          <p:nvPr userDrawn="1"/>
        </p:nvSpPr>
        <p:spPr bwMode="auto">
          <a:xfrm>
            <a:off x="-634772" y="2487994"/>
            <a:ext cx="471381" cy="2655506"/>
          </a:xfrm>
          <a:prstGeom prst="roundRect">
            <a:avLst>
              <a:gd name="adj" fmla="val 50000"/>
            </a:avLst>
          </a:prstGeom>
          <a:solidFill>
            <a:srgbClr val="FFFF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5" name="Oval 54">
            <a:extLst>
              <a:ext uri="{FF2B5EF4-FFF2-40B4-BE49-F238E27FC236}">
                <a16:creationId xmlns:a16="http://schemas.microsoft.com/office/drawing/2014/main" id="{556D39DF-0CC2-D84D-AFD8-A49B93632797}"/>
              </a:ext>
            </a:extLst>
          </p:cNvPr>
          <p:cNvSpPr/>
          <p:nvPr userDrawn="1"/>
        </p:nvSpPr>
        <p:spPr bwMode="auto">
          <a:xfrm>
            <a:off x="-514700" y="2588275"/>
            <a:ext cx="231236" cy="231236"/>
          </a:xfrm>
          <a:prstGeom prst="ellipse">
            <a:avLst/>
          </a:prstGeom>
          <a:solidFill>
            <a:srgbClr val="0A2F5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6" name="Oval 55">
            <a:extLst>
              <a:ext uri="{FF2B5EF4-FFF2-40B4-BE49-F238E27FC236}">
                <a16:creationId xmlns:a16="http://schemas.microsoft.com/office/drawing/2014/main" id="{0A1FB22E-9F0A-B34A-96C5-02ECB5D09172}"/>
              </a:ext>
            </a:extLst>
          </p:cNvPr>
          <p:cNvSpPr/>
          <p:nvPr userDrawn="1"/>
        </p:nvSpPr>
        <p:spPr bwMode="auto">
          <a:xfrm>
            <a:off x="-514700" y="2843784"/>
            <a:ext cx="231236" cy="231236"/>
          </a:xfrm>
          <a:prstGeom prst="ellipse">
            <a:avLst/>
          </a:prstGeom>
          <a:solidFill>
            <a:srgbClr val="00B43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7" name="Oval 56">
            <a:extLst>
              <a:ext uri="{FF2B5EF4-FFF2-40B4-BE49-F238E27FC236}">
                <a16:creationId xmlns:a16="http://schemas.microsoft.com/office/drawing/2014/main" id="{05C7F93B-05C5-A943-925A-43A8B9D31E2B}"/>
              </a:ext>
            </a:extLst>
          </p:cNvPr>
          <p:cNvSpPr/>
          <p:nvPr userDrawn="1"/>
        </p:nvSpPr>
        <p:spPr bwMode="auto">
          <a:xfrm>
            <a:off x="-514700" y="3099293"/>
            <a:ext cx="231236" cy="231236"/>
          </a:xfrm>
          <a:prstGeom prst="ellipse">
            <a:avLst/>
          </a:prstGeom>
          <a:solidFill>
            <a:srgbClr val="93EB2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8" name="Oval 57">
            <a:extLst>
              <a:ext uri="{FF2B5EF4-FFF2-40B4-BE49-F238E27FC236}">
                <a16:creationId xmlns:a16="http://schemas.microsoft.com/office/drawing/2014/main" id="{D320CABC-9DB7-2A4D-91AC-DBB31539C39B}"/>
              </a:ext>
            </a:extLst>
          </p:cNvPr>
          <p:cNvSpPr/>
          <p:nvPr userDrawn="1"/>
        </p:nvSpPr>
        <p:spPr bwMode="auto">
          <a:xfrm>
            <a:off x="-514700" y="3610311"/>
            <a:ext cx="231236" cy="231236"/>
          </a:xfrm>
          <a:prstGeom prst="ellipse">
            <a:avLst/>
          </a:prstGeom>
          <a:solidFill>
            <a:srgbClr val="0287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59" name="Oval 58">
            <a:extLst>
              <a:ext uri="{FF2B5EF4-FFF2-40B4-BE49-F238E27FC236}">
                <a16:creationId xmlns:a16="http://schemas.microsoft.com/office/drawing/2014/main" id="{FD6DE18F-01EB-4948-A03E-34163C274F29}"/>
              </a:ext>
            </a:extLst>
          </p:cNvPr>
          <p:cNvSpPr/>
          <p:nvPr userDrawn="1"/>
        </p:nvSpPr>
        <p:spPr bwMode="auto">
          <a:xfrm>
            <a:off x="-514700" y="3865820"/>
            <a:ext cx="231236" cy="231236"/>
          </a:xfrm>
          <a:prstGeom prst="ellipse">
            <a:avLst/>
          </a:prstGeom>
          <a:solidFill>
            <a:srgbClr val="4A3FD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60" name="Oval 59">
            <a:extLst>
              <a:ext uri="{FF2B5EF4-FFF2-40B4-BE49-F238E27FC236}">
                <a16:creationId xmlns:a16="http://schemas.microsoft.com/office/drawing/2014/main" id="{40A683DF-36DA-BA47-89BB-FFEB21ACFB33}"/>
              </a:ext>
            </a:extLst>
          </p:cNvPr>
          <p:cNvSpPr/>
          <p:nvPr userDrawn="1"/>
        </p:nvSpPr>
        <p:spPr bwMode="auto">
          <a:xfrm>
            <a:off x="-514700" y="4823459"/>
            <a:ext cx="231236" cy="231236"/>
          </a:xfrm>
          <a:prstGeom prst="ellipse">
            <a:avLst/>
          </a:prstGeom>
          <a:solidFill>
            <a:srgbClr val="FFC73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61" name="TextBox 60">
            <a:extLst>
              <a:ext uri="{FF2B5EF4-FFF2-40B4-BE49-F238E27FC236}">
                <a16:creationId xmlns:a16="http://schemas.microsoft.com/office/drawing/2014/main" id="{8C3D8A78-9DFE-0443-A900-D2E09C6E4CF2}"/>
              </a:ext>
            </a:extLst>
          </p:cNvPr>
          <p:cNvSpPr txBox="1"/>
          <p:nvPr userDrawn="1"/>
        </p:nvSpPr>
        <p:spPr>
          <a:xfrm>
            <a:off x="-693206" y="4425456"/>
            <a:ext cx="588248" cy="107722"/>
          </a:xfrm>
          <a:prstGeom prst="rect">
            <a:avLst/>
          </a:prstGeom>
          <a:noFill/>
        </p:spPr>
        <p:txBody>
          <a:bodyPr wrap="square" lIns="0" tIns="0" rIns="0" bIns="0" rtlCol="0" anchor="ctr">
            <a:spAutoFit/>
          </a:bodyPr>
          <a:lstStyle/>
          <a:p>
            <a:pPr algn="ctr"/>
            <a:r>
              <a:rPr lang="en-RU" sz="700">
                <a:solidFill>
                  <a:srgbClr val="0A2F5B"/>
                </a:solidFill>
                <a:latin typeface="+mn-lt"/>
              </a:rPr>
              <a:t>Negative</a:t>
            </a:r>
          </a:p>
        </p:txBody>
      </p:sp>
      <p:sp>
        <p:nvSpPr>
          <p:cNvPr id="62" name="Oval 61">
            <a:extLst>
              <a:ext uri="{FF2B5EF4-FFF2-40B4-BE49-F238E27FC236}">
                <a16:creationId xmlns:a16="http://schemas.microsoft.com/office/drawing/2014/main" id="{71CC8DF9-54CD-7441-A277-4053CF66D01D}"/>
              </a:ext>
            </a:extLst>
          </p:cNvPr>
          <p:cNvSpPr/>
          <p:nvPr userDrawn="1"/>
        </p:nvSpPr>
        <p:spPr bwMode="auto">
          <a:xfrm>
            <a:off x="-514700" y="3354802"/>
            <a:ext cx="231236" cy="231236"/>
          </a:xfrm>
          <a:prstGeom prst="ellipse">
            <a:avLst/>
          </a:prstGeom>
          <a:solidFill>
            <a:srgbClr val="00E39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63" name="Oval 62">
            <a:extLst>
              <a:ext uri="{FF2B5EF4-FFF2-40B4-BE49-F238E27FC236}">
                <a16:creationId xmlns:a16="http://schemas.microsoft.com/office/drawing/2014/main" id="{E60287FE-0BF6-3E43-9D37-58FB5B5D55ED}"/>
              </a:ext>
            </a:extLst>
          </p:cNvPr>
          <p:cNvSpPr/>
          <p:nvPr userDrawn="1"/>
        </p:nvSpPr>
        <p:spPr bwMode="auto">
          <a:xfrm>
            <a:off x="-514700" y="4568594"/>
            <a:ext cx="231236" cy="231236"/>
          </a:xfrm>
          <a:prstGeom prst="ellipse">
            <a:avLst/>
          </a:prstGeom>
          <a:solidFill>
            <a:srgbClr val="D6024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64" name="Oval 63">
            <a:extLst>
              <a:ext uri="{FF2B5EF4-FFF2-40B4-BE49-F238E27FC236}">
                <a16:creationId xmlns:a16="http://schemas.microsoft.com/office/drawing/2014/main" id="{8ABDEA33-10DE-884F-B8C7-04E73E3C94A8}"/>
              </a:ext>
            </a:extLst>
          </p:cNvPr>
          <p:cNvSpPr/>
          <p:nvPr userDrawn="1"/>
        </p:nvSpPr>
        <p:spPr bwMode="auto">
          <a:xfrm>
            <a:off x="-514700" y="4119820"/>
            <a:ext cx="231236" cy="231236"/>
          </a:xfrm>
          <a:prstGeom prst="ellipse">
            <a:avLst/>
          </a:prstGeom>
          <a:solidFill>
            <a:srgbClr val="8876E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RU" spc="0">
              <a:gradFill>
                <a:gsLst>
                  <a:gs pos="0">
                    <a:srgbClr val="FFFFFF"/>
                  </a:gs>
                  <a:gs pos="100000">
                    <a:srgbClr val="FFFFFF"/>
                  </a:gs>
                </a:gsLst>
                <a:lin ang="5400000" scaled="0"/>
              </a:gradFill>
              <a:latin typeface="+mj-lt"/>
              <a:ea typeface="Segoe UI" pitchFamily="34" charset="0"/>
              <a:cs typeface="Segoe UI" pitchFamily="34" charset="0"/>
            </a:endParaRPr>
          </a:p>
        </p:txBody>
      </p:sp>
    </p:spTree>
    <p:extLst>
      <p:ext uri="{BB962C8B-B14F-4D97-AF65-F5344CB8AC3E}">
        <p14:creationId xmlns:p14="http://schemas.microsoft.com/office/powerpoint/2010/main" val="3774890227"/>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1" r:id="rId5"/>
    <p:sldLayoutId id="2147484022"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41" r:id="rId18"/>
  </p:sldLayoutIdLst>
  <p:transition>
    <p:fade/>
  </p:transition>
  <p:txStyles>
    <p:titleStyle>
      <a:lvl1pPr algn="l" defTabSz="686030" rtl="0" eaLnBrk="1" latinLnBrk="0" hangingPunct="1">
        <a:lnSpc>
          <a:spcPct val="90000"/>
        </a:lnSpc>
        <a:spcBef>
          <a:spcPct val="0"/>
        </a:spcBef>
        <a:buNone/>
        <a:defRPr lang="en-US" sz="4100" b="0" kern="1200" cap="none" spc="0" baseline="0" dirty="0" smtClean="0">
          <a:ln w="3175">
            <a:noFill/>
          </a:ln>
          <a:solidFill>
            <a:schemeClr val="bg1"/>
          </a:solidFill>
          <a:effectLst/>
          <a:latin typeface="+mj-lt"/>
          <a:ea typeface="+mn-ea"/>
          <a:cs typeface="Arial" charset="0"/>
        </a:defRPr>
      </a:lvl1pPr>
    </p:titleStyle>
    <p:bodyStyle>
      <a:lvl1pPr marL="259654" indent="-259654" algn="l" defTabSz="686030" rtl="0" eaLnBrk="1" latinLnBrk="0" hangingPunct="1">
        <a:lnSpc>
          <a:spcPct val="90000"/>
        </a:lnSpc>
        <a:spcBef>
          <a:spcPct val="20000"/>
        </a:spcBef>
        <a:buSzPct val="90000"/>
        <a:buFont typeface="Arial" pitchFamily="34" charset="0"/>
        <a:buChar char="•"/>
        <a:defRPr sz="2400" kern="1200" spc="0">
          <a:solidFill>
            <a:schemeClr val="bg1"/>
          </a:solidFill>
          <a:latin typeface="+mn-lt"/>
          <a:ea typeface="+mn-ea"/>
          <a:cs typeface="+mn-cs"/>
        </a:defRPr>
      </a:lvl1pPr>
      <a:lvl2pPr marL="472856" indent="-213202" algn="l" defTabSz="686030" rtl="0" eaLnBrk="1" latinLnBrk="0" hangingPunct="1">
        <a:lnSpc>
          <a:spcPct val="90000"/>
        </a:lnSpc>
        <a:spcBef>
          <a:spcPct val="20000"/>
        </a:spcBef>
        <a:buSzPct val="90000"/>
        <a:buFont typeface="Arial" pitchFamily="34" charset="0"/>
        <a:buChar char="•"/>
        <a:tabLst>
          <a:tab pos="472856" algn="l"/>
        </a:tabLst>
        <a:defRPr sz="2100" kern="1200" spc="0">
          <a:solidFill>
            <a:schemeClr val="bg1"/>
          </a:solidFill>
          <a:latin typeface="+mn-lt"/>
          <a:ea typeface="+mn-ea"/>
          <a:cs typeface="+mn-cs"/>
        </a:defRPr>
      </a:lvl2pPr>
      <a:lvl3pPr marL="686057" indent="-213202" algn="l" defTabSz="686030" rtl="0" eaLnBrk="1" latinLnBrk="0" hangingPunct="1">
        <a:lnSpc>
          <a:spcPct val="90000"/>
        </a:lnSpc>
        <a:spcBef>
          <a:spcPct val="20000"/>
        </a:spcBef>
        <a:buSzPct val="90000"/>
        <a:buFont typeface="Arial" pitchFamily="34" charset="0"/>
        <a:buChar char="•"/>
        <a:defRPr sz="1800" kern="1200" spc="0">
          <a:solidFill>
            <a:schemeClr val="bg1"/>
          </a:solidFill>
          <a:latin typeface="+mn-lt"/>
          <a:ea typeface="+mn-ea"/>
          <a:cs typeface="+mn-cs"/>
        </a:defRPr>
      </a:lvl3pPr>
      <a:lvl4pPr marL="1112462" indent="-167942" algn="l" defTabSz="686030" rtl="0" eaLnBrk="1" latinLnBrk="0" hangingPunct="1">
        <a:lnSpc>
          <a:spcPct val="90000"/>
        </a:lnSpc>
        <a:spcBef>
          <a:spcPct val="20000"/>
        </a:spcBef>
        <a:buSzPct val="90000"/>
        <a:buFont typeface="Arial" pitchFamily="34" charset="0"/>
        <a:buChar char="•"/>
        <a:tabLst>
          <a:tab pos="686057" algn="l"/>
        </a:tabLst>
        <a:defRPr sz="1500" kern="1200" spc="0">
          <a:solidFill>
            <a:schemeClr val="bg1"/>
          </a:solidFill>
          <a:latin typeface="+mn-lt"/>
          <a:ea typeface="+mn-ea"/>
          <a:cs typeface="+mn-cs"/>
        </a:defRPr>
      </a:lvl4pPr>
      <a:lvl5pPr marL="1285167" indent="-172706" algn="l" defTabSz="686030" rtl="0" eaLnBrk="1" latinLnBrk="0" hangingPunct="1">
        <a:lnSpc>
          <a:spcPct val="90000"/>
        </a:lnSpc>
        <a:spcBef>
          <a:spcPct val="20000"/>
        </a:spcBef>
        <a:buSzPct val="90000"/>
        <a:buFont typeface="Arial" pitchFamily="34" charset="0"/>
        <a:buChar char="•"/>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1886582"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596"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12"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627"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30" rtl="0" eaLnBrk="1" latinLnBrk="0" hangingPunct="1">
        <a:defRPr sz="1400" kern="1200">
          <a:solidFill>
            <a:schemeClr val="tx1"/>
          </a:solidFill>
          <a:latin typeface="+mn-lt"/>
          <a:ea typeface="+mn-ea"/>
          <a:cs typeface="+mn-cs"/>
        </a:defRPr>
      </a:lvl1pPr>
      <a:lvl2pPr marL="343016" algn="l" defTabSz="686030" rtl="0" eaLnBrk="1" latinLnBrk="0" hangingPunct="1">
        <a:defRPr sz="1400" kern="1200">
          <a:solidFill>
            <a:schemeClr val="tx1"/>
          </a:solidFill>
          <a:latin typeface="+mn-lt"/>
          <a:ea typeface="+mn-ea"/>
          <a:cs typeface="+mn-cs"/>
        </a:defRPr>
      </a:lvl2pPr>
      <a:lvl3pPr marL="686030" algn="l" defTabSz="686030" rtl="0" eaLnBrk="1" latinLnBrk="0" hangingPunct="1">
        <a:defRPr sz="1400" kern="1200">
          <a:solidFill>
            <a:schemeClr val="tx1"/>
          </a:solidFill>
          <a:latin typeface="+mn-lt"/>
          <a:ea typeface="+mn-ea"/>
          <a:cs typeface="+mn-cs"/>
        </a:defRPr>
      </a:lvl3pPr>
      <a:lvl4pPr marL="1029044" algn="l" defTabSz="686030" rtl="0" eaLnBrk="1" latinLnBrk="0" hangingPunct="1">
        <a:defRPr sz="1400" kern="1200">
          <a:solidFill>
            <a:schemeClr val="tx1"/>
          </a:solidFill>
          <a:latin typeface="+mn-lt"/>
          <a:ea typeface="+mn-ea"/>
          <a:cs typeface="+mn-cs"/>
        </a:defRPr>
      </a:lvl4pPr>
      <a:lvl5pPr marL="1372060" algn="l" defTabSz="686030" rtl="0" eaLnBrk="1" latinLnBrk="0" hangingPunct="1">
        <a:defRPr sz="1400" kern="1200">
          <a:solidFill>
            <a:schemeClr val="tx1"/>
          </a:solidFill>
          <a:latin typeface="+mn-lt"/>
          <a:ea typeface="+mn-ea"/>
          <a:cs typeface="+mn-cs"/>
        </a:defRPr>
      </a:lvl5pPr>
      <a:lvl6pPr marL="1715075" algn="l" defTabSz="686030" rtl="0" eaLnBrk="1" latinLnBrk="0" hangingPunct="1">
        <a:defRPr sz="1400" kern="1200">
          <a:solidFill>
            <a:schemeClr val="tx1"/>
          </a:solidFill>
          <a:latin typeface="+mn-lt"/>
          <a:ea typeface="+mn-ea"/>
          <a:cs typeface="+mn-cs"/>
        </a:defRPr>
      </a:lvl6pPr>
      <a:lvl7pPr marL="2058089" algn="l" defTabSz="686030" rtl="0" eaLnBrk="1" latinLnBrk="0" hangingPunct="1">
        <a:defRPr sz="1400" kern="1200">
          <a:solidFill>
            <a:schemeClr val="tx1"/>
          </a:solidFill>
          <a:latin typeface="+mn-lt"/>
          <a:ea typeface="+mn-ea"/>
          <a:cs typeface="+mn-cs"/>
        </a:defRPr>
      </a:lvl7pPr>
      <a:lvl8pPr marL="2401104" algn="l" defTabSz="686030" rtl="0" eaLnBrk="1" latinLnBrk="0" hangingPunct="1">
        <a:defRPr sz="1400" kern="1200">
          <a:solidFill>
            <a:schemeClr val="tx1"/>
          </a:solidFill>
          <a:latin typeface="+mn-lt"/>
          <a:ea typeface="+mn-ea"/>
          <a:cs typeface="+mn-cs"/>
        </a:defRPr>
      </a:lvl8pPr>
      <a:lvl9pPr marL="2744120" algn="l" defTabSz="68603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5511" userDrawn="1">
          <p15:clr>
            <a:srgbClr val="F26B43"/>
          </p15:clr>
        </p15:guide>
        <p15:guide id="6" pos="249" userDrawn="1">
          <p15:clr>
            <a:srgbClr val="F26B43"/>
          </p15:clr>
        </p15:guide>
        <p15:guide id="8" orient="horz" pos="214" userDrawn="1">
          <p15:clr>
            <a:srgbClr val="F26B43"/>
          </p15:clr>
        </p15:guide>
        <p15:guide id="13" orient="horz" pos="2913" userDrawn="1">
          <p15:clr>
            <a:srgbClr val="F26B43"/>
          </p15:clr>
        </p15:guide>
        <p15:guide id="14" pos="567" userDrawn="1">
          <p15:clr>
            <a:srgbClr val="A4A3A4"/>
          </p15:clr>
        </p15:guide>
        <p15:guide id="15" pos="680" userDrawn="1">
          <p15:clr>
            <a:srgbClr val="A4A3A4"/>
          </p15:clr>
        </p15:guide>
        <p15:guide id="16" pos="1020" userDrawn="1">
          <p15:clr>
            <a:srgbClr val="A4A3A4"/>
          </p15:clr>
        </p15:guide>
        <p15:guide id="17" pos="1134" userDrawn="1">
          <p15:clr>
            <a:srgbClr val="A4A3A4"/>
          </p15:clr>
        </p15:guide>
        <p15:guide id="18" pos="1474" userDrawn="1">
          <p15:clr>
            <a:srgbClr val="A4A3A4"/>
          </p15:clr>
        </p15:guide>
        <p15:guide id="19" pos="1587" userDrawn="1">
          <p15:clr>
            <a:srgbClr val="A4A3A4"/>
          </p15:clr>
        </p15:guide>
        <p15:guide id="20" pos="1927" userDrawn="1">
          <p15:clr>
            <a:srgbClr val="A4A3A4"/>
          </p15:clr>
        </p15:guide>
        <p15:guide id="21" pos="2041" userDrawn="1">
          <p15:clr>
            <a:srgbClr val="A4A3A4"/>
          </p15:clr>
        </p15:guide>
        <p15:guide id="22" pos="2381" userDrawn="1">
          <p15:clr>
            <a:srgbClr val="A4A3A4"/>
          </p15:clr>
        </p15:guide>
        <p15:guide id="23" pos="2494" userDrawn="1">
          <p15:clr>
            <a:srgbClr val="A4A3A4"/>
          </p15:clr>
        </p15:guide>
        <p15:guide id="24" pos="2812" userDrawn="1">
          <p15:clr>
            <a:srgbClr val="A4A3A4"/>
          </p15:clr>
        </p15:guide>
        <p15:guide id="25" pos="2925" userDrawn="1">
          <p15:clr>
            <a:srgbClr val="A4A3A4"/>
          </p15:clr>
        </p15:guide>
        <p15:guide id="26" pos="5193" userDrawn="1">
          <p15:clr>
            <a:srgbClr val="A4A3A4"/>
          </p15:clr>
        </p15:guide>
        <p15:guide id="27" pos="5080" userDrawn="1">
          <p15:clr>
            <a:srgbClr val="A4A3A4"/>
          </p15:clr>
        </p15:guide>
        <p15:guide id="28" pos="4740" userDrawn="1">
          <p15:clr>
            <a:srgbClr val="A4A3A4"/>
          </p15:clr>
        </p15:guide>
        <p15:guide id="29" pos="4626" userDrawn="1">
          <p15:clr>
            <a:srgbClr val="A4A3A4"/>
          </p15:clr>
        </p15:guide>
        <p15:guide id="30" pos="4286" userDrawn="1">
          <p15:clr>
            <a:srgbClr val="A4A3A4"/>
          </p15:clr>
        </p15:guide>
        <p15:guide id="31" pos="4173" userDrawn="1">
          <p15:clr>
            <a:srgbClr val="A4A3A4"/>
          </p15:clr>
        </p15:guide>
        <p15:guide id="32" pos="3833" userDrawn="1">
          <p15:clr>
            <a:srgbClr val="A4A3A4"/>
          </p15:clr>
        </p15:guide>
        <p15:guide id="33" pos="3719" userDrawn="1">
          <p15:clr>
            <a:srgbClr val="A4A3A4"/>
          </p15:clr>
        </p15:guide>
        <p15:guide id="34" pos="3379" userDrawn="1">
          <p15:clr>
            <a:srgbClr val="A4A3A4"/>
          </p15:clr>
        </p15:guide>
        <p15:guide id="35" pos="3266"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611" y="614799"/>
            <a:ext cx="6648457" cy="443198"/>
          </a:xfrm>
          <a:prstGeom prst="rect">
            <a:avLst/>
          </a:prstGeom>
        </p:spPr>
        <p:txBody>
          <a:bodyPr vert="horz" lIns="0" tIns="0" rIns="0" bIns="0" rtlCol="0" anchor="t" anchorCtr="0">
            <a:spAutoFit/>
          </a:bodyPr>
          <a:lstStyle/>
          <a:p>
            <a:r>
              <a:rPr lang="en-GB"/>
              <a:t>Click to edit master title</a:t>
            </a:r>
            <a:endParaRPr lang="en-US"/>
          </a:p>
        </p:txBody>
      </p:sp>
      <p:sp>
        <p:nvSpPr>
          <p:cNvPr id="3" name="Text Placeholder 2"/>
          <p:cNvSpPr>
            <a:spLocks noGrp="1"/>
          </p:cNvSpPr>
          <p:nvPr>
            <p:ph type="body" idx="1"/>
          </p:nvPr>
        </p:nvSpPr>
        <p:spPr>
          <a:xfrm>
            <a:off x="250825" y="1190139"/>
            <a:ext cx="6651625" cy="945195"/>
          </a:xfrm>
          <a:prstGeom prst="rect">
            <a:avLst/>
          </a:prstGeom>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a:extLst>
              <a:ext uri="{FF2B5EF4-FFF2-40B4-BE49-F238E27FC236}">
                <a16:creationId xmlns:a16="http://schemas.microsoft.com/office/drawing/2014/main" id="{4854FFDC-AA5F-7FFA-C51A-A57A10AC2C21}"/>
              </a:ext>
            </a:extLst>
          </p:cNvPr>
          <p:cNvSpPr>
            <a:spLocks noGrp="1"/>
          </p:cNvSpPr>
          <p:nvPr>
            <p:ph type="sldNum" sz="quarter" idx="4"/>
          </p:nvPr>
        </p:nvSpPr>
        <p:spPr>
          <a:xfrm>
            <a:off x="8470993" y="4778375"/>
            <a:ext cx="294368" cy="114300"/>
          </a:xfrm>
          <a:prstGeom prst="rect">
            <a:avLst/>
          </a:prstGeom>
        </p:spPr>
        <p:txBody>
          <a:bodyPr vert="horz" lIns="0" tIns="45720" rIns="0" bIns="45720" rtlCol="0" anchor="ctr"/>
          <a:lstStyle>
            <a:lvl1pPr algn="l">
              <a:defRPr sz="800">
                <a:solidFill>
                  <a:schemeClr val="accent4"/>
                </a:solidFill>
              </a:defRPr>
            </a:lvl1pPr>
          </a:lstStyle>
          <a:p>
            <a:pPr algn="r"/>
            <a:r>
              <a:rPr lang="en-DE"/>
              <a:t>   </a:t>
            </a:r>
            <a:fld id="{1B3B0CE5-3E3C-C64C-A78B-D54A97B90823}" type="slidenum">
              <a:rPr lang="en-DE" sz="600" smtClean="0"/>
              <a:pPr algn="r"/>
              <a:t>‹Nr.›</a:t>
            </a:fld>
            <a:r>
              <a:rPr lang="en-DE"/>
              <a:t>  </a:t>
            </a:r>
            <a:endParaRPr lang="en-DE" b="1">
              <a:latin typeface="Roboto" panose="02000000000000000000" pitchFamily="2" charset="0"/>
            </a:endParaRPr>
          </a:p>
        </p:txBody>
      </p:sp>
    </p:spTree>
    <p:extLst>
      <p:ext uri="{BB962C8B-B14F-4D97-AF65-F5344CB8AC3E}">
        <p14:creationId xmlns:p14="http://schemas.microsoft.com/office/powerpoint/2010/main" val="2959138289"/>
      </p:ext>
    </p:extLst>
  </p:cSld>
  <p:clrMap bg1="lt1" tx1="dk1" bg2="lt2" tx2="dk2" accent1="accent1" accent2="accent2" accent3="accent3" accent4="accent4" accent5="accent5" accent6="accent6" hlink="hlink" folHlink="folHlink"/>
  <p:sldLayoutIdLst>
    <p:sldLayoutId id="2147484039" r:id="rId1"/>
    <p:sldLayoutId id="2147484040" r:id="rId2"/>
  </p:sldLayoutIdLst>
  <p:hf hdr="0" ftr="0" dt="0"/>
  <p:txStyles>
    <p:titleStyle>
      <a:lvl1pPr algn="l" defTabSz="685800" rtl="0" eaLnBrk="1" latinLnBrk="0" hangingPunct="1">
        <a:lnSpc>
          <a:spcPct val="90000"/>
        </a:lnSpc>
        <a:spcBef>
          <a:spcPct val="0"/>
        </a:spcBef>
        <a:buNone/>
        <a:defRPr sz="3200" b="1" i="0" kern="1200" spc="20" baseline="0">
          <a:solidFill>
            <a:schemeClr val="tx1"/>
          </a:solidFill>
          <a:latin typeface="Arial" panose="020B0604020202020204" pitchFamily="34" charset="0"/>
          <a:ea typeface="+mj-ea"/>
          <a:cs typeface="Arial" panose="020B0604020202020204" pitchFamily="34" charset="0"/>
        </a:defRPr>
      </a:lvl1pPr>
    </p:titleStyle>
    <p:bodyStyle>
      <a:lvl1pPr marL="168275" indent="-168275" algn="l" defTabSz="685800" rtl="0" eaLnBrk="1" latinLnBrk="0" hangingPunct="1">
        <a:lnSpc>
          <a:spcPct val="90000"/>
        </a:lnSpc>
        <a:spcBef>
          <a:spcPts val="750"/>
        </a:spcBef>
        <a:buClr>
          <a:schemeClr val="tx1"/>
        </a:buClr>
        <a:buSzPct val="100000"/>
        <a:buFont typeface="System Font Regular"/>
        <a:buChar char="●"/>
        <a:tabLst/>
        <a:defRPr sz="1400" kern="1200" spc="20" baseline="0">
          <a:solidFill>
            <a:schemeClr val="tx1"/>
          </a:solidFill>
          <a:latin typeface="+mn-lt"/>
          <a:ea typeface="+mn-ea"/>
          <a:cs typeface="+mn-cs"/>
        </a:defRPr>
      </a:lvl1pPr>
      <a:lvl2pPr marL="460375" indent="-152400" algn="l" defTabSz="685800" rtl="0" eaLnBrk="1" latinLnBrk="0" hangingPunct="1">
        <a:lnSpc>
          <a:spcPct val="90000"/>
        </a:lnSpc>
        <a:spcBef>
          <a:spcPts val="375"/>
        </a:spcBef>
        <a:buClr>
          <a:schemeClr val="tx1"/>
        </a:buClr>
        <a:buSzPct val="100000"/>
        <a:buFont typeface="System Font Regular"/>
        <a:buChar char="●"/>
        <a:tabLst/>
        <a:defRPr sz="1200" kern="1200" spc="20" baseline="0">
          <a:solidFill>
            <a:schemeClr val="tx1"/>
          </a:solidFill>
          <a:latin typeface="+mn-lt"/>
          <a:ea typeface="+mn-ea"/>
          <a:cs typeface="+mn-cs"/>
        </a:defRPr>
      </a:lvl2pPr>
      <a:lvl3pPr marL="747713" indent="-125413" algn="l" defTabSz="685800" rtl="0" eaLnBrk="1" latinLnBrk="0" hangingPunct="1">
        <a:lnSpc>
          <a:spcPct val="90000"/>
        </a:lnSpc>
        <a:spcBef>
          <a:spcPts val="375"/>
        </a:spcBef>
        <a:buClr>
          <a:schemeClr val="tx1"/>
        </a:buClr>
        <a:buSzPct val="100000"/>
        <a:buFont typeface="System Font Regular"/>
        <a:buChar char="●"/>
        <a:tabLst/>
        <a:defRPr sz="1000" kern="1200" spc="20" baseline="0">
          <a:solidFill>
            <a:schemeClr val="tx1"/>
          </a:solidFill>
          <a:latin typeface="+mn-lt"/>
          <a:ea typeface="+mn-ea"/>
          <a:cs typeface="+mn-cs"/>
        </a:defRPr>
      </a:lvl3pPr>
      <a:lvl4pPr marL="1069975" indent="-92075" algn="l" defTabSz="685800" rtl="0" eaLnBrk="1" latinLnBrk="0" hangingPunct="1">
        <a:lnSpc>
          <a:spcPct val="120000"/>
        </a:lnSpc>
        <a:spcBef>
          <a:spcPts val="375"/>
        </a:spcBef>
        <a:buClr>
          <a:schemeClr val="tx1"/>
        </a:buClr>
        <a:buSzPct val="100000"/>
        <a:buFont typeface="System Font Regular"/>
        <a:buChar char="●"/>
        <a:tabLst/>
        <a:defRPr sz="800" kern="1200" spc="20" baseline="0">
          <a:solidFill>
            <a:schemeClr val="tx1"/>
          </a:solidFill>
          <a:latin typeface="+mn-lt"/>
          <a:ea typeface="+mn-ea"/>
          <a:cs typeface="+mn-cs"/>
        </a:defRPr>
      </a:lvl4pPr>
      <a:lvl5pPr marL="1381125" indent="-95250" algn="l" defTabSz="685800" rtl="0" eaLnBrk="1" latinLnBrk="0" hangingPunct="1">
        <a:lnSpc>
          <a:spcPct val="110000"/>
        </a:lnSpc>
        <a:spcBef>
          <a:spcPts val="375"/>
        </a:spcBef>
        <a:buClr>
          <a:schemeClr val="tx1"/>
        </a:buClr>
        <a:buSzPct val="100000"/>
        <a:buFont typeface="System Font Regular"/>
        <a:buChar char="●"/>
        <a:tabLst/>
        <a:defRPr sz="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602">
          <p15:clr>
            <a:srgbClr val="F26B43"/>
          </p15:clr>
        </p15:guide>
        <p15:guide id="3" pos="158">
          <p15:clr>
            <a:srgbClr val="F26B43"/>
          </p15:clr>
        </p15:guide>
        <p15:guide id="5" orient="horz" pos="3082">
          <p15:clr>
            <a:srgbClr val="F26B43"/>
          </p15:clr>
        </p15:guide>
        <p15:guide id="7" orient="horz" pos="158">
          <p15:clr>
            <a:srgbClr val="F26B43"/>
          </p15:clr>
        </p15:guide>
        <p15:guide id="11" orient="horz" pos="2858">
          <p15:clr>
            <a:srgbClr val="F26B43"/>
          </p15:clr>
        </p15:guide>
        <p15:guide id="13" orient="horz" pos="3008">
          <p15:clr>
            <a:srgbClr val="F26B43"/>
          </p15:clr>
        </p15:guide>
        <p15:guide id="16" orient="horz" pos="232">
          <p15:clr>
            <a:srgbClr val="F26B43"/>
          </p15:clr>
        </p15:guide>
        <p15:guide id="17" orient="horz" pos="382">
          <p15:clr>
            <a:srgbClr val="F26B43"/>
          </p15:clr>
        </p15:guide>
        <p15:guide id="18" pos="4348">
          <p15:clr>
            <a:srgbClr val="F26B43"/>
          </p15:clr>
        </p15:guide>
        <p15:guide id="19" orient="horz" pos="1026">
          <p15:clr>
            <a:srgbClr val="F26B43"/>
          </p15:clr>
        </p15:guide>
        <p15:guide id="20" orient="horz" pos="748">
          <p15:clr>
            <a:srgbClr val="F26B43"/>
          </p15:clr>
        </p15:guide>
        <p15:guide id="21" orient="horz" pos="886">
          <p15:clr>
            <a:srgbClr val="F26B43"/>
          </p15:clr>
        </p15:guide>
        <p15:guide id="23" pos="234">
          <p15:clr>
            <a:srgbClr val="F26B43"/>
          </p15:clr>
        </p15:guide>
        <p15:guide id="24" pos="2812">
          <p15:clr>
            <a:srgbClr val="F26B43"/>
          </p15:clr>
        </p15:guide>
        <p15:guide id="25" pos="2731">
          <p15:clr>
            <a:srgbClr val="F26B43"/>
          </p15:clr>
        </p15:guide>
        <p15:guide id="26" pos="2891">
          <p15:clr>
            <a:srgbClr val="F26B43"/>
          </p15:clr>
        </p15:guide>
        <p15:guide id="27" pos="55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jpeg"/><Relationship Id="rId3" Type="http://schemas.openxmlformats.org/officeDocument/2006/relationships/image" Target="../media/image42.tiff"/><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49.png"/><Relationship Id="rId16"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notesSlide" Target="../notesSlides/notesSlide2.xml"/><Relationship Id="rId16" Type="http://schemas.openxmlformats.org/officeDocument/2006/relationships/image" Target="../media/image82.svg"/><Relationship Id="rId1" Type="http://schemas.openxmlformats.org/officeDocument/2006/relationships/slideLayout" Target="../slideLayouts/slideLayout6.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4.svg"/><Relationship Id="rId7"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hyperlink" Target="https://www.veeam.com/wp-protection-yourself-from-ransomware.html" TargetMode="External"/><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42.tiff"/></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image" Target="../media/image94.svg"/><Relationship Id="rId21" Type="http://schemas.openxmlformats.org/officeDocument/2006/relationships/image" Target="../media/image49.png"/><Relationship Id="rId7" Type="http://schemas.openxmlformats.org/officeDocument/2006/relationships/image" Target="../media/image99.svg"/><Relationship Id="rId12" Type="http://schemas.openxmlformats.org/officeDocument/2006/relationships/image" Target="../media/image104.svg"/><Relationship Id="rId17" Type="http://schemas.openxmlformats.org/officeDocument/2006/relationships/image" Target="../media/image109.png"/><Relationship Id="rId2" Type="http://schemas.openxmlformats.org/officeDocument/2006/relationships/image" Target="../media/image93.png"/><Relationship Id="rId16" Type="http://schemas.openxmlformats.org/officeDocument/2006/relationships/image" Target="../media/image108.svg"/><Relationship Id="rId20" Type="http://schemas.openxmlformats.org/officeDocument/2006/relationships/image" Target="../media/image67.svg"/><Relationship Id="rId1" Type="http://schemas.openxmlformats.org/officeDocument/2006/relationships/slideLayout" Target="../slideLayouts/slideLayout6.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svg"/><Relationship Id="rId15" Type="http://schemas.openxmlformats.org/officeDocument/2006/relationships/image" Target="../media/image107.png"/><Relationship Id="rId23" Type="http://schemas.openxmlformats.org/officeDocument/2006/relationships/image" Target="../media/image68.jpeg"/><Relationship Id="rId10" Type="http://schemas.openxmlformats.org/officeDocument/2006/relationships/image" Target="../media/image102.svg"/><Relationship Id="rId19" Type="http://schemas.openxmlformats.org/officeDocument/2006/relationships/image" Target="../media/image66.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image" Target="../media/image4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github.com/Yara-Rules/rules/blob/master/malware/APT_Blackenergy.yar"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svg"/><Relationship Id="rId3" Type="http://schemas.openxmlformats.org/officeDocument/2006/relationships/image" Target="../media/image112.png"/><Relationship Id="rId7" Type="http://schemas.openxmlformats.org/officeDocument/2006/relationships/image" Target="../media/image116.svg"/><Relationship Id="rId12" Type="http://schemas.openxmlformats.org/officeDocument/2006/relationships/image" Target="../media/image12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14.sv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svg"/></Relationships>
</file>

<file path=ppt/slides/_rels/slide22.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2.png"/><Relationship Id="rId18" Type="http://schemas.openxmlformats.org/officeDocument/2006/relationships/image" Target="../media/image137.svg"/><Relationship Id="rId3" Type="http://schemas.openxmlformats.org/officeDocument/2006/relationships/image" Target="../media/image123.png"/><Relationship Id="rId21" Type="http://schemas.openxmlformats.org/officeDocument/2006/relationships/image" Target="../media/image140.png"/><Relationship Id="rId7" Type="http://schemas.openxmlformats.org/officeDocument/2006/relationships/image" Target="../media/image126.png"/><Relationship Id="rId12" Type="http://schemas.openxmlformats.org/officeDocument/2006/relationships/image" Target="../media/image131.svg"/><Relationship Id="rId17" Type="http://schemas.openxmlformats.org/officeDocument/2006/relationships/image" Target="../media/image136.png"/><Relationship Id="rId2" Type="http://schemas.openxmlformats.org/officeDocument/2006/relationships/notesSlide" Target="../notesSlides/notesSlide9.xml"/><Relationship Id="rId16" Type="http://schemas.openxmlformats.org/officeDocument/2006/relationships/image" Target="../media/image135.svg"/><Relationship Id="rId20" Type="http://schemas.openxmlformats.org/officeDocument/2006/relationships/image" Target="../media/image139.svg"/><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58.png"/><Relationship Id="rId15" Type="http://schemas.openxmlformats.org/officeDocument/2006/relationships/image" Target="../media/image134.png"/><Relationship Id="rId10" Type="http://schemas.openxmlformats.org/officeDocument/2006/relationships/image" Target="../media/image129.svg"/><Relationship Id="rId19" Type="http://schemas.openxmlformats.org/officeDocument/2006/relationships/image" Target="../media/image138.png"/><Relationship Id="rId4" Type="http://schemas.openxmlformats.org/officeDocument/2006/relationships/image" Target="../media/image124.svg"/><Relationship Id="rId9" Type="http://schemas.openxmlformats.org/officeDocument/2006/relationships/image" Target="../media/image128.png"/><Relationship Id="rId14" Type="http://schemas.openxmlformats.org/officeDocument/2006/relationships/image" Target="../media/image133.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products.office.com/en-us/business/office-365-trust-center-welcome"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s://go.veeam.com/wp-why-backup-office-365-data" TargetMode="External"/><Relationship Id="rId7" Type="http://schemas.openxmlformats.org/officeDocument/2006/relationships/image" Target="../media/image14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27.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149.svg"/><Relationship Id="rId21" Type="http://schemas.openxmlformats.org/officeDocument/2006/relationships/image" Target="../media/image167.svg"/><Relationship Id="rId7" Type="http://schemas.openxmlformats.org/officeDocument/2006/relationships/image" Target="../media/image153.svg"/><Relationship Id="rId12" Type="http://schemas.openxmlformats.org/officeDocument/2006/relationships/image" Target="../media/image158.png"/><Relationship Id="rId17" Type="http://schemas.openxmlformats.org/officeDocument/2006/relationships/image" Target="../media/image163.svg"/><Relationship Id="rId25" Type="http://schemas.openxmlformats.org/officeDocument/2006/relationships/image" Target="../media/image171.sv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svg"/><Relationship Id="rId1" Type="http://schemas.openxmlformats.org/officeDocument/2006/relationships/slideLayout" Target="../slideLayouts/slideLayout6.xml"/><Relationship Id="rId6" Type="http://schemas.openxmlformats.org/officeDocument/2006/relationships/image" Target="../media/image152.png"/><Relationship Id="rId11" Type="http://schemas.openxmlformats.org/officeDocument/2006/relationships/image" Target="../media/image157.svg"/><Relationship Id="rId24" Type="http://schemas.openxmlformats.org/officeDocument/2006/relationships/image" Target="../media/image170.png"/><Relationship Id="rId5" Type="http://schemas.openxmlformats.org/officeDocument/2006/relationships/image" Target="../media/image151.svg"/><Relationship Id="rId15" Type="http://schemas.openxmlformats.org/officeDocument/2006/relationships/image" Target="../media/image161.svg"/><Relationship Id="rId23" Type="http://schemas.openxmlformats.org/officeDocument/2006/relationships/image" Target="../media/image169.svg"/><Relationship Id="rId28" Type="http://schemas.openxmlformats.org/officeDocument/2006/relationships/image" Target="../media/image174.png"/><Relationship Id="rId10" Type="http://schemas.openxmlformats.org/officeDocument/2006/relationships/image" Target="../media/image156.png"/><Relationship Id="rId19" Type="http://schemas.openxmlformats.org/officeDocument/2006/relationships/image" Target="../media/image165.sv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svg"/><Relationship Id="rId30" Type="http://schemas.openxmlformats.org/officeDocument/2006/relationships/image" Target="../media/image176.tiff"/></Relationships>
</file>

<file path=ppt/slides/_rels/slide28.xml.rels><?xml version="1.0" encoding="UTF-8" standalone="yes"?>
<Relationships xmlns="http://schemas.openxmlformats.org/package/2006/relationships"><Relationship Id="rId13" Type="http://schemas.openxmlformats.org/officeDocument/2006/relationships/image" Target="../media/image158.png"/><Relationship Id="rId18" Type="http://schemas.openxmlformats.org/officeDocument/2006/relationships/image" Target="../media/image163.svg"/><Relationship Id="rId26" Type="http://schemas.openxmlformats.org/officeDocument/2006/relationships/image" Target="../media/image182.png"/><Relationship Id="rId39" Type="http://schemas.openxmlformats.org/officeDocument/2006/relationships/image" Target="../media/image173.svg"/><Relationship Id="rId21" Type="http://schemas.openxmlformats.org/officeDocument/2006/relationships/image" Target="../media/image166.png"/><Relationship Id="rId34" Type="http://schemas.openxmlformats.org/officeDocument/2006/relationships/image" Target="../media/image168.png"/><Relationship Id="rId7" Type="http://schemas.openxmlformats.org/officeDocument/2006/relationships/image" Target="../media/image148.png"/><Relationship Id="rId12" Type="http://schemas.openxmlformats.org/officeDocument/2006/relationships/image" Target="../media/image153.svg"/><Relationship Id="rId17" Type="http://schemas.openxmlformats.org/officeDocument/2006/relationships/image" Target="../media/image162.png"/><Relationship Id="rId25" Type="http://schemas.openxmlformats.org/officeDocument/2006/relationships/image" Target="../media/image176.tiff"/><Relationship Id="rId33" Type="http://schemas.openxmlformats.org/officeDocument/2006/relationships/image" Target="../media/image189.svg"/><Relationship Id="rId38" Type="http://schemas.openxmlformats.org/officeDocument/2006/relationships/image" Target="../media/image172.png"/><Relationship Id="rId2" Type="http://schemas.openxmlformats.org/officeDocument/2006/relationships/image" Target="../media/image177.png"/><Relationship Id="rId16" Type="http://schemas.openxmlformats.org/officeDocument/2006/relationships/image" Target="../media/image161.svg"/><Relationship Id="rId20" Type="http://schemas.openxmlformats.org/officeDocument/2006/relationships/image" Target="../media/image165.svg"/><Relationship Id="rId29" Type="http://schemas.openxmlformats.org/officeDocument/2006/relationships/image" Target="../media/image185.svg"/><Relationship Id="rId1" Type="http://schemas.openxmlformats.org/officeDocument/2006/relationships/slideLayout" Target="../slideLayouts/slideLayout6.xml"/><Relationship Id="rId6" Type="http://schemas.openxmlformats.org/officeDocument/2006/relationships/image" Target="../media/image181.emf"/><Relationship Id="rId11" Type="http://schemas.openxmlformats.org/officeDocument/2006/relationships/image" Target="../media/image152.png"/><Relationship Id="rId24" Type="http://schemas.openxmlformats.org/officeDocument/2006/relationships/image" Target="../media/image175.svg"/><Relationship Id="rId32" Type="http://schemas.openxmlformats.org/officeDocument/2006/relationships/image" Target="../media/image188.png"/><Relationship Id="rId37" Type="http://schemas.openxmlformats.org/officeDocument/2006/relationships/image" Target="../media/image171.svg"/><Relationship Id="rId5" Type="http://schemas.openxmlformats.org/officeDocument/2006/relationships/image" Target="../media/image180.svg"/><Relationship Id="rId15" Type="http://schemas.openxmlformats.org/officeDocument/2006/relationships/image" Target="../media/image160.png"/><Relationship Id="rId23" Type="http://schemas.openxmlformats.org/officeDocument/2006/relationships/image" Target="../media/image174.png"/><Relationship Id="rId28" Type="http://schemas.openxmlformats.org/officeDocument/2006/relationships/image" Target="../media/image184.png"/><Relationship Id="rId36" Type="http://schemas.openxmlformats.org/officeDocument/2006/relationships/image" Target="../media/image170.png"/><Relationship Id="rId10" Type="http://schemas.openxmlformats.org/officeDocument/2006/relationships/image" Target="../media/image151.svg"/><Relationship Id="rId19" Type="http://schemas.openxmlformats.org/officeDocument/2006/relationships/image" Target="../media/image164.png"/><Relationship Id="rId31" Type="http://schemas.openxmlformats.org/officeDocument/2006/relationships/image" Target="../media/image187.svg"/><Relationship Id="rId4" Type="http://schemas.openxmlformats.org/officeDocument/2006/relationships/image" Target="../media/image179.png"/><Relationship Id="rId9" Type="http://schemas.openxmlformats.org/officeDocument/2006/relationships/image" Target="../media/image150.png"/><Relationship Id="rId14" Type="http://schemas.openxmlformats.org/officeDocument/2006/relationships/image" Target="../media/image159.svg"/><Relationship Id="rId22" Type="http://schemas.openxmlformats.org/officeDocument/2006/relationships/image" Target="../media/image167.svg"/><Relationship Id="rId27" Type="http://schemas.openxmlformats.org/officeDocument/2006/relationships/image" Target="../media/image183.svg"/><Relationship Id="rId30" Type="http://schemas.openxmlformats.org/officeDocument/2006/relationships/image" Target="../media/image186.png"/><Relationship Id="rId35" Type="http://schemas.openxmlformats.org/officeDocument/2006/relationships/image" Target="../media/image169.svg"/><Relationship Id="rId8" Type="http://schemas.openxmlformats.org/officeDocument/2006/relationships/image" Target="../media/image149.svg"/><Relationship Id="rId3" Type="http://schemas.openxmlformats.org/officeDocument/2006/relationships/image" Target="../media/image1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92.png"/><Relationship Id="rId4" Type="http://schemas.openxmlformats.org/officeDocument/2006/relationships/image" Target="../media/image191.png"/></Relationships>
</file>

<file path=ppt/slides/_rels/slide3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4.svg"/></Relationships>
</file>

<file path=ppt/slides/_rels/slide33.xml.rels><?xml version="1.0" encoding="UTF-8" standalone="yes"?>
<Relationships xmlns="http://schemas.openxmlformats.org/package/2006/relationships"><Relationship Id="rId8" Type="http://schemas.openxmlformats.org/officeDocument/2006/relationships/image" Target="../media/image200.svg"/><Relationship Id="rId13" Type="http://schemas.openxmlformats.org/officeDocument/2006/relationships/image" Target="../media/image204.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3.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98.svg"/><Relationship Id="rId11" Type="http://schemas.openxmlformats.org/officeDocument/2006/relationships/image" Target="../media/image202.png"/><Relationship Id="rId5" Type="http://schemas.openxmlformats.org/officeDocument/2006/relationships/image" Target="../media/image197.png"/><Relationship Id="rId10" Type="http://schemas.openxmlformats.org/officeDocument/2006/relationships/image" Target="../media/image201.svg"/><Relationship Id="rId4" Type="http://schemas.openxmlformats.org/officeDocument/2006/relationships/image" Target="../media/image196.svg"/><Relationship Id="rId9" Type="http://schemas.openxmlformats.org/officeDocument/2006/relationships/image" Target="../media/image101.png"/><Relationship Id="rId14" Type="http://schemas.openxmlformats.org/officeDocument/2006/relationships/image" Target="../media/image205.svg"/></Relationships>
</file>

<file path=ppt/slides/_rels/slide34.xml.rels><?xml version="1.0" encoding="UTF-8" standalone="yes"?>
<Relationships xmlns="http://schemas.openxmlformats.org/package/2006/relationships"><Relationship Id="rId8" Type="http://schemas.openxmlformats.org/officeDocument/2006/relationships/image" Target="../media/image200.svg"/><Relationship Id="rId13" Type="http://schemas.openxmlformats.org/officeDocument/2006/relationships/image" Target="../media/image208.png"/><Relationship Id="rId18" Type="http://schemas.openxmlformats.org/officeDocument/2006/relationships/image" Target="../media/image203.sv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7.svg"/><Relationship Id="rId17" Type="http://schemas.openxmlformats.org/officeDocument/2006/relationships/image" Target="../media/image202.png"/><Relationship Id="rId2" Type="http://schemas.openxmlformats.org/officeDocument/2006/relationships/notesSlide" Target="../notesSlides/notesSlide14.xml"/><Relationship Id="rId16" Type="http://schemas.openxmlformats.org/officeDocument/2006/relationships/image" Target="../media/image211.svg"/><Relationship Id="rId1" Type="http://schemas.openxmlformats.org/officeDocument/2006/relationships/slideLayout" Target="../slideLayouts/slideLayout8.xml"/><Relationship Id="rId6" Type="http://schemas.openxmlformats.org/officeDocument/2006/relationships/image" Target="../media/image198.svg"/><Relationship Id="rId11" Type="http://schemas.openxmlformats.org/officeDocument/2006/relationships/image" Target="../media/image206.png"/><Relationship Id="rId5" Type="http://schemas.openxmlformats.org/officeDocument/2006/relationships/image" Target="../media/image197.png"/><Relationship Id="rId15" Type="http://schemas.openxmlformats.org/officeDocument/2006/relationships/image" Target="../media/image210.png"/><Relationship Id="rId10" Type="http://schemas.openxmlformats.org/officeDocument/2006/relationships/image" Target="../media/image201.svg"/><Relationship Id="rId4" Type="http://schemas.openxmlformats.org/officeDocument/2006/relationships/image" Target="../media/image196.svg"/><Relationship Id="rId9" Type="http://schemas.openxmlformats.org/officeDocument/2006/relationships/image" Target="../media/image101.png"/><Relationship Id="rId14" Type="http://schemas.openxmlformats.org/officeDocument/2006/relationships/image" Target="../media/image209.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13.png"/><Relationship Id="rId1" Type="http://schemas.openxmlformats.org/officeDocument/2006/relationships/slideLayout" Target="../slideLayouts/slideLayout8.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3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8.xml"/><Relationship Id="rId4" Type="http://schemas.openxmlformats.org/officeDocument/2006/relationships/image" Target="../media/image221.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228.svg"/><Relationship Id="rId13" Type="http://schemas.openxmlformats.org/officeDocument/2006/relationships/image" Target="../media/image233.png"/><Relationship Id="rId18" Type="http://schemas.openxmlformats.org/officeDocument/2006/relationships/image" Target="../media/image238.svg"/><Relationship Id="rId3" Type="http://schemas.openxmlformats.org/officeDocument/2006/relationships/image" Target="../media/image223.png"/><Relationship Id="rId7" Type="http://schemas.openxmlformats.org/officeDocument/2006/relationships/image" Target="../media/image227.png"/><Relationship Id="rId12" Type="http://schemas.openxmlformats.org/officeDocument/2006/relationships/image" Target="../media/image232.svg"/><Relationship Id="rId17" Type="http://schemas.openxmlformats.org/officeDocument/2006/relationships/image" Target="../media/image237.png"/><Relationship Id="rId2" Type="http://schemas.openxmlformats.org/officeDocument/2006/relationships/image" Target="../media/image222.png"/><Relationship Id="rId16" Type="http://schemas.openxmlformats.org/officeDocument/2006/relationships/image" Target="../media/image236.svg"/><Relationship Id="rId1" Type="http://schemas.openxmlformats.org/officeDocument/2006/relationships/slideLayout" Target="../slideLayouts/slideLayout8.xml"/><Relationship Id="rId6" Type="http://schemas.openxmlformats.org/officeDocument/2006/relationships/image" Target="../media/image226.svg"/><Relationship Id="rId11" Type="http://schemas.openxmlformats.org/officeDocument/2006/relationships/image" Target="../media/image231.png"/><Relationship Id="rId5" Type="http://schemas.openxmlformats.org/officeDocument/2006/relationships/image" Target="../media/image225.png"/><Relationship Id="rId15" Type="http://schemas.openxmlformats.org/officeDocument/2006/relationships/image" Target="../media/image235.png"/><Relationship Id="rId10" Type="http://schemas.openxmlformats.org/officeDocument/2006/relationships/image" Target="../media/image230.svg"/><Relationship Id="rId4" Type="http://schemas.openxmlformats.org/officeDocument/2006/relationships/image" Target="../media/image224.svg"/><Relationship Id="rId9" Type="http://schemas.openxmlformats.org/officeDocument/2006/relationships/image" Target="../media/image229.png"/><Relationship Id="rId14" Type="http://schemas.openxmlformats.org/officeDocument/2006/relationships/image" Target="../media/image234.svg"/></Relationships>
</file>

<file path=ppt/slides/_rels/slide4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8.xml"/><Relationship Id="rId4" Type="http://schemas.openxmlformats.org/officeDocument/2006/relationships/image" Target="../media/image2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image" Target="../media/image242.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tiff"/><Relationship Id="rId1" Type="http://schemas.openxmlformats.org/officeDocument/2006/relationships/slideLayout" Target="../slideLayouts/slideLayout8.xml"/><Relationship Id="rId6" Type="http://schemas.openxmlformats.org/officeDocument/2006/relationships/image" Target="../media/image46.sv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CEF77-4937-A313-C5E2-2713317A43E9}"/>
              </a:ext>
            </a:extLst>
          </p:cNvPr>
          <p:cNvSpPr>
            <a:spLocks noGrp="1"/>
          </p:cNvSpPr>
          <p:nvPr>
            <p:ph type="ctrTitle"/>
          </p:nvPr>
        </p:nvSpPr>
        <p:spPr>
          <a:xfrm>
            <a:off x="255599" y="606425"/>
            <a:ext cx="8710107" cy="927907"/>
          </a:xfrm>
        </p:spPr>
        <p:txBody>
          <a:bodyPr/>
          <a:lstStyle/>
          <a:p>
            <a:r>
              <a:rPr lang="de-DE" sz="3000" dirty="0">
                <a:solidFill>
                  <a:schemeClr val="tx1"/>
                </a:solidFill>
              </a:rPr>
              <a:t>Live Webinar: Mit Lenovo &amp; Veeam Unternehmensdaten schützen und sichern</a:t>
            </a:r>
            <a:endParaRPr lang="de-DE" sz="3000" dirty="0"/>
          </a:p>
        </p:txBody>
      </p:sp>
      <p:sp>
        <p:nvSpPr>
          <p:cNvPr id="3" name="Textfeld 2">
            <a:extLst>
              <a:ext uri="{FF2B5EF4-FFF2-40B4-BE49-F238E27FC236}">
                <a16:creationId xmlns:a16="http://schemas.microsoft.com/office/drawing/2014/main" id="{AF675BC6-58CB-BB08-A96A-58BB43EC642F}"/>
              </a:ext>
            </a:extLst>
          </p:cNvPr>
          <p:cNvSpPr txBox="1"/>
          <p:nvPr/>
        </p:nvSpPr>
        <p:spPr>
          <a:xfrm>
            <a:off x="8229927" y="4844202"/>
            <a:ext cx="735779"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FFFFFF"/>
                </a:solidFill>
                <a:effectLst/>
                <a:uLnTx/>
                <a:uFillTx/>
                <a:latin typeface="Arial" panose="020B0604020202020204"/>
                <a:ea typeface="+mn-ea"/>
                <a:cs typeface="+mn-cs"/>
              </a:rPr>
              <a:t>8. Februar 2024</a:t>
            </a:r>
          </a:p>
        </p:txBody>
      </p:sp>
    </p:spTree>
    <p:extLst>
      <p:ext uri="{BB962C8B-B14F-4D97-AF65-F5344CB8AC3E}">
        <p14:creationId xmlns:p14="http://schemas.microsoft.com/office/powerpoint/2010/main" val="3099617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5182-2C35-3DFF-6812-85DFBA0B8A3E}"/>
              </a:ext>
            </a:extLst>
          </p:cNvPr>
          <p:cNvSpPr>
            <a:spLocks noGrp="1"/>
          </p:cNvSpPr>
          <p:nvPr>
            <p:ph type="title"/>
          </p:nvPr>
        </p:nvSpPr>
        <p:spPr/>
        <p:txBody>
          <a:bodyPr/>
          <a:lstStyle/>
          <a:p>
            <a:r>
              <a:rPr lang="en-GB" dirty="0" err="1"/>
              <a:t>DataLabs</a:t>
            </a:r>
            <a:r>
              <a:rPr lang="en-GB" dirty="0"/>
              <a:t> on Storage Snapshots</a:t>
            </a:r>
          </a:p>
        </p:txBody>
      </p:sp>
      <p:cxnSp>
        <p:nvCxnSpPr>
          <p:cNvPr id="3" name="Straight Connector 2">
            <a:extLst>
              <a:ext uri="{FF2B5EF4-FFF2-40B4-BE49-F238E27FC236}">
                <a16:creationId xmlns:a16="http://schemas.microsoft.com/office/drawing/2014/main" id="{764884C2-8369-BA25-63DE-2CDA7E3241A9}"/>
              </a:ext>
            </a:extLst>
          </p:cNvPr>
          <p:cNvCxnSpPr>
            <a:cxnSpLocks/>
          </p:cNvCxnSpPr>
          <p:nvPr/>
        </p:nvCxnSpPr>
        <p:spPr>
          <a:xfrm flipV="1">
            <a:off x="1922330" y="2964281"/>
            <a:ext cx="0" cy="368153"/>
          </a:xfrm>
          <a:prstGeom prst="line">
            <a:avLst/>
          </a:prstGeom>
          <a:ln w="15875">
            <a:solidFill>
              <a:srgbClr val="9D9D9C"/>
            </a:solidFill>
            <a:tailEnd type="none"/>
          </a:ln>
        </p:spPr>
        <p:style>
          <a:lnRef idx="1">
            <a:schemeClr val="accent1"/>
          </a:lnRef>
          <a:fillRef idx="0">
            <a:schemeClr val="accent1"/>
          </a:fillRef>
          <a:effectRef idx="0">
            <a:schemeClr val="accent1"/>
          </a:effectRef>
          <a:fontRef idx="minor">
            <a:schemeClr val="tx1"/>
          </a:fontRef>
        </p:style>
      </p:cxnSp>
      <p:sp>
        <p:nvSpPr>
          <p:cNvPr id="4" name="Isosceles Triangle 169">
            <a:extLst>
              <a:ext uri="{FF2B5EF4-FFF2-40B4-BE49-F238E27FC236}">
                <a16:creationId xmlns:a16="http://schemas.microsoft.com/office/drawing/2014/main" id="{7248A128-6BE3-3DE0-3C7B-CD1C40CEABB7}"/>
              </a:ext>
            </a:extLst>
          </p:cNvPr>
          <p:cNvSpPr/>
          <p:nvPr/>
        </p:nvSpPr>
        <p:spPr bwMode="auto">
          <a:xfrm rot="10800000">
            <a:off x="1229980" y="1651233"/>
            <a:ext cx="1371599" cy="494908"/>
          </a:xfrm>
          <a:prstGeom prst="triangle">
            <a:avLst>
              <a:gd name="adj" fmla="val 49546"/>
            </a:avLst>
          </a:prstGeom>
          <a:gradFill>
            <a:gsLst>
              <a:gs pos="0">
                <a:schemeClr val="bg1">
                  <a:lumMod val="75000"/>
                  <a:alpha val="0"/>
                </a:schemeClr>
              </a:gs>
              <a:gs pos="100000">
                <a:schemeClr val="bg1">
                  <a:lumMod val="85000"/>
                  <a:alpha val="3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err="1"/>
          </a:p>
        </p:txBody>
      </p:sp>
      <p:pic>
        <p:nvPicPr>
          <p:cNvPr id="5" name="Picture 4">
            <a:extLst>
              <a:ext uri="{FF2B5EF4-FFF2-40B4-BE49-F238E27FC236}">
                <a16:creationId xmlns:a16="http://schemas.microsoft.com/office/drawing/2014/main" id="{CE0C0B02-1D3E-C81D-2AB6-26559AE354EF}"/>
              </a:ext>
            </a:extLst>
          </p:cNvPr>
          <p:cNvPicPr>
            <a:picLocks noChangeAspect="1"/>
          </p:cNvPicPr>
          <p:nvPr/>
        </p:nvPicPr>
        <p:blipFill>
          <a:blip r:embed="rId2"/>
          <a:stretch>
            <a:fillRect/>
          </a:stretch>
        </p:blipFill>
        <p:spPr>
          <a:xfrm>
            <a:off x="1290762" y="2760773"/>
            <a:ext cx="1277225" cy="230269"/>
          </a:xfrm>
          <a:prstGeom prst="rect">
            <a:avLst/>
          </a:prstGeom>
        </p:spPr>
      </p:pic>
      <p:pic>
        <p:nvPicPr>
          <p:cNvPr id="6" name="Picture 5">
            <a:extLst>
              <a:ext uri="{FF2B5EF4-FFF2-40B4-BE49-F238E27FC236}">
                <a16:creationId xmlns:a16="http://schemas.microsoft.com/office/drawing/2014/main" id="{F6E54974-DF99-88EB-E9AD-21377AC5B896}"/>
              </a:ext>
            </a:extLst>
          </p:cNvPr>
          <p:cNvPicPr>
            <a:picLocks noChangeAspect="1"/>
          </p:cNvPicPr>
          <p:nvPr/>
        </p:nvPicPr>
        <p:blipFill>
          <a:blip r:embed="rId2"/>
          <a:stretch>
            <a:fillRect/>
          </a:stretch>
        </p:blipFill>
        <p:spPr>
          <a:xfrm>
            <a:off x="1292750" y="2530504"/>
            <a:ext cx="1277225" cy="230269"/>
          </a:xfrm>
          <a:prstGeom prst="rect">
            <a:avLst/>
          </a:prstGeom>
        </p:spPr>
      </p:pic>
      <p:pic>
        <p:nvPicPr>
          <p:cNvPr id="7" name="Picture 6">
            <a:extLst>
              <a:ext uri="{FF2B5EF4-FFF2-40B4-BE49-F238E27FC236}">
                <a16:creationId xmlns:a16="http://schemas.microsoft.com/office/drawing/2014/main" id="{2ED13160-672E-1340-ABD3-626583472FBC}"/>
              </a:ext>
            </a:extLst>
          </p:cNvPr>
          <p:cNvPicPr>
            <a:picLocks noChangeAspect="1"/>
          </p:cNvPicPr>
          <p:nvPr/>
        </p:nvPicPr>
        <p:blipFill>
          <a:blip r:embed="rId2"/>
          <a:stretch>
            <a:fillRect/>
          </a:stretch>
        </p:blipFill>
        <p:spPr>
          <a:xfrm>
            <a:off x="1291274" y="2300235"/>
            <a:ext cx="1277225" cy="230269"/>
          </a:xfrm>
          <a:prstGeom prst="rect">
            <a:avLst/>
          </a:prstGeom>
        </p:spPr>
      </p:pic>
      <p:pic>
        <p:nvPicPr>
          <p:cNvPr id="8" name="Picture 7">
            <a:extLst>
              <a:ext uri="{FF2B5EF4-FFF2-40B4-BE49-F238E27FC236}">
                <a16:creationId xmlns:a16="http://schemas.microsoft.com/office/drawing/2014/main" id="{ADA4A55A-61E7-BC46-1F6C-54A82627E13B}"/>
              </a:ext>
            </a:extLst>
          </p:cNvPr>
          <p:cNvPicPr>
            <a:picLocks noChangeAspect="1"/>
          </p:cNvPicPr>
          <p:nvPr/>
        </p:nvPicPr>
        <p:blipFill>
          <a:blip r:embed="rId2"/>
          <a:stretch>
            <a:fillRect/>
          </a:stretch>
        </p:blipFill>
        <p:spPr>
          <a:xfrm>
            <a:off x="1284723" y="2076623"/>
            <a:ext cx="1277225" cy="230269"/>
          </a:xfrm>
          <a:prstGeom prst="rect">
            <a:avLst/>
          </a:prstGeom>
        </p:spPr>
      </p:pic>
      <p:pic>
        <p:nvPicPr>
          <p:cNvPr id="9" name="Picture 8">
            <a:extLst>
              <a:ext uri="{FF2B5EF4-FFF2-40B4-BE49-F238E27FC236}">
                <a16:creationId xmlns:a16="http://schemas.microsoft.com/office/drawing/2014/main" id="{B984F7CD-BABC-BCC5-5C6E-F7DC92909DBD}"/>
              </a:ext>
            </a:extLst>
          </p:cNvPr>
          <p:cNvPicPr>
            <a:picLocks noChangeAspect="1"/>
          </p:cNvPicPr>
          <p:nvPr/>
        </p:nvPicPr>
        <p:blipFill>
          <a:blip r:embed="rId2"/>
          <a:stretch>
            <a:fillRect/>
          </a:stretch>
        </p:blipFill>
        <p:spPr>
          <a:xfrm>
            <a:off x="1284723" y="1839697"/>
            <a:ext cx="1277225" cy="230269"/>
          </a:xfrm>
          <a:prstGeom prst="rect">
            <a:avLst/>
          </a:prstGeom>
        </p:spPr>
      </p:pic>
      <p:pic>
        <p:nvPicPr>
          <p:cNvPr id="10" name="Picture 9">
            <a:extLst>
              <a:ext uri="{FF2B5EF4-FFF2-40B4-BE49-F238E27FC236}">
                <a16:creationId xmlns:a16="http://schemas.microsoft.com/office/drawing/2014/main" id="{F0E99213-FA27-555A-0673-57E2684841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0253" y="3284174"/>
            <a:ext cx="1453132" cy="545666"/>
          </a:xfrm>
          <a:prstGeom prst="rect">
            <a:avLst/>
          </a:prstGeom>
        </p:spPr>
      </p:pic>
      <p:cxnSp>
        <p:nvCxnSpPr>
          <p:cNvPr id="11" name="Straight Connector 10">
            <a:extLst>
              <a:ext uri="{FF2B5EF4-FFF2-40B4-BE49-F238E27FC236}">
                <a16:creationId xmlns:a16="http://schemas.microsoft.com/office/drawing/2014/main" id="{FD82CE10-6D23-BAD1-E04F-46797161F6A3}"/>
              </a:ext>
            </a:extLst>
          </p:cNvPr>
          <p:cNvCxnSpPr/>
          <p:nvPr/>
        </p:nvCxnSpPr>
        <p:spPr>
          <a:xfrm>
            <a:off x="5214532" y="1511866"/>
            <a:ext cx="657060" cy="0"/>
          </a:xfrm>
          <a:prstGeom prst="line">
            <a:avLst/>
          </a:prstGeom>
          <a:ln w="12700">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sp>
        <p:nvSpPr>
          <p:cNvPr id="12" name="Isosceles Triangle 169">
            <a:extLst>
              <a:ext uri="{FF2B5EF4-FFF2-40B4-BE49-F238E27FC236}">
                <a16:creationId xmlns:a16="http://schemas.microsoft.com/office/drawing/2014/main" id="{B05EAC52-539E-7025-01CA-B14F2E40556B}"/>
              </a:ext>
            </a:extLst>
          </p:cNvPr>
          <p:cNvSpPr/>
          <p:nvPr/>
        </p:nvSpPr>
        <p:spPr bwMode="auto">
          <a:xfrm rot="16200000">
            <a:off x="2957032" y="996652"/>
            <a:ext cx="359098" cy="942120"/>
          </a:xfrm>
          <a:prstGeom prst="triangle">
            <a:avLst>
              <a:gd name="adj" fmla="val 50061"/>
            </a:avLst>
          </a:prstGeom>
          <a:gradFill>
            <a:gsLst>
              <a:gs pos="0">
                <a:schemeClr val="bg1">
                  <a:lumMod val="75000"/>
                  <a:alpha val="64000"/>
                </a:schemeClr>
              </a:gs>
              <a:gs pos="100000">
                <a:schemeClr val="bg1">
                  <a:lumMod val="85000"/>
                  <a:alpha val="3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err="1"/>
          </a:p>
        </p:txBody>
      </p:sp>
      <p:pic>
        <p:nvPicPr>
          <p:cNvPr id="13" name="Graphic 12">
            <a:extLst>
              <a:ext uri="{FF2B5EF4-FFF2-40B4-BE49-F238E27FC236}">
                <a16:creationId xmlns:a16="http://schemas.microsoft.com/office/drawing/2014/main" id="{BC26E524-E26F-44D1-509D-20217E7E8E92}"/>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1" r="-1209" b="45177"/>
          <a:stretch/>
        </p:blipFill>
        <p:spPr>
          <a:xfrm>
            <a:off x="1137372" y="836168"/>
            <a:ext cx="1560287" cy="815066"/>
          </a:xfrm>
          <a:prstGeom prst="rect">
            <a:avLst/>
          </a:prstGeom>
        </p:spPr>
      </p:pic>
      <p:pic>
        <p:nvPicPr>
          <p:cNvPr id="14" name="Picture 2">
            <a:extLst>
              <a:ext uri="{FF2B5EF4-FFF2-40B4-BE49-F238E27FC236}">
                <a16:creationId xmlns:a16="http://schemas.microsoft.com/office/drawing/2014/main" id="{684272DE-177C-45DD-306F-26A17A9733DA}"/>
              </a:ext>
            </a:extLst>
          </p:cNvPr>
          <p:cNvPicPr>
            <a:picLocks noChangeAspect="1" noChangeArrowheads="1"/>
          </p:cNvPicPr>
          <p:nvPr/>
        </p:nvPicPr>
        <p:blipFill>
          <a:blip r:embed="rId6">
            <a:extLst>
              <a:ext uri="{96DAC541-7B7A-43D3-8B79-37D633B846F1}">
                <asvg:svgBlip xmlns:asvg="http://schemas.microsoft.com/office/drawing/2016/SVG/main" r:embed="rId7"/>
              </a:ext>
            </a:extLst>
          </a:blip>
          <a:stretch>
            <a:fillRect/>
          </a:stretch>
        </p:blipFill>
        <p:spPr bwMode="auto">
          <a:xfrm>
            <a:off x="3511560" y="691350"/>
            <a:ext cx="1812468" cy="1161839"/>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Graphic 14">
            <a:extLst>
              <a:ext uri="{FF2B5EF4-FFF2-40B4-BE49-F238E27FC236}">
                <a16:creationId xmlns:a16="http://schemas.microsoft.com/office/drawing/2014/main" id="{FF2400B7-DB93-A943-D4AC-8829E36332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60420" y="1288165"/>
            <a:ext cx="276491" cy="276491"/>
          </a:xfrm>
          <a:prstGeom prst="rect">
            <a:avLst/>
          </a:prstGeom>
        </p:spPr>
      </p:pic>
      <p:pic>
        <p:nvPicPr>
          <p:cNvPr id="16" name="Graphic 15">
            <a:extLst>
              <a:ext uri="{FF2B5EF4-FFF2-40B4-BE49-F238E27FC236}">
                <a16:creationId xmlns:a16="http://schemas.microsoft.com/office/drawing/2014/main" id="{908C624E-7D14-DFF8-91DA-337D6957F8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95521" y="1288165"/>
            <a:ext cx="276491" cy="276491"/>
          </a:xfrm>
          <a:prstGeom prst="rect">
            <a:avLst/>
          </a:prstGeom>
        </p:spPr>
      </p:pic>
      <p:pic>
        <p:nvPicPr>
          <p:cNvPr id="17" name="Graphic 16">
            <a:extLst>
              <a:ext uri="{FF2B5EF4-FFF2-40B4-BE49-F238E27FC236}">
                <a16:creationId xmlns:a16="http://schemas.microsoft.com/office/drawing/2014/main" id="{7F27D78B-CBE2-3F9B-3DAF-BC6FADB87F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77941" y="1288165"/>
            <a:ext cx="276491" cy="276491"/>
          </a:xfrm>
          <a:prstGeom prst="rect">
            <a:avLst/>
          </a:prstGeom>
        </p:spPr>
      </p:pic>
      <p:pic>
        <p:nvPicPr>
          <p:cNvPr id="18" name="Graphic 17">
            <a:extLst>
              <a:ext uri="{FF2B5EF4-FFF2-40B4-BE49-F238E27FC236}">
                <a16:creationId xmlns:a16="http://schemas.microsoft.com/office/drawing/2014/main" id="{208325F6-CD72-803C-C679-DC0216CF27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69648" y="1511866"/>
            <a:ext cx="105328" cy="105328"/>
          </a:xfrm>
          <a:prstGeom prst="rect">
            <a:avLst/>
          </a:prstGeom>
        </p:spPr>
      </p:pic>
      <p:pic>
        <p:nvPicPr>
          <p:cNvPr id="19" name="Graphic 18">
            <a:extLst>
              <a:ext uri="{FF2B5EF4-FFF2-40B4-BE49-F238E27FC236}">
                <a16:creationId xmlns:a16="http://schemas.microsoft.com/office/drawing/2014/main" id="{F19D1303-D42A-3ECC-28B6-ABAE665083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95352" y="1511866"/>
            <a:ext cx="105328" cy="105328"/>
          </a:xfrm>
          <a:prstGeom prst="rect">
            <a:avLst/>
          </a:prstGeom>
        </p:spPr>
      </p:pic>
      <p:pic>
        <p:nvPicPr>
          <p:cNvPr id="20" name="Graphic 19">
            <a:extLst>
              <a:ext uri="{FF2B5EF4-FFF2-40B4-BE49-F238E27FC236}">
                <a16:creationId xmlns:a16="http://schemas.microsoft.com/office/drawing/2014/main" id="{72BE7CE1-09BD-6E9D-5766-C51CA2B49A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52068" y="1511866"/>
            <a:ext cx="105328" cy="105328"/>
          </a:xfrm>
          <a:prstGeom prst="rect">
            <a:avLst/>
          </a:prstGeom>
        </p:spPr>
      </p:pic>
      <p:sp>
        <p:nvSpPr>
          <p:cNvPr id="21" name="TextBox 20">
            <a:extLst>
              <a:ext uri="{FF2B5EF4-FFF2-40B4-BE49-F238E27FC236}">
                <a16:creationId xmlns:a16="http://schemas.microsoft.com/office/drawing/2014/main" id="{157FBE5B-08DC-5C27-76E4-BA8EC646D46E}"/>
              </a:ext>
            </a:extLst>
          </p:cNvPr>
          <p:cNvSpPr txBox="1"/>
          <p:nvPr/>
        </p:nvSpPr>
        <p:spPr>
          <a:xfrm>
            <a:off x="3083852" y="4060457"/>
            <a:ext cx="869011" cy="153888"/>
          </a:xfrm>
          <a:prstGeom prst="rect">
            <a:avLst/>
          </a:prstGeom>
          <a:noFill/>
        </p:spPr>
        <p:txBody>
          <a:bodyPr wrap="square" lIns="0" tIns="0" rIns="0" bIns="0" rtlCol="0">
            <a:spAutoFit/>
          </a:bodyPr>
          <a:lstStyle/>
          <a:p>
            <a:pPr algn="ctr"/>
            <a:r>
              <a:rPr lang="en-US" sz="1000" dirty="0">
                <a:solidFill>
                  <a:schemeClr val="bg1"/>
                </a:solidFill>
              </a:rPr>
              <a:t>Snapshots</a:t>
            </a:r>
            <a:endParaRPr lang="en-US" sz="500" dirty="0">
              <a:solidFill>
                <a:schemeClr val="bg1"/>
              </a:solidFill>
            </a:endParaRPr>
          </a:p>
        </p:txBody>
      </p:sp>
      <p:sp>
        <p:nvSpPr>
          <p:cNvPr id="22" name="Isosceles Triangle 169">
            <a:extLst>
              <a:ext uri="{FF2B5EF4-FFF2-40B4-BE49-F238E27FC236}">
                <a16:creationId xmlns:a16="http://schemas.microsoft.com/office/drawing/2014/main" id="{CA2594D7-F7DE-2390-0D9C-904BF7FB8286}"/>
              </a:ext>
            </a:extLst>
          </p:cNvPr>
          <p:cNvSpPr/>
          <p:nvPr/>
        </p:nvSpPr>
        <p:spPr bwMode="auto">
          <a:xfrm rot="5400000">
            <a:off x="2735727" y="3402558"/>
            <a:ext cx="331391" cy="434506"/>
          </a:xfrm>
          <a:prstGeom prst="triangle">
            <a:avLst>
              <a:gd name="adj" fmla="val 50061"/>
            </a:avLst>
          </a:prstGeom>
          <a:gradFill>
            <a:gsLst>
              <a:gs pos="0">
                <a:schemeClr val="bg1">
                  <a:lumMod val="75000"/>
                  <a:alpha val="64000"/>
                </a:schemeClr>
              </a:gs>
              <a:gs pos="100000">
                <a:schemeClr val="bg1">
                  <a:lumMod val="85000"/>
                  <a:alpha val="3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1200" dirty="0" err="1"/>
          </a:p>
        </p:txBody>
      </p:sp>
      <p:sp>
        <p:nvSpPr>
          <p:cNvPr id="23" name="TextBox 5">
            <a:extLst>
              <a:ext uri="{FF2B5EF4-FFF2-40B4-BE49-F238E27FC236}">
                <a16:creationId xmlns:a16="http://schemas.microsoft.com/office/drawing/2014/main" id="{F19F07FB-F7E9-AE2A-9E8E-C780A6FCB2E1}"/>
              </a:ext>
            </a:extLst>
          </p:cNvPr>
          <p:cNvSpPr txBox="1"/>
          <p:nvPr/>
        </p:nvSpPr>
        <p:spPr>
          <a:xfrm>
            <a:off x="3682888" y="1815121"/>
            <a:ext cx="1531644" cy="276999"/>
          </a:xfrm>
          <a:prstGeom prst="rect">
            <a:avLst/>
          </a:prstGeom>
          <a:noFill/>
        </p:spPr>
        <p:txBody>
          <a:bodyPr wrap="square" rtlCol="0">
            <a:spAutoFit/>
          </a:bodyPr>
          <a:lstStyle/>
          <a:p>
            <a:pPr algn="ctr" defTabSz="514313">
              <a:defRPr/>
            </a:pPr>
            <a:r>
              <a:rPr lang="en-US" sz="1200" dirty="0">
                <a:solidFill>
                  <a:schemeClr val="bg1"/>
                </a:solidFill>
                <a:cs typeface="Tahoma" panose="020B0604030504040204" pitchFamily="34" charset="0"/>
              </a:rPr>
              <a:t>Isolated</a:t>
            </a:r>
            <a:r>
              <a:rPr lang="fr-FR" sz="1200" dirty="0">
                <a:solidFill>
                  <a:schemeClr val="bg1"/>
                </a:solidFill>
                <a:cs typeface="Tahoma" panose="020B0604030504040204" pitchFamily="34" charset="0"/>
              </a:rPr>
              <a:t> Virtual </a:t>
            </a:r>
            <a:r>
              <a:rPr lang="en-US" sz="1200" dirty="0">
                <a:solidFill>
                  <a:schemeClr val="bg1"/>
                </a:solidFill>
                <a:cs typeface="Tahoma" panose="020B0604030504040204" pitchFamily="34" charset="0"/>
              </a:rPr>
              <a:t>Lab</a:t>
            </a:r>
          </a:p>
        </p:txBody>
      </p:sp>
      <p:sp>
        <p:nvSpPr>
          <p:cNvPr id="24" name="TextBox 75">
            <a:extLst>
              <a:ext uri="{FF2B5EF4-FFF2-40B4-BE49-F238E27FC236}">
                <a16:creationId xmlns:a16="http://schemas.microsoft.com/office/drawing/2014/main" id="{D95BD6E3-EC13-C2FA-5D4B-3AF146E32ADF}"/>
              </a:ext>
            </a:extLst>
          </p:cNvPr>
          <p:cNvSpPr txBox="1">
            <a:spLocks noChangeArrowheads="1"/>
          </p:cNvSpPr>
          <p:nvPr/>
        </p:nvSpPr>
        <p:spPr bwMode="auto">
          <a:xfrm>
            <a:off x="5790240" y="659495"/>
            <a:ext cx="1567697" cy="276999"/>
          </a:xfrm>
          <a:prstGeom prst="rect">
            <a:avLst/>
          </a:prstGeom>
          <a:noFill/>
          <a:ln w="9525">
            <a:noFill/>
            <a:miter lim="800000"/>
            <a:headEnd/>
            <a:tailEnd/>
          </a:ln>
        </p:spPr>
        <p:txBody>
          <a:bodyPr wrap="square" rtlCol="0">
            <a:spAutoFit/>
          </a:bodyPr>
          <a:lstStyle/>
          <a:p>
            <a:pPr algn="ctr" defTabSz="514313">
              <a:defRPr/>
            </a:pPr>
            <a:r>
              <a:rPr lang="en-US" sz="1200" kern="0" dirty="0">
                <a:solidFill>
                  <a:schemeClr val="bg1"/>
                </a:solidFill>
                <a:ea typeface="Segoe UI" pitchFamily="34" charset="0"/>
                <a:cs typeface="Tahoma" panose="020B0604030504040204" pitchFamily="34" charset="0"/>
              </a:rPr>
              <a:t>On-demand DevOps</a:t>
            </a:r>
          </a:p>
        </p:txBody>
      </p:sp>
      <p:pic>
        <p:nvPicPr>
          <p:cNvPr id="25" name="Graphic 24">
            <a:extLst>
              <a:ext uri="{FF2B5EF4-FFF2-40B4-BE49-F238E27FC236}">
                <a16:creationId xmlns:a16="http://schemas.microsoft.com/office/drawing/2014/main" id="{02D5E3F0-7B44-DFD2-AA98-784326C470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09690" y="1198501"/>
            <a:ext cx="576563" cy="576563"/>
          </a:xfrm>
          <a:prstGeom prst="rect">
            <a:avLst/>
          </a:prstGeom>
        </p:spPr>
      </p:pic>
      <p:pic>
        <p:nvPicPr>
          <p:cNvPr id="26" name="Graphic 25">
            <a:extLst>
              <a:ext uri="{FF2B5EF4-FFF2-40B4-BE49-F238E27FC236}">
                <a16:creationId xmlns:a16="http://schemas.microsoft.com/office/drawing/2014/main" id="{FADA1D68-506E-0E1A-57BD-93CA2A8547B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65374" y="1198499"/>
            <a:ext cx="780373" cy="575010"/>
          </a:xfrm>
          <a:prstGeom prst="rect">
            <a:avLst/>
          </a:prstGeom>
        </p:spPr>
      </p:pic>
      <p:sp>
        <p:nvSpPr>
          <p:cNvPr id="27" name="Text Placeholder 1">
            <a:extLst>
              <a:ext uri="{FF2B5EF4-FFF2-40B4-BE49-F238E27FC236}">
                <a16:creationId xmlns:a16="http://schemas.microsoft.com/office/drawing/2014/main" id="{F466F0C9-526E-0220-A4BB-E82EF67247EA}"/>
              </a:ext>
            </a:extLst>
          </p:cNvPr>
          <p:cNvSpPr txBox="1">
            <a:spLocks/>
          </p:cNvSpPr>
          <p:nvPr/>
        </p:nvSpPr>
        <p:spPr>
          <a:xfrm>
            <a:off x="5783662" y="2999483"/>
            <a:ext cx="2883890" cy="1567254"/>
          </a:xfrm>
          <a:prstGeom prst="rect">
            <a:avLst/>
          </a:prstGeom>
          <a:ln>
            <a:solidFill>
              <a:schemeClr val="accent1">
                <a:lumMod val="20000"/>
                <a:lumOff val="80000"/>
              </a:schemeClr>
            </a:solidFill>
          </a:ln>
        </p:spPr>
        <p:txBody>
          <a:bodyPr lIns="216000" anchor="ctr"/>
          <a:lstStyle>
            <a:lvl1pPr marL="0" indent="0" algn="l" defTabSz="914661" rtl="0" eaLnBrk="1" latinLnBrk="0" hangingPunct="1">
              <a:lnSpc>
                <a:spcPct val="100000"/>
              </a:lnSpc>
              <a:spcBef>
                <a:spcPts val="0"/>
              </a:spcBef>
              <a:buSzPct val="90000"/>
              <a:buFont typeface="Arial" pitchFamily="34" charset="0"/>
              <a:buNone/>
              <a:defRPr sz="3200" kern="1200" spc="0" baseline="0">
                <a:solidFill>
                  <a:schemeClr val="bg1"/>
                </a:solidFill>
                <a:latin typeface="+mn-lt"/>
                <a:ea typeface="+mn-ea"/>
                <a:cs typeface="+mn-cs"/>
              </a:defRPr>
            </a:lvl1pPr>
            <a:lvl2pPr marL="355574" indent="-355574" algn="l" defTabSz="914661" rtl="0" eaLnBrk="1" latinLnBrk="0" hangingPunct="1">
              <a:lnSpc>
                <a:spcPct val="100000"/>
              </a:lnSpc>
              <a:spcBef>
                <a:spcPts val="0"/>
              </a:spcBef>
              <a:buClr>
                <a:schemeClr val="tx1">
                  <a:lumMod val="50000"/>
                  <a:lumOff val="50000"/>
                </a:schemeClr>
              </a:buClr>
              <a:buSzPct val="90000"/>
              <a:buFont typeface="Arial" pitchFamily="34" charset="0"/>
              <a:buChar char="•"/>
              <a:tabLst/>
              <a:defRPr sz="2667" kern="1200" spc="0" baseline="0">
                <a:solidFill>
                  <a:schemeClr val="tx1">
                    <a:lumMod val="50000"/>
                    <a:lumOff val="50000"/>
                  </a:schemeClr>
                </a:solidFill>
                <a:latin typeface="+mn-lt"/>
                <a:ea typeface="+mn-ea"/>
                <a:cs typeface="+mn-cs"/>
              </a:defRPr>
            </a:lvl2pPr>
            <a:lvl3pPr marL="914697" indent="-284256" algn="l" defTabSz="914661" rtl="0" eaLnBrk="1" latinLnBrk="0" hangingPunct="1">
              <a:lnSpc>
                <a:spcPct val="90000"/>
              </a:lnSpc>
              <a:spcBef>
                <a:spcPct val="20000"/>
              </a:spcBef>
              <a:buSzPct val="90000"/>
              <a:buFont typeface="Arial" pitchFamily="34" charset="0"/>
              <a:buChar char="•"/>
              <a:defRPr sz="2400" kern="1200" spc="0" baseline="0">
                <a:gradFill flip="none" rotWithShape="1">
                  <a:gsLst>
                    <a:gs pos="0">
                      <a:schemeClr val="bg1">
                        <a:lumMod val="50000"/>
                      </a:schemeClr>
                    </a:gs>
                    <a:gs pos="100000">
                      <a:schemeClr val="bg1">
                        <a:lumMod val="50000"/>
                      </a:schemeClr>
                    </a:gs>
                  </a:gsLst>
                  <a:lin ang="16200000" scaled="0"/>
                  <a:tileRect/>
                </a:gradFill>
                <a:latin typeface="+mn-lt"/>
                <a:ea typeface="+mn-ea"/>
                <a:cs typeface="+mn-cs"/>
              </a:defRPr>
            </a:lvl3pPr>
            <a:lvl4pPr marL="1483210" indent="-223912" algn="l" defTabSz="914661" rtl="0" eaLnBrk="1" latinLnBrk="0" hangingPunct="1">
              <a:lnSpc>
                <a:spcPct val="90000"/>
              </a:lnSpc>
              <a:spcBef>
                <a:spcPct val="20000"/>
              </a:spcBef>
              <a:buSzPct val="90000"/>
              <a:buFont typeface="Arial" pitchFamily="34" charset="0"/>
              <a:buChar char="•"/>
              <a:tabLst>
                <a:tab pos="914697" algn="l"/>
              </a:tabLst>
              <a:defRPr sz="1867" kern="1200" spc="0">
                <a:gradFill flip="none" rotWithShape="1">
                  <a:gsLst>
                    <a:gs pos="0">
                      <a:schemeClr val="bg1">
                        <a:lumMod val="50000"/>
                      </a:schemeClr>
                    </a:gs>
                    <a:gs pos="100000">
                      <a:schemeClr val="bg1">
                        <a:lumMod val="50000"/>
                      </a:schemeClr>
                    </a:gs>
                  </a:gsLst>
                  <a:lin ang="16200000" scaled="0"/>
                  <a:tileRect/>
                </a:gradFill>
                <a:latin typeface="+mn-lt"/>
                <a:ea typeface="+mn-ea"/>
                <a:cs typeface="+mn-cs"/>
              </a:defRPr>
            </a:lvl4pPr>
            <a:lvl5pPr marL="1713470" indent="-230264" algn="l" defTabSz="914661"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5317" indent="-228666" algn="l" defTabSz="914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646" indent="-228666" algn="l" defTabSz="914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978" indent="-228666" algn="l" defTabSz="914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7308" indent="-228666" algn="l" defTabSz="9146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dirty="0"/>
              <a:t>Start a copy of your production environment at any time for…</a:t>
            </a:r>
          </a:p>
          <a:p>
            <a:pPr marL="214303" indent="-214303">
              <a:buFont typeface="Arial" panose="020B0604020202020204" pitchFamily="34" charset="0"/>
              <a:buChar char="•"/>
            </a:pPr>
            <a:r>
              <a:rPr lang="en-GB" sz="1400" dirty="0"/>
              <a:t>Testing</a:t>
            </a:r>
          </a:p>
          <a:p>
            <a:pPr marL="214303" indent="-214303">
              <a:buFont typeface="Arial" panose="020B0604020202020204" pitchFamily="34" charset="0"/>
              <a:buChar char="•"/>
            </a:pPr>
            <a:r>
              <a:rPr lang="en-GB" sz="1400" dirty="0"/>
              <a:t>Security</a:t>
            </a:r>
          </a:p>
          <a:p>
            <a:pPr marL="214303" indent="-214303">
              <a:buFont typeface="Arial" panose="020B0604020202020204" pitchFamily="34" charset="0"/>
              <a:buChar char="•"/>
            </a:pPr>
            <a:r>
              <a:rPr lang="en-GB" sz="1400" dirty="0"/>
              <a:t>Training</a:t>
            </a:r>
          </a:p>
          <a:p>
            <a:pPr marL="214303" indent="-214303">
              <a:buFont typeface="Arial" panose="020B0604020202020204" pitchFamily="34" charset="0"/>
              <a:buChar char="•"/>
            </a:pPr>
            <a:r>
              <a:rPr lang="en-GB" sz="1400" dirty="0"/>
              <a:t>Troubleshooting</a:t>
            </a:r>
          </a:p>
        </p:txBody>
      </p:sp>
      <p:sp>
        <p:nvSpPr>
          <p:cNvPr id="28" name="TextBox 75">
            <a:extLst>
              <a:ext uri="{FF2B5EF4-FFF2-40B4-BE49-F238E27FC236}">
                <a16:creationId xmlns:a16="http://schemas.microsoft.com/office/drawing/2014/main" id="{8E9C176D-7A3D-88CC-068F-A740383E069D}"/>
              </a:ext>
            </a:extLst>
          </p:cNvPr>
          <p:cNvSpPr txBox="1">
            <a:spLocks noChangeArrowheads="1"/>
          </p:cNvSpPr>
          <p:nvPr/>
        </p:nvSpPr>
        <p:spPr bwMode="auto">
          <a:xfrm>
            <a:off x="5772888" y="1773872"/>
            <a:ext cx="1567697" cy="276999"/>
          </a:xfrm>
          <a:prstGeom prst="rect">
            <a:avLst/>
          </a:prstGeom>
          <a:noFill/>
          <a:ln w="9525">
            <a:noFill/>
            <a:miter lim="800000"/>
            <a:headEnd/>
            <a:tailEnd/>
          </a:ln>
        </p:spPr>
        <p:txBody>
          <a:bodyPr wrap="square" rtlCol="0">
            <a:spAutoFit/>
          </a:bodyPr>
          <a:lstStyle/>
          <a:p>
            <a:pPr algn="ctr" defTabSz="514313">
              <a:defRPr/>
            </a:pPr>
            <a:r>
              <a:rPr lang="en-US" sz="1200" kern="0" dirty="0">
                <a:solidFill>
                  <a:schemeClr val="bg1"/>
                </a:solidFill>
                <a:ea typeface="Segoe UI" pitchFamily="34" charset="0"/>
                <a:cs typeface="Tahoma" panose="020B0604030504040204" pitchFamily="34" charset="0"/>
              </a:rPr>
              <a:t>Manual testing</a:t>
            </a:r>
          </a:p>
        </p:txBody>
      </p:sp>
      <p:sp>
        <p:nvSpPr>
          <p:cNvPr id="29" name="TextBox 28">
            <a:extLst>
              <a:ext uri="{FF2B5EF4-FFF2-40B4-BE49-F238E27FC236}">
                <a16:creationId xmlns:a16="http://schemas.microsoft.com/office/drawing/2014/main" id="{1088F547-3B62-C5C2-D7B7-70525E024640}"/>
              </a:ext>
            </a:extLst>
          </p:cNvPr>
          <p:cNvSpPr txBox="1"/>
          <p:nvPr/>
        </p:nvSpPr>
        <p:spPr>
          <a:xfrm>
            <a:off x="4543226" y="4048502"/>
            <a:ext cx="790331" cy="153888"/>
          </a:xfrm>
          <a:prstGeom prst="rect">
            <a:avLst/>
          </a:prstGeom>
          <a:noFill/>
        </p:spPr>
        <p:txBody>
          <a:bodyPr wrap="square" lIns="0" tIns="0" rIns="0" bIns="0" rtlCol="0">
            <a:spAutoFit/>
          </a:bodyPr>
          <a:lstStyle/>
          <a:p>
            <a:pPr algn="ctr"/>
            <a:r>
              <a:rPr lang="en-US" sz="1000" dirty="0">
                <a:solidFill>
                  <a:schemeClr val="bg1"/>
                </a:solidFill>
              </a:rPr>
              <a:t>Backups</a:t>
            </a:r>
            <a:endParaRPr lang="en-US" sz="500" dirty="0">
              <a:solidFill>
                <a:schemeClr val="bg1"/>
              </a:solidFill>
            </a:endParaRPr>
          </a:p>
        </p:txBody>
      </p:sp>
      <p:grpSp>
        <p:nvGrpSpPr>
          <p:cNvPr id="30" name="Group 29">
            <a:extLst>
              <a:ext uri="{FF2B5EF4-FFF2-40B4-BE49-F238E27FC236}">
                <a16:creationId xmlns:a16="http://schemas.microsoft.com/office/drawing/2014/main" id="{D865B5CE-BC40-8B7F-6878-857E3D3334F3}"/>
              </a:ext>
            </a:extLst>
          </p:cNvPr>
          <p:cNvGrpSpPr/>
          <p:nvPr/>
        </p:nvGrpSpPr>
        <p:grpSpPr>
          <a:xfrm>
            <a:off x="3126233" y="3231237"/>
            <a:ext cx="793720" cy="771069"/>
            <a:chOff x="2661721" y="3062254"/>
            <a:chExt cx="793720" cy="771069"/>
          </a:xfrm>
        </p:grpSpPr>
        <p:pic>
          <p:nvPicPr>
            <p:cNvPr id="31" name="Graphic 30">
              <a:extLst>
                <a:ext uri="{FF2B5EF4-FFF2-40B4-BE49-F238E27FC236}">
                  <a16:creationId xmlns:a16="http://schemas.microsoft.com/office/drawing/2014/main" id="{753DCB5A-16D4-F9B9-C5ED-48613F175FC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61721" y="3338652"/>
              <a:ext cx="793720" cy="218273"/>
            </a:xfrm>
            <a:prstGeom prst="rect">
              <a:avLst/>
            </a:prstGeom>
          </p:spPr>
        </p:pic>
        <p:pic>
          <p:nvPicPr>
            <p:cNvPr id="32" name="Graphic 31">
              <a:extLst>
                <a:ext uri="{FF2B5EF4-FFF2-40B4-BE49-F238E27FC236}">
                  <a16:creationId xmlns:a16="http://schemas.microsoft.com/office/drawing/2014/main" id="{808FB1B5-F050-0922-391B-A502716AE3D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61721" y="3062254"/>
              <a:ext cx="793720" cy="218273"/>
            </a:xfrm>
            <a:prstGeom prst="rect">
              <a:avLst/>
            </a:prstGeom>
          </p:spPr>
        </p:pic>
        <p:pic>
          <p:nvPicPr>
            <p:cNvPr id="33" name="Graphic 32">
              <a:extLst>
                <a:ext uri="{FF2B5EF4-FFF2-40B4-BE49-F238E27FC236}">
                  <a16:creationId xmlns:a16="http://schemas.microsoft.com/office/drawing/2014/main" id="{6217A297-7133-FD77-42D2-28EBB015122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61721" y="3615050"/>
              <a:ext cx="793720" cy="218273"/>
            </a:xfrm>
            <a:prstGeom prst="rect">
              <a:avLst/>
            </a:prstGeom>
          </p:spPr>
        </p:pic>
      </p:grpSp>
      <p:pic>
        <p:nvPicPr>
          <p:cNvPr id="34" name="Graphic 33">
            <a:extLst>
              <a:ext uri="{FF2B5EF4-FFF2-40B4-BE49-F238E27FC236}">
                <a16:creationId xmlns:a16="http://schemas.microsoft.com/office/drawing/2014/main" id="{3B43AA5C-C929-D073-98A8-5608604030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96434" y="2933813"/>
            <a:ext cx="198767" cy="198767"/>
          </a:xfrm>
          <a:prstGeom prst="rect">
            <a:avLst/>
          </a:prstGeom>
        </p:spPr>
      </p:pic>
      <p:pic>
        <p:nvPicPr>
          <p:cNvPr id="35" name="Graphic 34">
            <a:extLst>
              <a:ext uri="{FF2B5EF4-FFF2-40B4-BE49-F238E27FC236}">
                <a16:creationId xmlns:a16="http://schemas.microsoft.com/office/drawing/2014/main" id="{F5D86338-9159-EBF6-DC41-870BE22C5A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67775" y="2933813"/>
            <a:ext cx="198767" cy="198767"/>
          </a:xfrm>
          <a:prstGeom prst="rect">
            <a:avLst/>
          </a:prstGeom>
        </p:spPr>
      </p:pic>
      <p:pic>
        <p:nvPicPr>
          <p:cNvPr id="36" name="Graphic 35">
            <a:extLst>
              <a:ext uri="{FF2B5EF4-FFF2-40B4-BE49-F238E27FC236}">
                <a16:creationId xmlns:a16="http://schemas.microsoft.com/office/drawing/2014/main" id="{37D5AD91-C82A-7F68-4649-49E4D75C5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32104" y="2933813"/>
            <a:ext cx="198767" cy="198767"/>
          </a:xfrm>
          <a:prstGeom prst="rect">
            <a:avLst/>
          </a:prstGeom>
        </p:spPr>
      </p:pic>
      <p:sp>
        <p:nvSpPr>
          <p:cNvPr id="37" name="TextBox 36">
            <a:extLst>
              <a:ext uri="{FF2B5EF4-FFF2-40B4-BE49-F238E27FC236}">
                <a16:creationId xmlns:a16="http://schemas.microsoft.com/office/drawing/2014/main" id="{A059DF5A-8F96-0BFA-5B1C-CB4C3BE14FD7}"/>
              </a:ext>
            </a:extLst>
          </p:cNvPr>
          <p:cNvSpPr txBox="1"/>
          <p:nvPr/>
        </p:nvSpPr>
        <p:spPr>
          <a:xfrm>
            <a:off x="974094" y="3751358"/>
            <a:ext cx="1934885" cy="637097"/>
          </a:xfrm>
          <a:prstGeom prst="rect">
            <a:avLst/>
          </a:prstGeom>
          <a:noFill/>
          <a:ln w="57150">
            <a:noFill/>
            <a:miter lim="800000"/>
          </a:ln>
        </p:spPr>
        <p:txBody>
          <a:bodyPr wrap="square" lIns="68580" tIns="68580" rIns="68580" bIns="68580" rtlCol="0">
            <a:spAutoFit/>
          </a:bodyPr>
          <a:lstStyle/>
          <a:p>
            <a:pPr algn="ctr">
              <a:lnSpc>
                <a:spcPct val="90000"/>
              </a:lnSpc>
              <a:spcBef>
                <a:spcPts val="300"/>
              </a:spcBef>
              <a:defRPr/>
            </a:pPr>
            <a:r>
              <a:rPr lang="en-US" sz="1800" dirty="0">
                <a:solidFill>
                  <a:prstClr val="white"/>
                </a:solidFill>
                <a:latin typeface="Tahoma" panose="020B0604030504040204" pitchFamily="34" charset="0"/>
              </a:rPr>
              <a:t>Lenovo </a:t>
            </a:r>
            <a:r>
              <a:rPr lang="en-US" sz="1800" dirty="0" err="1">
                <a:solidFill>
                  <a:prstClr val="white"/>
                </a:solidFill>
                <a:latin typeface="Tahoma" panose="020B0604030504040204" pitchFamily="34" charset="0"/>
              </a:rPr>
              <a:t>ThinkSystem</a:t>
            </a:r>
            <a:r>
              <a:rPr lang="en-US" sz="1800" dirty="0">
                <a:solidFill>
                  <a:prstClr val="white"/>
                </a:solidFill>
                <a:latin typeface="Tahoma" panose="020B0604030504040204" pitchFamily="34" charset="0"/>
              </a:rPr>
              <a:t> DM</a:t>
            </a:r>
          </a:p>
        </p:txBody>
      </p:sp>
      <p:sp>
        <p:nvSpPr>
          <p:cNvPr id="38" name="TextBox 37">
            <a:extLst>
              <a:ext uri="{FF2B5EF4-FFF2-40B4-BE49-F238E27FC236}">
                <a16:creationId xmlns:a16="http://schemas.microsoft.com/office/drawing/2014/main" id="{4ED0BF27-8974-576F-E088-5729BC2D0CA1}"/>
              </a:ext>
            </a:extLst>
          </p:cNvPr>
          <p:cNvSpPr txBox="1"/>
          <p:nvPr/>
        </p:nvSpPr>
        <p:spPr>
          <a:xfrm>
            <a:off x="4381466" y="2508421"/>
            <a:ext cx="1193063" cy="219291"/>
          </a:xfrm>
          <a:prstGeom prst="rect">
            <a:avLst/>
          </a:prstGeom>
        </p:spPr>
        <p:txBody>
          <a:bodyPr wrap="square" rtlCol="0" anchor="ctr">
            <a:spAutoFit/>
          </a:bodyPr>
          <a:lstStyle/>
          <a:p>
            <a:pPr algn="ctr" defTabSz="914243">
              <a:defRPr/>
            </a:pPr>
            <a:r>
              <a:rPr lang="en-US" sz="825" kern="0" dirty="0" err="1">
                <a:solidFill>
                  <a:schemeClr val="bg1"/>
                </a:solidFill>
                <a:latin typeface="Arial" panose="020B0604020202020204"/>
              </a:rPr>
              <a:t>ThinkSystem</a:t>
            </a:r>
            <a:r>
              <a:rPr lang="en-US" sz="825" kern="0" dirty="0">
                <a:solidFill>
                  <a:schemeClr val="bg1"/>
                </a:solidFill>
                <a:latin typeface="Arial" panose="020B0604020202020204"/>
              </a:rPr>
              <a:t> Server</a:t>
            </a:r>
          </a:p>
        </p:txBody>
      </p:sp>
      <p:pic>
        <p:nvPicPr>
          <p:cNvPr id="39" name="Picture 38">
            <a:extLst>
              <a:ext uri="{FF2B5EF4-FFF2-40B4-BE49-F238E27FC236}">
                <a16:creationId xmlns:a16="http://schemas.microsoft.com/office/drawing/2014/main" id="{67BD3372-B500-6589-B989-933579C899A4}"/>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flipV="1">
            <a:off x="4383332" y="3049415"/>
            <a:ext cx="1102743" cy="198812"/>
          </a:xfrm>
          <a:prstGeom prst="rect">
            <a:avLst/>
          </a:prstGeom>
        </p:spPr>
      </p:pic>
      <p:pic>
        <p:nvPicPr>
          <p:cNvPr id="40" name="Picture 39">
            <a:extLst>
              <a:ext uri="{FF2B5EF4-FFF2-40B4-BE49-F238E27FC236}">
                <a16:creationId xmlns:a16="http://schemas.microsoft.com/office/drawing/2014/main" id="{6336B11B-26AD-D631-BF87-8EB0A243FD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4353101" y="3220922"/>
            <a:ext cx="1160725" cy="435864"/>
          </a:xfrm>
          <a:prstGeom prst="rect">
            <a:avLst/>
          </a:prstGeom>
        </p:spPr>
      </p:pic>
      <p:pic>
        <p:nvPicPr>
          <p:cNvPr id="41" name="Picture 40">
            <a:extLst>
              <a:ext uri="{FF2B5EF4-FFF2-40B4-BE49-F238E27FC236}">
                <a16:creationId xmlns:a16="http://schemas.microsoft.com/office/drawing/2014/main" id="{0034A931-263F-B57D-0768-57DBEA76F5AF}"/>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flipV="1">
            <a:off x="4381466" y="2711078"/>
            <a:ext cx="1102743" cy="198812"/>
          </a:xfrm>
          <a:prstGeom prst="rect">
            <a:avLst/>
          </a:prstGeom>
        </p:spPr>
      </p:pic>
      <p:sp>
        <p:nvSpPr>
          <p:cNvPr id="42" name="TextBox 41">
            <a:extLst>
              <a:ext uri="{FF2B5EF4-FFF2-40B4-BE49-F238E27FC236}">
                <a16:creationId xmlns:a16="http://schemas.microsoft.com/office/drawing/2014/main" id="{0F9958B6-5207-3DC1-55EB-666F9870E051}"/>
              </a:ext>
            </a:extLst>
          </p:cNvPr>
          <p:cNvSpPr txBox="1"/>
          <p:nvPr/>
        </p:nvSpPr>
        <p:spPr>
          <a:xfrm>
            <a:off x="4168134" y="3597305"/>
            <a:ext cx="1529405" cy="369332"/>
          </a:xfrm>
          <a:prstGeom prst="rect">
            <a:avLst/>
          </a:prstGeom>
        </p:spPr>
        <p:txBody>
          <a:bodyPr wrap="square" rtlCol="0" anchor="ctr">
            <a:spAutoFit/>
          </a:bodyPr>
          <a:lstStyle/>
          <a:p>
            <a:pPr algn="ctr" defTabSz="914243">
              <a:defRPr/>
            </a:pPr>
            <a:r>
              <a:rPr lang="en-US" sz="900" kern="0" dirty="0" err="1">
                <a:solidFill>
                  <a:srgbClr val="FFFFFF"/>
                </a:solidFill>
                <a:latin typeface="Arial" panose="020B0604020202020204"/>
              </a:rPr>
              <a:t>ThinkSystem</a:t>
            </a:r>
            <a:r>
              <a:rPr lang="en-US" sz="900" kern="0" dirty="0">
                <a:solidFill>
                  <a:srgbClr val="FFFFFF"/>
                </a:solidFill>
                <a:latin typeface="Arial" panose="020B0604020202020204"/>
              </a:rPr>
              <a:t> Server &amp; </a:t>
            </a:r>
            <a:r>
              <a:rPr lang="en-US" sz="900" kern="0" dirty="0" err="1">
                <a:solidFill>
                  <a:srgbClr val="FFFFFF"/>
                </a:solidFill>
                <a:latin typeface="Arial" panose="020B0604020202020204"/>
              </a:rPr>
              <a:t>ThinkSystem</a:t>
            </a:r>
            <a:r>
              <a:rPr lang="en-US" sz="900" kern="0" dirty="0">
                <a:solidFill>
                  <a:srgbClr val="FFFFFF"/>
                </a:solidFill>
                <a:latin typeface="Arial" panose="020B0604020202020204"/>
              </a:rPr>
              <a:t> DE</a:t>
            </a:r>
          </a:p>
        </p:txBody>
      </p:sp>
    </p:spTree>
    <p:extLst>
      <p:ext uri="{BB962C8B-B14F-4D97-AF65-F5344CB8AC3E}">
        <p14:creationId xmlns:p14="http://schemas.microsoft.com/office/powerpoint/2010/main" val="1787464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0121 0.00524 C -0.00191 0.00957 -0.00208 0.01358 -0.00208 0.01759 C -0.00208 0.03302 -0.00191 0.0358 -0.00069 0.04784 C -0.00191 0.07129 -0.00017 0.06203 -0.00278 0.07685 C -0.00312 0.07808 -0.00382 0.07963 -0.00382 0.08086 C -0.00417 0.0821 -0.00434 0.08395 -0.00521 0.08487 C -0.0066 0.08642 -0.00989 0.08765 -0.00989 0.08796 C -0.01059 0.08858 -0.01163 0.08981 -0.01215 0.09043 C -0.01371 0.09197 -0.01701 0.0929 -0.0184 0.09321 C -0.02205 0.09413 -0.02552 0.09537 -0.02917 0.09598 C -0.04826 0.09907 -0.02483 0.09568 -0.05399 0.09876 C -0.05677 0.09907 -0.05955 0.09969 -0.06267 0.10031 L -0.10121 0.09876 C -0.10364 0.09845 -0.10625 0.09753 -0.10885 0.09753 C -0.11215 0.09691 -0.11545 0.0966 -0.11892 0.09598 C -0.12274 0.09506 -0.12778 0.09352 -0.13194 0.09197 C -0.13299 0.09136 -0.13403 0.09105 -0.13507 0.09043 C -0.13646 0.09012 -0.13767 0.0895 -0.13906 0.08919 C -0.13976 0.08858 -0.14045 0.08827 -0.14132 0.08765 C -0.14253 0.08734 -0.14392 0.08673 -0.14514 0.08642 C -0.15174 0.08395 -0.14427 0.08611 -0.15364 0.08364 C -0.16146 0.07901 -0.1493 0.08611 -0.15903 0.08086 C -0.16059 0.07994 -0.16215 0.07901 -0.16371 0.07808 C -0.16458 0.07778 -0.16528 0.07747 -0.16597 0.07685 L -0.17066 0.07129 L -0.17309 0.06852 C -0.17726 0.0574 -0.1717 0.07068 -0.17691 0.06142 C -0.18194 0.05247 -0.17465 0.06203 -0.18073 0.05494 L -0.18542 0.04228 L -0.18698 0.03827 L -0.18854 0.02994 L -0.18924 0.02592 C -0.18958 0.02191 -0.18993 0.01759 -0.18993 0.01358 C -0.18993 0.00957 -0.18941 0.00524 -0.18924 0.00123 C -0.18889 -0.0034 -0.18871 -0.00803 -0.18854 -0.01235 C -0.18715 -0.03395 -0.18767 -0.02809 -0.18611 -0.04136 C -0.18594 -0.0784 -0.18576 -0.11574 -0.18542 -0.15278 C -0.18524 -0.16142 -0.18472 -0.17006 -0.18455 -0.17902 C -0.1842 -0.20093 -0.1842 -0.22284 -0.18385 -0.24506 C -0.18351 -0.27006 -0.1868 -0.29661 -0.18229 -0.32037 C -0.18194 -0.32192 -0.18194 -0.32346 -0.18142 -0.32469 C -0.18021 -0.32747 -0.17604 -0.32932 -0.17465 -0.32994 C -0.17378 -0.33056 -0.17309 -0.33118 -0.17222 -0.33148 L -0.16597 -0.33272 L -0.13594 -0.33148 C -0.13177 -0.33118 -0.1276 -0.33025 -0.12361 -0.32994 L -0.10799 -0.32871 C -0.09114 -0.32747 -0.07222 -0.32655 -0.05538 -0.32593 L 0.0375 -0.32747 C 0.03889 -0.32747 0.04566 -0.32963 0.0467 -0.32994 C 0.0474 -0.33025 0.04826 -0.33056 0.04896 -0.33148 C 0.04931 -0.33179 0.04948 -0.33334 0.04983 -0.33395 " pathEditMode="relative" rAng="0" ptsTypes="AAAAAAAAAAAAAAAAAAAAAAAAAAAAAAAAAAAAAAAAAAAAAAAAAAAA">
                                      <p:cBhvr>
                                        <p:cTn id="17" dur="2000" fill="hold"/>
                                        <p:tgtEl>
                                          <p:spTgt spid="34"/>
                                        </p:tgtEl>
                                        <p:attrNameLst>
                                          <p:attrName>ppt_x</p:attrName>
                                          <p:attrName>ppt_y</p:attrName>
                                        </p:attrNameLst>
                                      </p:cBhvr>
                                      <p:rCtr x="-6892" y="-12222"/>
                                    </p:animMotion>
                                  </p:childTnLst>
                                </p:cTn>
                              </p:par>
                            </p:childTnLst>
                          </p:cTn>
                        </p:par>
                        <p:par>
                          <p:cTn id="18" fill="hold">
                            <p:stCondLst>
                              <p:cond delay="2000"/>
                            </p:stCondLst>
                            <p:childTnLst>
                              <p:par>
                                <p:cTn id="19" presetID="1" presetClass="exit" presetSubtype="0" fill="hold" nodeType="after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2000"/>
                            </p:stCondLst>
                            <p:childTnLst>
                              <p:par>
                                <p:cTn id="26" presetID="0" presetClass="path" presetSubtype="0" accel="50000" decel="50000" fill="hold" nodeType="afterEffect">
                                  <p:stCondLst>
                                    <p:cond delay="0"/>
                                  </p:stCondLst>
                                  <p:childTnLst>
                                    <p:animMotion origin="layout" path="M -0.00052 0.00679 C -0.00087 0.00926 -0.00139 0.01203 -0.00139 0.01481 C -0.00174 0.0287 1.11111E-6 0.06018 -0.00295 0.08086 C -0.0033 0.08333 -0.00399 0.08734 -0.00521 0.08919 C -0.0059 0.09012 -0.00677 0.08981 -0.00764 0.09043 C -0.00833 0.09105 -0.00903 0.09259 -0.00972 0.09321 C -0.01129 0.09444 -0.01441 0.09568 -0.01441 0.09598 C -0.02049 0.09537 -0.02639 0.09444 -0.03229 0.09444 C -0.09011 0.09444 -0.04983 0.09753 -0.08333 0.09444 C -0.08785 0.09506 -0.09254 0.09568 -0.09722 0.09568 C -0.10729 0.09568 -0.11736 0.09506 -0.12743 0.09444 C -0.13403 0.09413 -0.14219 0.09321 -0.14896 0.09197 C -0.15208 0.09105 -0.16493 0.08827 -0.16597 0.08765 C -0.16701 0.08734 -0.16806 0.08673 -0.1691 0.08642 C -0.16997 0.0858 -0.17066 0.08518 -0.17153 0.08487 C -0.17292 0.08426 -0.17448 0.08395 -0.17604 0.08364 L -0.18316 0.07932 C -0.18386 0.07901 -0.18472 0.07901 -0.18524 0.07808 L -0.18767 0.07531 C -0.19184 0.06419 -0.18629 0.07747 -0.19149 0.06852 C -0.1967 0.05926 -0.18924 0.06882 -0.19549 0.06142 L -0.2 0.04938 C -0.20052 0.04784 -0.20139 0.04691 -0.20156 0.04506 C -0.20261 0.03919 -0.20191 0.04228 -0.20399 0.03673 C -0.20417 0.03549 -0.20434 0.03395 -0.20469 0.03271 C -0.20695 0.02469 -0.20573 0.03271 -0.20712 0.02469 C -0.20851 0.01574 -0.20764 0.0179 -0.20938 0.00524 L -0.21007 -0.00031 C -0.2099 -0.0071 -0.20972 -0.0142 -0.20938 -0.02068 C -0.20851 -0.03858 -0.20886 -0.02747 -0.20781 -0.04136 C -0.20712 -0.04877 -0.20625 -0.06358 -0.20625 -0.06327 C -0.20608 -0.07284 -0.20573 -0.08179 -0.20556 -0.09105 C -0.20521 -0.09692 -0.20486 -0.10278 -0.20469 -0.10895 C -0.20295 -0.1605 -0.20486 -0.12037 -0.20313 -0.15556 C -0.20295 -0.18118 -0.20243 -0.20679 -0.20243 -0.23241 C -0.20243 -0.2426 -0.20347 -0.26235 -0.20399 -0.27346 C -0.20365 -0.28241 -0.20347 -0.29105 -0.20313 -0.29969 C -0.20295 -0.30247 -0.20261 -0.30525 -0.20243 -0.30803 C -0.20226 -0.30988 -0.20191 -0.31173 -0.20156 -0.31358 C -0.2007 -0.31914 -0.20035 -0.32192 -0.19844 -0.32593 C -0.19774 -0.32747 -0.19722 -0.32932 -0.19618 -0.32994 C -0.19462 -0.33148 -0.19045 -0.33334 -0.18837 -0.33426 C -0.18333 -0.33395 -0.17813 -0.33364 -0.17292 -0.33272 C -0.16806 -0.3321 -0.16667 -0.33118 -0.16215 -0.32994 C -0.16024 -0.32963 -0.15816 -0.32932 -0.15608 -0.32871 C -0.15417 -0.32809 -0.15243 -0.32747 -0.15052 -0.32747 C -0.14618 -0.32655 -0.13264 -0.325 -0.12899 -0.32469 C -0.12153 -0.325 -0.11389 -0.32593 -0.10642 -0.32593 C -0.06181 -0.32593 -0.09254 -0.325 -0.06545 -0.32315 C -0.05556 -0.32253 -0.04549 -0.32222 -0.03524 -0.32192 L -0.01754 -0.32315 L 0.05816 -0.32593 C 0.06059 -0.32716 0.0618 -0.32685 0.06371 -0.32994 C 0.06424 -0.33118 0.06458 -0.33303 0.06528 -0.33426 C 0.06753 -0.33858 0.06736 -0.33488 0.06736 -0.33827 " pathEditMode="relative" rAng="0" ptsTypes="AAAAAAAAAAAAAAAAAAAAAAAAAAAAAAAAAAAAAAAAAAAAAAAAAAAAAAA">
                                      <p:cBhvr>
                                        <p:cTn id="27" dur="2000" fill="hold"/>
                                        <p:tgtEl>
                                          <p:spTgt spid="36"/>
                                        </p:tgtEl>
                                        <p:attrNameLst>
                                          <p:attrName>ppt_x</p:attrName>
                                          <p:attrName>ppt_y</p:attrName>
                                        </p:attrNameLst>
                                      </p:cBhvr>
                                      <p:rCtr x="-7083" y="-12809"/>
                                    </p:animMotion>
                                  </p:childTnLst>
                                </p:cTn>
                              </p:par>
                            </p:childTnLst>
                          </p:cTn>
                        </p:par>
                        <p:par>
                          <p:cTn id="28" fill="hold">
                            <p:stCondLst>
                              <p:cond delay="4000"/>
                            </p:stCondLst>
                            <p:childTnLst>
                              <p:par>
                                <p:cTn id="29" presetID="1" presetClass="exit" presetSubtype="0" fill="hold" nodeType="after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par>
                          <p:cTn id="35" fill="hold">
                            <p:stCondLst>
                              <p:cond delay="4000"/>
                            </p:stCondLst>
                            <p:childTnLst>
                              <p:par>
                                <p:cTn id="36" presetID="0" presetClass="path" presetSubtype="0" accel="50000" decel="50000" fill="hold" nodeType="afterEffect">
                                  <p:stCondLst>
                                    <p:cond delay="0"/>
                                  </p:stCondLst>
                                  <p:childTnLst>
                                    <p:animMotion origin="layout" path="M -0.00069 0.00679 C -0.00086 0.00957 -0.00139 0.01296 -0.00139 0.01605 C -0.00243 0.03734 -0.00156 0.03611 -0.00295 0.05185 C -0.00312 0.05463 -0.00399 0.06142 -0.00451 0.06419 C -0.00503 0.06728 -0.00555 0.07006 -0.00607 0.07253 L -0.00677 0.07654 C -0.00746 0.07994 -0.00764 0.0821 -0.00955 0.08487 C -0.01093 0.08827 -0.01389 0.08919 -0.01614 0.09043 L -0.02083 0.09321 C -0.02152 0.09382 -0.02222 0.09413 -0.02309 0.09475 C -0.02864 0.0966 -0.02586 0.09568 -0.03229 0.09722 C -0.03576 0.09691 -0.03923 0.09568 -0.04236 0.09568 C -0.06302 0.09568 -0.03732 0.09969 -0.05781 0.09568 C -0.07014 0.09629 -0.08264 0.09722 -0.09496 0.09722 C -0.09757 0.09722 -0.10017 0.09629 -0.10277 0.09568 C -0.10833 0.09537 -0.11406 0.09506 -0.11961 0.09475 C -0.12639 0.09506 -0.13316 0.09568 -0.13993 0.09568 C -0.14184 0.09568 -0.1618 0.09352 -0.16458 0.09321 C -0.16875 0.09166 -0.16909 0.09136 -0.17378 0.09043 C -0.17916 0.08919 -0.18472 0.08919 -0.1901 0.08642 C -0.19166 0.08549 -0.19305 0.08457 -0.19461 0.08364 L -0.1993 0.08086 L -0.20173 0.07932 L -0.20399 0.07808 L -0.20868 0.07253 L -0.21093 0.07006 C -0.2151 0.05895 -0.20972 0.07222 -0.21493 0.06296 C -0.21996 0.0537 -0.2125 0.06358 -0.21857 0.05617 C -0.22048 0.04629 -0.21788 0.05802 -0.2217 0.04784 C -0.22222 0.0466 -0.22222 0.04506 -0.22257 0.04382 C -0.22291 0.04228 -0.22378 0.04105 -0.22413 0.0395 C -0.22482 0.03703 -0.22517 0.03395 -0.22569 0.03117 C -0.22691 0.02469 -0.22639 0.0287 -0.22725 0.01882 C -0.22795 -0.00185 -0.22864 -0.02192 -0.22864 -0.0429 C -0.22864 -0.06081 -0.22847 -0.07871 -0.22795 -0.09661 C -0.2276 -0.11235 -0.22743 -0.10587 -0.22639 -0.11729 C -0.22569 -0.12346 -0.22534 -0.12994 -0.22482 -0.13642 C -0.22482 -0.13611 -0.22326 -0.15556 -0.22326 -0.15525 C -0.22309 -0.15957 -0.22274 -0.16389 -0.22257 -0.1679 C -0.22222 -0.17068 -0.22205 -0.17346 -0.2217 -0.17624 C -0.22152 -0.17994 -0.22118 -0.18364 -0.221 -0.18735 C -0.22222 -0.23611 -0.22222 -0.2179 -0.221 -0.28179 C -0.22083 -0.29105 -0.22066 -0.30031 -0.22014 -0.30957 C -0.21996 -0.3142 -0.21944 -0.31883 -0.21857 -0.32315 C -0.2184 -0.32469 -0.2184 -0.32624 -0.21788 -0.32747 C -0.21736 -0.32871 -0.21649 -0.32932 -0.21562 -0.32994 C -0.21406 -0.33118 -0.2125 -0.33179 -0.21093 -0.33272 C -0.20764 -0.33457 -0.20937 -0.33395 -0.20555 -0.33581 C -0.20243 -0.33519 -0.1993 -0.33488 -0.19618 -0.33426 C -0.19305 -0.33364 -0.1901 -0.3321 -0.18698 -0.33148 C -0.18524 -0.33118 -0.18333 -0.32994 -0.18142 -0.32994 C -0.16267 -0.32902 -0.14392 -0.32902 -0.12517 -0.32747 C -0.09375 -0.32469 -0.1177 -0.32655 -0.07014 -0.32469 C -0.00347 -0.32192 -0.07708 -0.32377 0.03247 -0.32192 C 0.03837 -0.32222 0.05955 -0.32346 0.06736 -0.32469 C 0.07032 -0.325 0.07309 -0.32716 0.07587 -0.32871 L 0.0783 -0.32994 C 0.08143 -0.33889 0.07986 -0.33581 0.08212 -0.33951 " pathEditMode="relative" rAng="0" ptsTypes="AAAAAAAAAAAAAAAAAAAAAAAAAAAAAAAAAAAAAAAAAAAAAAAAAAAAAAAAAA">
                                      <p:cBhvr>
                                        <p:cTn id="37" dur="2000" fill="hold"/>
                                        <p:tgtEl>
                                          <p:spTgt spid="35"/>
                                        </p:tgtEl>
                                        <p:attrNameLst>
                                          <p:attrName>ppt_x</p:attrName>
                                          <p:attrName>ppt_y</p:attrName>
                                        </p:attrNameLst>
                                      </p:cBhvr>
                                      <p:rCtr x="-7257" y="-12809"/>
                                    </p:animMotion>
                                  </p:childTnLst>
                                </p:cTn>
                              </p:par>
                            </p:childTnLst>
                          </p:cTn>
                        </p:par>
                        <p:par>
                          <p:cTn id="38" fill="hold">
                            <p:stCondLst>
                              <p:cond delay="6000"/>
                            </p:stCondLst>
                            <p:childTnLst>
                              <p:par>
                                <p:cTn id="39" presetID="1" presetClass="exit" presetSubtype="0" fill="hold" nodeType="afterEffect">
                                  <p:stCondLst>
                                    <p:cond delay="0"/>
                                  </p:stCondLst>
                                  <p:childTnLst>
                                    <p:set>
                                      <p:cBhvr>
                                        <p:cTn id="40" dur="1" fill="hold">
                                          <p:stCondLst>
                                            <p:cond delay="0"/>
                                          </p:stCondLst>
                                        </p:cTn>
                                        <p:tgtEl>
                                          <p:spTgt spid="3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9"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24"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37A278-552E-BF58-E83C-5692A937B33A}"/>
              </a:ext>
            </a:extLst>
          </p:cNvPr>
          <p:cNvSpPr>
            <a:spLocks noGrp="1"/>
          </p:cNvSpPr>
          <p:nvPr>
            <p:ph type="title"/>
          </p:nvPr>
        </p:nvSpPr>
        <p:spPr/>
        <p:txBody>
          <a:bodyPr>
            <a:normAutofit/>
          </a:bodyPr>
          <a:lstStyle/>
          <a:p>
            <a:r>
              <a:rPr lang="en-US" dirty="0"/>
              <a:t>Inline Malware Detection</a:t>
            </a:r>
          </a:p>
        </p:txBody>
      </p:sp>
      <p:sp>
        <p:nvSpPr>
          <p:cNvPr id="7" name="Text Placeholder 7">
            <a:extLst>
              <a:ext uri="{FF2B5EF4-FFF2-40B4-BE49-F238E27FC236}">
                <a16:creationId xmlns:a16="http://schemas.microsoft.com/office/drawing/2014/main" id="{0F8C9F50-DACD-42D4-F962-C5EBF757375B}"/>
              </a:ext>
            </a:extLst>
          </p:cNvPr>
          <p:cNvSpPr txBox="1">
            <a:spLocks/>
          </p:cNvSpPr>
          <p:nvPr/>
        </p:nvSpPr>
        <p:spPr>
          <a:xfrm>
            <a:off x="333174" y="788406"/>
            <a:ext cx="8395883" cy="25424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spcAft>
                <a:spcPts val="600"/>
              </a:spcAft>
              <a:buClrTx/>
              <a:buFont typeface="Calibri" panose="020F0502020204030204" pitchFamily="34" charset="0"/>
              <a:buNone/>
              <a:tabLst/>
              <a:defRPr sz="2667" b="0" i="0" kern="1200">
                <a:solidFill>
                  <a:srgbClr val="0A2F5B"/>
                </a:solidFill>
                <a:latin typeface="+mn-lt"/>
                <a:ea typeface="ES Build" pitchFamily="2" charset="77"/>
                <a:cs typeface="+mn-cs"/>
              </a:defRPr>
            </a:lvl1pPr>
            <a:lvl2pPr marL="173736" indent="-173736" algn="l" defTabSz="914400" rtl="0" eaLnBrk="1" latinLnBrk="0" hangingPunct="1">
              <a:lnSpc>
                <a:spcPct val="100000"/>
              </a:lnSpc>
              <a:spcBef>
                <a:spcPts val="300"/>
              </a:spcBef>
              <a:spcAft>
                <a:spcPts val="150"/>
              </a:spcAft>
              <a:buClrTx/>
              <a:buFont typeface="Arial" panose="020B0604020202020204" pitchFamily="34" charset="0"/>
              <a:buChar char="•"/>
              <a:tabLst/>
              <a:defRPr sz="2400" b="0" i="0" kern="1200">
                <a:solidFill>
                  <a:srgbClr val="0A2F5B"/>
                </a:solidFill>
                <a:latin typeface="+mn-lt"/>
                <a:ea typeface="ES Build" pitchFamily="2" charset="77"/>
                <a:cs typeface="+mn-cs"/>
              </a:defRPr>
            </a:lvl2pPr>
            <a:lvl3pPr marL="342900" indent="-171450" algn="l" defTabSz="914400" rtl="0" eaLnBrk="1" latinLnBrk="0" hangingPunct="1">
              <a:lnSpc>
                <a:spcPct val="100000"/>
              </a:lnSpc>
              <a:spcBef>
                <a:spcPts val="300"/>
              </a:spcBef>
              <a:spcAft>
                <a:spcPts val="150"/>
              </a:spcAft>
              <a:buClrTx/>
              <a:buFont typeface="Arial" panose="020B0604020202020204" pitchFamily="34" charset="0"/>
              <a:buChar char="•"/>
              <a:tabLst/>
              <a:defRPr sz="1867" b="0" i="0" kern="1200">
                <a:solidFill>
                  <a:srgbClr val="0A2F5B"/>
                </a:solidFill>
                <a:latin typeface="+mn-lt"/>
                <a:ea typeface="ES Build" pitchFamily="2" charset="77"/>
                <a:cs typeface="+mn-cs"/>
              </a:defRPr>
            </a:lvl3pPr>
            <a:lvl4pPr marL="576072" indent="-173736" algn="l" defTabSz="914400" rtl="0" eaLnBrk="1" latinLnBrk="0" hangingPunct="1">
              <a:lnSpc>
                <a:spcPct val="100000"/>
              </a:lnSpc>
              <a:spcBef>
                <a:spcPts val="300"/>
              </a:spcBef>
              <a:spcAft>
                <a:spcPts val="150"/>
              </a:spcAft>
              <a:buClrTx/>
              <a:buFont typeface="Arial" panose="020B0604020202020204" pitchFamily="34" charset="0"/>
              <a:buChar char="•"/>
              <a:tabLst/>
              <a:defRPr sz="1867" b="0" i="0" kern="1200">
                <a:solidFill>
                  <a:srgbClr val="0A2F5B"/>
                </a:solidFill>
                <a:latin typeface="+mn-lt"/>
                <a:ea typeface="ES Build" pitchFamily="2" charset="77"/>
                <a:cs typeface="+mn-cs"/>
              </a:defRPr>
            </a:lvl4pPr>
            <a:lvl5pPr marL="731520" indent="-173736" algn="l" defTabSz="914400" rtl="0" eaLnBrk="1" latinLnBrk="0" hangingPunct="1">
              <a:lnSpc>
                <a:spcPct val="96000"/>
              </a:lnSpc>
              <a:spcBef>
                <a:spcPts val="300"/>
              </a:spcBef>
              <a:spcAft>
                <a:spcPts val="150"/>
              </a:spcAft>
              <a:buFont typeface="Arial" panose="020B0604020202020204" pitchFamily="34" charset="0"/>
              <a:buChar char="•"/>
              <a:tabLst/>
              <a:defRPr sz="1400" b="0" i="0" kern="1200">
                <a:solidFill>
                  <a:schemeClr val="bg2">
                    <a:lumMod val="50000"/>
                  </a:schemeClr>
                </a:solidFill>
                <a:latin typeface="+mn-lt"/>
                <a:ea typeface="ES Build" pitchFamily="2" charset="77"/>
                <a:cs typeface="+mn-cs"/>
              </a:defRPr>
            </a:lvl5pPr>
            <a:lvl6pPr marL="11113" indent="0" algn="l" defTabSz="914400" rtl="0" eaLnBrk="1" latinLnBrk="0" hangingPunct="1">
              <a:lnSpc>
                <a:spcPct val="96000"/>
              </a:lnSpc>
              <a:spcBef>
                <a:spcPts val="600"/>
              </a:spcBef>
              <a:spcAft>
                <a:spcPts val="300"/>
              </a:spcAft>
              <a:buFont typeface="System Font Regular"/>
              <a:buChar char="​"/>
              <a:tabLst/>
              <a:defRPr sz="1600" b="1" kern="1200">
                <a:solidFill>
                  <a:schemeClr val="tx1"/>
                </a:solidFill>
                <a:latin typeface="+mn-lt"/>
                <a:ea typeface="ES Build Neutral Semi Bold" pitchFamily="50" charset="0"/>
                <a:cs typeface="+mn-cs"/>
              </a:defRPr>
            </a:lvl6pPr>
            <a:lvl7pPr marL="11113" indent="0" algn="l" defTabSz="914400" rtl="0" eaLnBrk="1" latinLnBrk="0" hangingPunct="1">
              <a:lnSpc>
                <a:spcPct val="96000"/>
              </a:lnSpc>
              <a:spcBef>
                <a:spcPts val="600"/>
              </a:spcBef>
              <a:spcAft>
                <a:spcPts val="300"/>
              </a:spcAft>
              <a:buFont typeface="System Font Regular"/>
              <a:buChar char="​"/>
              <a:tabLst/>
              <a:defRPr sz="1600" b="0" kern="1200">
                <a:solidFill>
                  <a:schemeClr val="tx1"/>
                </a:solidFill>
                <a:latin typeface="+mn-lt"/>
                <a:ea typeface="ES Build" pitchFamily="2" charset="77"/>
                <a:cs typeface="+mn-cs"/>
              </a:defRPr>
            </a:lvl7pPr>
            <a:lvl8pPr marL="0" indent="0" algn="l" defTabSz="914400" rtl="0" eaLnBrk="1" latinLnBrk="0" hangingPunct="1">
              <a:lnSpc>
                <a:spcPct val="84000"/>
              </a:lnSpc>
              <a:spcBef>
                <a:spcPts val="300"/>
              </a:spcBef>
              <a:buFont typeface="System Font Regular"/>
              <a:buChar char="​"/>
              <a:tabLst/>
              <a:defRPr sz="5500" kern="1200" spc="-150" baseline="0">
                <a:solidFill>
                  <a:srgbClr val="8E71F4"/>
                </a:solidFill>
                <a:latin typeface="+mn-lt"/>
                <a:ea typeface="ES Build" pitchFamily="2" charset="77"/>
                <a:cs typeface="+mn-cs"/>
              </a:defRPr>
            </a:lvl8pPr>
            <a:lvl9pPr marL="11113" indent="0" algn="l" defTabSz="914400" rtl="0" eaLnBrk="1" latinLnBrk="0" hangingPunct="1">
              <a:lnSpc>
                <a:spcPct val="84000"/>
              </a:lnSpc>
              <a:spcBef>
                <a:spcPts val="0"/>
              </a:spcBef>
              <a:buFont typeface="System Font Regular"/>
              <a:buChar char="​"/>
              <a:tabLst/>
              <a:defRPr sz="11000" kern="1200" spc="-300">
                <a:solidFill>
                  <a:srgbClr val="8E71F4"/>
                </a:solidFill>
                <a:latin typeface="+mn-lt"/>
                <a:ea typeface="ES Build" pitchFamily="2" charset="77"/>
                <a:cs typeface="+mn-cs"/>
              </a:defRPr>
            </a:lvl9pPr>
          </a:lstStyle>
          <a:p>
            <a:r>
              <a:rPr lang="en-US" sz="1600" b="1" dirty="0">
                <a:solidFill>
                  <a:srgbClr val="93EA20"/>
                </a:solidFill>
              </a:rPr>
              <a:t>Architecture</a:t>
            </a:r>
          </a:p>
        </p:txBody>
      </p:sp>
      <p:sp>
        <p:nvSpPr>
          <p:cNvPr id="3" name="Isosceles Triangle 22">
            <a:extLst>
              <a:ext uri="{FF2B5EF4-FFF2-40B4-BE49-F238E27FC236}">
                <a16:creationId xmlns:a16="http://schemas.microsoft.com/office/drawing/2014/main" id="{A9690B9A-723B-B46E-280B-587304A8480A}"/>
              </a:ext>
            </a:extLst>
          </p:cNvPr>
          <p:cNvSpPr/>
          <p:nvPr/>
        </p:nvSpPr>
        <p:spPr bwMode="auto">
          <a:xfrm>
            <a:off x="4768327" y="3506957"/>
            <a:ext cx="958340" cy="237844"/>
          </a:xfrm>
          <a:prstGeom prst="triangle">
            <a:avLst>
              <a:gd name="adj" fmla="val 50102"/>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62" tIns="34281" rIns="34281" bIns="68562" numCol="1" spcCol="0" rtlCol="0" fromWordArt="0" anchor="ctr" anchorCtr="0" forceAA="0" compatLnSpc="1">
            <a:prstTxWarp prst="textNoShape">
              <a:avLst/>
            </a:prstTxWarp>
            <a:noAutofit/>
          </a:bodyPr>
          <a:lstStyle/>
          <a:p>
            <a:pPr algn="ctr" defTabSz="685352" fontAlgn="base">
              <a:spcBef>
                <a:spcPct val="0"/>
              </a:spcBef>
              <a:spcAft>
                <a:spcPct val="0"/>
              </a:spcAft>
              <a:defRPr/>
            </a:pPr>
            <a:endParaRPr lang="en-US" sz="600">
              <a:solidFill>
                <a:srgbClr val="0A2F5B"/>
              </a:solidFill>
              <a:latin typeface="Tahoma"/>
              <a:cs typeface="Segoe UI" pitchFamily="34" charset="0"/>
            </a:endParaRPr>
          </a:p>
        </p:txBody>
      </p:sp>
      <p:sp>
        <p:nvSpPr>
          <p:cNvPr id="4" name="Rounded Rectangle 19">
            <a:extLst>
              <a:ext uri="{FF2B5EF4-FFF2-40B4-BE49-F238E27FC236}">
                <a16:creationId xmlns:a16="http://schemas.microsoft.com/office/drawing/2014/main" id="{EE0884D8-C134-C6E8-4D34-7F907AFB688E}"/>
              </a:ext>
            </a:extLst>
          </p:cNvPr>
          <p:cNvSpPr/>
          <p:nvPr/>
        </p:nvSpPr>
        <p:spPr bwMode="auto">
          <a:xfrm>
            <a:off x="4320299" y="3770292"/>
            <a:ext cx="1844529" cy="847886"/>
          </a:xfrm>
          <a:prstGeom prst="roundRect">
            <a:avLst>
              <a:gd name="adj" fmla="val 8528"/>
            </a:avLst>
          </a:prstGeom>
          <a:solidFill>
            <a:schemeClr val="bg1">
              <a:lumMod val="75000"/>
            </a:schemeClr>
          </a:solidFill>
          <a:ln w="12700">
            <a:noFill/>
            <a:headEnd type="none" w="med" len="med"/>
            <a:tailEnd type="none" w="med" len="med"/>
          </a:ln>
          <a:effectLst>
            <a:outerShdw blurRad="127000" dist="12700" dir="5630553" sx="105000" sy="105000" algn="ctr" rotWithShape="0">
              <a:srgbClr val="0A2F5B">
                <a:alpha val="6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RU" sz="1013">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8" name="Rounded Rectangle 19">
            <a:extLst>
              <a:ext uri="{FF2B5EF4-FFF2-40B4-BE49-F238E27FC236}">
                <a16:creationId xmlns:a16="http://schemas.microsoft.com/office/drawing/2014/main" id="{7E4E1784-612D-5085-5A0D-489BF3893394}"/>
              </a:ext>
            </a:extLst>
          </p:cNvPr>
          <p:cNvSpPr/>
          <p:nvPr/>
        </p:nvSpPr>
        <p:spPr bwMode="auto">
          <a:xfrm>
            <a:off x="6756161" y="2665907"/>
            <a:ext cx="2016285" cy="1952272"/>
          </a:xfrm>
          <a:prstGeom prst="roundRect">
            <a:avLst>
              <a:gd name="adj" fmla="val 3712"/>
            </a:avLst>
          </a:prstGeom>
          <a:solidFill>
            <a:schemeClr val="bg1">
              <a:lumMod val="7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RU" sz="1013">
              <a:gradFill>
                <a:gsLst>
                  <a:gs pos="0">
                    <a:srgbClr val="FFFFFF"/>
                  </a:gs>
                  <a:gs pos="100000">
                    <a:srgbClr val="FFFFFF"/>
                  </a:gs>
                </a:gsLst>
                <a:lin ang="5400000" scaled="0"/>
              </a:gradFill>
              <a:latin typeface="Tahoma"/>
              <a:ea typeface="Segoe UI" pitchFamily="34" charset="0"/>
              <a:cs typeface="Segoe UI" pitchFamily="34" charset="0"/>
            </a:endParaRPr>
          </a:p>
        </p:txBody>
      </p:sp>
      <p:pic>
        <p:nvPicPr>
          <p:cNvPr id="9" name="Picture 9">
            <a:extLst>
              <a:ext uri="{FF2B5EF4-FFF2-40B4-BE49-F238E27FC236}">
                <a16:creationId xmlns:a16="http://schemas.microsoft.com/office/drawing/2014/main" id="{26B77A08-CEC6-B8E0-1064-45BDA1E0605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904004" y="837889"/>
            <a:ext cx="524179" cy="703506"/>
          </a:xfrm>
          <a:prstGeom prst="rect">
            <a:avLst/>
          </a:prstGeom>
        </p:spPr>
      </p:pic>
      <p:sp>
        <p:nvSpPr>
          <p:cNvPr id="10" name="TextBox 46">
            <a:extLst>
              <a:ext uri="{FF2B5EF4-FFF2-40B4-BE49-F238E27FC236}">
                <a16:creationId xmlns:a16="http://schemas.microsoft.com/office/drawing/2014/main" id="{A5E7AC3B-E09F-AA13-C57F-99A2BC03B2CD}"/>
              </a:ext>
            </a:extLst>
          </p:cNvPr>
          <p:cNvSpPr txBox="1"/>
          <p:nvPr/>
        </p:nvSpPr>
        <p:spPr>
          <a:xfrm>
            <a:off x="4557236" y="1529175"/>
            <a:ext cx="1376122" cy="307777"/>
          </a:xfrm>
          <a:prstGeom prst="rect">
            <a:avLst/>
          </a:prstGeom>
        </p:spPr>
        <p:txBody>
          <a:bodyPr wrap="square" rtlCol="0" anchor="ctr">
            <a:spAutoFit/>
          </a:bodyPr>
          <a:lstStyle/>
          <a:p>
            <a:pPr algn="ctr" defTabSz="685766">
              <a:defRPr/>
            </a:pPr>
            <a:r>
              <a:rPr lang="en-US" sz="1400">
                <a:solidFill>
                  <a:schemeClr val="bg1"/>
                </a:solidFill>
                <a:latin typeface="Tahoma"/>
              </a:rPr>
              <a:t>Backup Server</a:t>
            </a:r>
            <a:endParaRPr lang="en-US" sz="1400" i="1">
              <a:solidFill>
                <a:schemeClr val="bg1"/>
              </a:solidFill>
              <a:latin typeface="Tahoma"/>
            </a:endParaRPr>
          </a:p>
        </p:txBody>
      </p:sp>
      <p:sp>
        <p:nvSpPr>
          <p:cNvPr id="11" name="TextBox 46">
            <a:extLst>
              <a:ext uri="{FF2B5EF4-FFF2-40B4-BE49-F238E27FC236}">
                <a16:creationId xmlns:a16="http://schemas.microsoft.com/office/drawing/2014/main" id="{C3278AFE-5DFD-4D38-031E-1C652CA21753}"/>
              </a:ext>
            </a:extLst>
          </p:cNvPr>
          <p:cNvSpPr txBox="1"/>
          <p:nvPr/>
        </p:nvSpPr>
        <p:spPr>
          <a:xfrm>
            <a:off x="4600102" y="2490345"/>
            <a:ext cx="1144091" cy="307777"/>
          </a:xfrm>
          <a:prstGeom prst="rect">
            <a:avLst/>
          </a:prstGeom>
        </p:spPr>
        <p:txBody>
          <a:bodyPr wrap="square" rtlCol="0" anchor="ctr">
            <a:spAutoFit/>
          </a:bodyPr>
          <a:lstStyle/>
          <a:p>
            <a:pPr algn="ctr" defTabSz="685766">
              <a:defRPr/>
            </a:pPr>
            <a:r>
              <a:rPr lang="en-US" sz="1400" b="1">
                <a:solidFill>
                  <a:schemeClr val="bg1"/>
                </a:solidFill>
                <a:latin typeface="Tahoma"/>
              </a:rPr>
              <a:t>Proxy</a:t>
            </a:r>
            <a:endParaRPr lang="en-US" sz="1400" b="1" i="1">
              <a:solidFill>
                <a:schemeClr val="bg1"/>
              </a:solidFill>
              <a:latin typeface="Tahoma"/>
            </a:endParaRPr>
          </a:p>
        </p:txBody>
      </p:sp>
      <p:pic>
        <p:nvPicPr>
          <p:cNvPr id="12" name="Graphic 11">
            <a:extLst>
              <a:ext uri="{FF2B5EF4-FFF2-40B4-BE49-F238E27FC236}">
                <a16:creationId xmlns:a16="http://schemas.microsoft.com/office/drawing/2014/main" id="{3FD56311-1251-65EA-9A92-62DFE58C68D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589895" y="3804429"/>
            <a:ext cx="423238" cy="400962"/>
          </a:xfrm>
          <a:prstGeom prst="rect">
            <a:avLst/>
          </a:prstGeom>
        </p:spPr>
      </p:pic>
      <p:sp>
        <p:nvSpPr>
          <p:cNvPr id="13" name="TextBox 46">
            <a:extLst>
              <a:ext uri="{FF2B5EF4-FFF2-40B4-BE49-F238E27FC236}">
                <a16:creationId xmlns:a16="http://schemas.microsoft.com/office/drawing/2014/main" id="{302EDB82-5386-8444-F363-A6F99CC79DFA}"/>
              </a:ext>
            </a:extLst>
          </p:cNvPr>
          <p:cNvSpPr txBox="1"/>
          <p:nvPr/>
        </p:nvSpPr>
        <p:spPr>
          <a:xfrm>
            <a:off x="6850592" y="3355608"/>
            <a:ext cx="631962" cy="369332"/>
          </a:xfrm>
          <a:prstGeom prst="rect">
            <a:avLst/>
          </a:prstGeom>
        </p:spPr>
        <p:txBody>
          <a:bodyPr wrap="square" rtlCol="0" anchor="ctr">
            <a:spAutoFit/>
          </a:bodyPr>
          <a:lstStyle/>
          <a:p>
            <a:pPr algn="ctr" defTabSz="685766">
              <a:defRPr/>
            </a:pPr>
            <a:r>
              <a:rPr lang="en-US" sz="900" dirty="0">
                <a:solidFill>
                  <a:schemeClr val="bg1"/>
                </a:solidFill>
                <a:latin typeface="Tahoma"/>
              </a:rPr>
              <a:t>Tue. 08.00am</a:t>
            </a:r>
            <a:endParaRPr lang="en-US" sz="900" i="1" dirty="0">
              <a:solidFill>
                <a:schemeClr val="bg1"/>
              </a:solidFill>
              <a:latin typeface="Tahoma"/>
            </a:endParaRPr>
          </a:p>
        </p:txBody>
      </p:sp>
      <p:sp>
        <p:nvSpPr>
          <p:cNvPr id="14" name="TextBox 46">
            <a:extLst>
              <a:ext uri="{FF2B5EF4-FFF2-40B4-BE49-F238E27FC236}">
                <a16:creationId xmlns:a16="http://schemas.microsoft.com/office/drawing/2014/main" id="{D56E6EA1-A373-654C-FF29-7126DE81F4F7}"/>
              </a:ext>
            </a:extLst>
          </p:cNvPr>
          <p:cNvSpPr txBox="1"/>
          <p:nvPr/>
        </p:nvSpPr>
        <p:spPr>
          <a:xfrm>
            <a:off x="7445092" y="3355608"/>
            <a:ext cx="657200" cy="369332"/>
          </a:xfrm>
          <a:prstGeom prst="rect">
            <a:avLst/>
          </a:prstGeom>
        </p:spPr>
        <p:txBody>
          <a:bodyPr wrap="square" rtlCol="0" anchor="ctr">
            <a:spAutoFit/>
          </a:bodyPr>
          <a:lstStyle/>
          <a:p>
            <a:pPr algn="ctr" defTabSz="685766">
              <a:defRPr/>
            </a:pPr>
            <a:r>
              <a:rPr lang="en-US" sz="900" dirty="0">
                <a:solidFill>
                  <a:schemeClr val="bg1"/>
                </a:solidFill>
                <a:latin typeface="Tahoma"/>
              </a:rPr>
              <a:t>Tue. 09.00pm</a:t>
            </a:r>
            <a:endParaRPr lang="en-US" sz="900" i="1" dirty="0">
              <a:solidFill>
                <a:schemeClr val="bg1"/>
              </a:solidFill>
              <a:latin typeface="Tahoma"/>
            </a:endParaRPr>
          </a:p>
        </p:txBody>
      </p:sp>
      <p:sp>
        <p:nvSpPr>
          <p:cNvPr id="15" name="TextBox 46">
            <a:extLst>
              <a:ext uri="{FF2B5EF4-FFF2-40B4-BE49-F238E27FC236}">
                <a16:creationId xmlns:a16="http://schemas.microsoft.com/office/drawing/2014/main" id="{DA74FF70-93A7-8687-8EE8-E6725D148A6B}"/>
              </a:ext>
            </a:extLst>
          </p:cNvPr>
          <p:cNvSpPr txBox="1"/>
          <p:nvPr/>
        </p:nvSpPr>
        <p:spPr>
          <a:xfrm>
            <a:off x="8031369" y="3355609"/>
            <a:ext cx="629792" cy="369332"/>
          </a:xfrm>
          <a:prstGeom prst="rect">
            <a:avLst/>
          </a:prstGeom>
        </p:spPr>
        <p:txBody>
          <a:bodyPr wrap="square" rtlCol="0" anchor="ctr">
            <a:spAutoFit/>
          </a:bodyPr>
          <a:lstStyle/>
          <a:p>
            <a:pPr algn="ctr" defTabSz="685766">
              <a:defRPr/>
            </a:pPr>
            <a:r>
              <a:rPr lang="en-US" sz="900" dirty="0">
                <a:solidFill>
                  <a:schemeClr val="bg1"/>
                </a:solidFill>
                <a:latin typeface="Tahoma"/>
              </a:rPr>
              <a:t>Wed. 08.00am</a:t>
            </a:r>
            <a:endParaRPr lang="en-US" sz="900" i="1" dirty="0">
              <a:solidFill>
                <a:schemeClr val="bg1"/>
              </a:solidFill>
              <a:latin typeface="Tahoma"/>
            </a:endParaRPr>
          </a:p>
        </p:txBody>
      </p:sp>
      <p:sp>
        <p:nvSpPr>
          <p:cNvPr id="16" name="TextBox 58">
            <a:extLst>
              <a:ext uri="{FF2B5EF4-FFF2-40B4-BE49-F238E27FC236}">
                <a16:creationId xmlns:a16="http://schemas.microsoft.com/office/drawing/2014/main" id="{1D3F11D9-499E-E8C3-055E-A43FDDC900B2}"/>
              </a:ext>
            </a:extLst>
          </p:cNvPr>
          <p:cNvSpPr txBox="1"/>
          <p:nvPr/>
        </p:nvSpPr>
        <p:spPr>
          <a:xfrm>
            <a:off x="6898006" y="4241035"/>
            <a:ext cx="1732448" cy="307777"/>
          </a:xfrm>
          <a:prstGeom prst="rect">
            <a:avLst/>
          </a:prstGeom>
          <a:noFill/>
        </p:spPr>
        <p:txBody>
          <a:bodyPr wrap="square" rtlCol="0" anchor="t">
            <a:spAutoFit/>
          </a:bodyPr>
          <a:lstStyle/>
          <a:p>
            <a:pPr algn="ctr" defTabSz="685560">
              <a:defRPr/>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Backup Repository</a:t>
            </a:r>
          </a:p>
        </p:txBody>
      </p:sp>
      <p:cxnSp>
        <p:nvCxnSpPr>
          <p:cNvPr id="17" name="Straight Arrow Connector 16">
            <a:extLst>
              <a:ext uri="{FF2B5EF4-FFF2-40B4-BE49-F238E27FC236}">
                <a16:creationId xmlns:a16="http://schemas.microsoft.com/office/drawing/2014/main" id="{37693BB9-DEF3-8C8E-85A2-134DBD080422}"/>
              </a:ext>
            </a:extLst>
          </p:cNvPr>
          <p:cNvCxnSpPr>
            <a:cxnSpLocks/>
          </p:cNvCxnSpPr>
          <p:nvPr/>
        </p:nvCxnSpPr>
        <p:spPr>
          <a:xfrm>
            <a:off x="3409800" y="3263055"/>
            <a:ext cx="1358528"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F60CC12-C90E-07CE-A105-405BB93C6A4A}"/>
              </a:ext>
            </a:extLst>
          </p:cNvPr>
          <p:cNvCxnSpPr>
            <a:cxnSpLocks/>
          </p:cNvCxnSpPr>
          <p:nvPr/>
        </p:nvCxnSpPr>
        <p:spPr>
          <a:xfrm>
            <a:off x="5425073" y="3263055"/>
            <a:ext cx="1331088"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46">
            <a:extLst>
              <a:ext uri="{FF2B5EF4-FFF2-40B4-BE49-F238E27FC236}">
                <a16:creationId xmlns:a16="http://schemas.microsoft.com/office/drawing/2014/main" id="{B826ED4E-1C3F-4385-EF05-AD12DA0F02AA}"/>
              </a:ext>
            </a:extLst>
          </p:cNvPr>
          <p:cNvSpPr txBox="1"/>
          <p:nvPr/>
        </p:nvSpPr>
        <p:spPr>
          <a:xfrm>
            <a:off x="4953789" y="3932625"/>
            <a:ext cx="1202044" cy="523220"/>
          </a:xfrm>
          <a:prstGeom prst="rect">
            <a:avLst/>
          </a:prstGeom>
        </p:spPr>
        <p:txBody>
          <a:bodyPr wrap="square" rtlCol="0" anchor="ctr">
            <a:spAutoFit/>
          </a:bodyPr>
          <a:lstStyle/>
          <a:p>
            <a:pPr defTabSz="685766">
              <a:defRPr/>
            </a:pPr>
            <a:r>
              <a:rPr lang="en-US" sz="1400" dirty="0">
                <a:solidFill>
                  <a:schemeClr val="bg1"/>
                </a:solidFill>
                <a:latin typeface="Tahoma"/>
              </a:rPr>
              <a:t>AI /ML Inline detection</a:t>
            </a:r>
          </a:p>
        </p:txBody>
      </p:sp>
      <p:pic>
        <p:nvPicPr>
          <p:cNvPr id="20" name="Graphic 19">
            <a:extLst>
              <a:ext uri="{FF2B5EF4-FFF2-40B4-BE49-F238E27FC236}">
                <a16:creationId xmlns:a16="http://schemas.microsoft.com/office/drawing/2014/main" id="{AF5F24FD-4EA1-68AF-378D-BDBE36C18D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45018" y="3960917"/>
            <a:ext cx="458986" cy="466637"/>
          </a:xfrm>
          <a:prstGeom prst="rect">
            <a:avLst/>
          </a:prstGeom>
        </p:spPr>
      </p:pic>
      <p:cxnSp>
        <p:nvCxnSpPr>
          <p:cNvPr id="21" name="Straight Arrow Connector 20">
            <a:extLst>
              <a:ext uri="{FF2B5EF4-FFF2-40B4-BE49-F238E27FC236}">
                <a16:creationId xmlns:a16="http://schemas.microsoft.com/office/drawing/2014/main" id="{DA0C1306-5FB7-92AF-EDCD-915A2D6DE057}"/>
              </a:ext>
            </a:extLst>
          </p:cNvPr>
          <p:cNvCxnSpPr>
            <a:cxnSpLocks/>
            <a:stCxn id="11" idx="0"/>
          </p:cNvCxnSpPr>
          <p:nvPr/>
        </p:nvCxnSpPr>
        <p:spPr>
          <a:xfrm flipH="1" flipV="1">
            <a:off x="5172147" y="1880927"/>
            <a:ext cx="1" cy="609418"/>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20A6215-4ADE-79BC-A005-32E36A523180}"/>
              </a:ext>
            </a:extLst>
          </p:cNvPr>
          <p:cNvSpPr txBox="1"/>
          <p:nvPr/>
        </p:nvSpPr>
        <p:spPr>
          <a:xfrm>
            <a:off x="3668526" y="3025213"/>
            <a:ext cx="1100687" cy="215444"/>
          </a:xfrm>
          <a:prstGeom prst="rect">
            <a:avLst/>
          </a:prstGeom>
          <a:noFill/>
        </p:spPr>
        <p:txBody>
          <a:bodyPr wrap="square" lIns="0" tIns="0" rIns="0" bIns="0" rtlCol="0" anchor="ctr">
            <a:spAutoFit/>
          </a:bodyPr>
          <a:lstStyle/>
          <a:p>
            <a:pPr defTabSz="685766">
              <a:defRPr/>
            </a:pPr>
            <a:r>
              <a:rPr lang="en-US" sz="1400">
                <a:solidFill>
                  <a:schemeClr val="bg1"/>
                </a:solidFill>
                <a:latin typeface="Tahoma"/>
              </a:rPr>
              <a:t>Backup data</a:t>
            </a:r>
            <a:endParaRPr lang="en-AT" sz="1400" err="1">
              <a:solidFill>
                <a:schemeClr val="bg1"/>
              </a:solidFill>
              <a:latin typeface="Tahoma"/>
            </a:endParaRPr>
          </a:p>
        </p:txBody>
      </p:sp>
      <p:sp>
        <p:nvSpPr>
          <p:cNvPr id="23" name="TextBox 22">
            <a:extLst>
              <a:ext uri="{FF2B5EF4-FFF2-40B4-BE49-F238E27FC236}">
                <a16:creationId xmlns:a16="http://schemas.microsoft.com/office/drawing/2014/main" id="{2FCDA9F9-6F7D-889D-20E3-E934EBF40C3A}"/>
              </a:ext>
            </a:extLst>
          </p:cNvPr>
          <p:cNvSpPr txBox="1"/>
          <p:nvPr/>
        </p:nvSpPr>
        <p:spPr>
          <a:xfrm>
            <a:off x="5638492" y="3025560"/>
            <a:ext cx="1132813" cy="215444"/>
          </a:xfrm>
          <a:prstGeom prst="rect">
            <a:avLst/>
          </a:prstGeom>
          <a:noFill/>
        </p:spPr>
        <p:txBody>
          <a:bodyPr wrap="square" lIns="0" tIns="0" rIns="0" bIns="0" rtlCol="0" anchor="ctr">
            <a:spAutoFit/>
          </a:bodyPr>
          <a:lstStyle/>
          <a:p>
            <a:pPr defTabSz="685766">
              <a:defRPr/>
            </a:pPr>
            <a:r>
              <a:rPr lang="en-US" sz="1400">
                <a:solidFill>
                  <a:schemeClr val="bg1"/>
                </a:solidFill>
                <a:latin typeface="Tahoma"/>
              </a:rPr>
              <a:t>Store data</a:t>
            </a:r>
            <a:endParaRPr lang="en-AT" sz="1400" err="1">
              <a:solidFill>
                <a:schemeClr val="bg1"/>
              </a:solidFill>
              <a:latin typeface="Tahoma"/>
            </a:endParaRPr>
          </a:p>
        </p:txBody>
      </p:sp>
      <p:sp>
        <p:nvSpPr>
          <p:cNvPr id="24" name="TextBox 23">
            <a:extLst>
              <a:ext uri="{FF2B5EF4-FFF2-40B4-BE49-F238E27FC236}">
                <a16:creationId xmlns:a16="http://schemas.microsoft.com/office/drawing/2014/main" id="{137B70B8-1DA8-4898-5B87-F48BE5FA43F1}"/>
              </a:ext>
            </a:extLst>
          </p:cNvPr>
          <p:cNvSpPr txBox="1"/>
          <p:nvPr/>
        </p:nvSpPr>
        <p:spPr>
          <a:xfrm>
            <a:off x="5638491" y="949705"/>
            <a:ext cx="2096710" cy="215444"/>
          </a:xfrm>
          <a:prstGeom prst="rect">
            <a:avLst/>
          </a:prstGeom>
          <a:noFill/>
        </p:spPr>
        <p:txBody>
          <a:bodyPr wrap="square" lIns="0" tIns="0" rIns="0" bIns="0" rtlCol="0" anchor="ctr">
            <a:spAutoFit/>
          </a:bodyPr>
          <a:lstStyle/>
          <a:p>
            <a:pPr defTabSz="685766">
              <a:defRPr/>
            </a:pPr>
            <a:r>
              <a:rPr lang="en-US" sz="1400" dirty="0">
                <a:solidFill>
                  <a:schemeClr val="bg1"/>
                </a:solidFill>
                <a:latin typeface="Tahoma"/>
              </a:rPr>
              <a:t>Flag infected backups</a:t>
            </a:r>
            <a:endParaRPr lang="en-AT" sz="1400" dirty="0">
              <a:solidFill>
                <a:schemeClr val="bg1"/>
              </a:solidFill>
              <a:latin typeface="Tahoma"/>
            </a:endParaRPr>
          </a:p>
        </p:txBody>
      </p:sp>
      <p:sp>
        <p:nvSpPr>
          <p:cNvPr id="25" name="TextBox 24">
            <a:extLst>
              <a:ext uri="{FF2B5EF4-FFF2-40B4-BE49-F238E27FC236}">
                <a16:creationId xmlns:a16="http://schemas.microsoft.com/office/drawing/2014/main" id="{9DC201A4-8179-A9FF-4C43-7BDE67D3BB70}"/>
              </a:ext>
            </a:extLst>
          </p:cNvPr>
          <p:cNvSpPr txBox="1"/>
          <p:nvPr/>
        </p:nvSpPr>
        <p:spPr>
          <a:xfrm>
            <a:off x="3575244" y="2132089"/>
            <a:ext cx="1514642" cy="215444"/>
          </a:xfrm>
          <a:prstGeom prst="rect">
            <a:avLst/>
          </a:prstGeom>
          <a:ln w="12700">
            <a:noFill/>
            <a:tailEnd type="triangle"/>
          </a:ln>
        </p:spPr>
        <p:style>
          <a:lnRef idx="1">
            <a:schemeClr val="accent1"/>
          </a:lnRef>
          <a:fillRef idx="0">
            <a:schemeClr val="accent1"/>
          </a:fillRef>
          <a:effectRef idx="0">
            <a:schemeClr val="accent1"/>
          </a:effectRef>
          <a:fontRef idx="minor">
            <a:schemeClr val="tx1"/>
          </a:fontRef>
        </p:style>
        <p:txBody>
          <a:bodyPr wrap="square" lIns="0" tIns="0" rIns="0" bIns="0" rtlCol="0" anchor="ctr">
            <a:spAutoFit/>
          </a:bodyPr>
          <a:lstStyle/>
          <a:p>
            <a:pPr algn="r" defTabSz="685766">
              <a:defRPr/>
            </a:pPr>
            <a:r>
              <a:rPr lang="en-US" sz="1400">
                <a:solidFill>
                  <a:schemeClr val="bg1"/>
                </a:solidFill>
                <a:latin typeface="Tahoma"/>
              </a:rPr>
              <a:t>Send metadata</a:t>
            </a:r>
            <a:endParaRPr lang="en-AT" sz="1400">
              <a:solidFill>
                <a:schemeClr val="bg1"/>
              </a:solidFill>
              <a:latin typeface="Tahoma"/>
            </a:endParaRPr>
          </a:p>
        </p:txBody>
      </p:sp>
      <p:grpSp>
        <p:nvGrpSpPr>
          <p:cNvPr id="26" name="Group 25">
            <a:extLst>
              <a:ext uri="{FF2B5EF4-FFF2-40B4-BE49-F238E27FC236}">
                <a16:creationId xmlns:a16="http://schemas.microsoft.com/office/drawing/2014/main" id="{F95D4151-64BC-CDA4-5316-AF4CE3E2E978}"/>
              </a:ext>
            </a:extLst>
          </p:cNvPr>
          <p:cNvGrpSpPr/>
          <p:nvPr/>
        </p:nvGrpSpPr>
        <p:grpSpPr>
          <a:xfrm>
            <a:off x="4875610" y="2757165"/>
            <a:ext cx="547263" cy="748890"/>
            <a:chOff x="5135892" y="3286695"/>
            <a:chExt cx="355152" cy="486000"/>
          </a:xfrm>
        </p:grpSpPr>
        <p:pic>
          <p:nvPicPr>
            <p:cNvPr id="27" name="Graphic 41">
              <a:extLst>
                <a:ext uri="{FF2B5EF4-FFF2-40B4-BE49-F238E27FC236}">
                  <a16:creationId xmlns:a16="http://schemas.microsoft.com/office/drawing/2014/main" id="{6438F0FE-B090-EF5E-DE9C-F1641F525C6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135892" y="3286695"/>
              <a:ext cx="355152" cy="486000"/>
            </a:xfrm>
            <a:prstGeom prst="rect">
              <a:avLst/>
            </a:prstGeom>
          </p:spPr>
        </p:pic>
        <p:sp>
          <p:nvSpPr>
            <p:cNvPr id="28" name="Rectangle 27">
              <a:extLst>
                <a:ext uri="{FF2B5EF4-FFF2-40B4-BE49-F238E27FC236}">
                  <a16:creationId xmlns:a16="http://schemas.microsoft.com/office/drawing/2014/main" id="{59FA60FE-A59E-0731-63C5-444BC9434764}"/>
                </a:ext>
              </a:extLst>
            </p:cNvPr>
            <p:cNvSpPr/>
            <p:nvPr/>
          </p:nvSpPr>
          <p:spPr bwMode="auto">
            <a:xfrm>
              <a:off x="5209372" y="3335966"/>
              <a:ext cx="243701" cy="246221"/>
            </a:xfrm>
            <a:prstGeom prst="rect">
              <a:avLst/>
            </a:prstGeom>
            <a:solidFill>
              <a:srgbClr val="DF8C4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700">
                <a:gradFill>
                  <a:gsLst>
                    <a:gs pos="0">
                      <a:srgbClr val="FFFFFF"/>
                    </a:gs>
                    <a:gs pos="100000">
                      <a:srgbClr val="FFFFFF"/>
                    </a:gs>
                  </a:gsLst>
                  <a:lin ang="5400000" scaled="0"/>
                </a:gradFill>
                <a:latin typeface="Tahoma"/>
                <a:ea typeface="Segoe UI" pitchFamily="34" charset="0"/>
                <a:cs typeface="Segoe UI" pitchFamily="34" charset="0"/>
              </a:endParaRPr>
            </a:p>
          </p:txBody>
        </p:sp>
        <p:pic>
          <p:nvPicPr>
            <p:cNvPr id="29" name="Graphic 28">
              <a:extLst>
                <a:ext uri="{FF2B5EF4-FFF2-40B4-BE49-F238E27FC236}">
                  <a16:creationId xmlns:a16="http://schemas.microsoft.com/office/drawing/2014/main" id="{E0D0FE72-55C9-D6A9-0F7C-C48490D76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9385" y="3357015"/>
              <a:ext cx="181607" cy="181607"/>
            </a:xfrm>
            <a:prstGeom prst="rect">
              <a:avLst/>
            </a:prstGeom>
          </p:spPr>
        </p:pic>
      </p:grpSp>
      <p:grpSp>
        <p:nvGrpSpPr>
          <p:cNvPr id="30" name="Group 29">
            <a:extLst>
              <a:ext uri="{FF2B5EF4-FFF2-40B4-BE49-F238E27FC236}">
                <a16:creationId xmlns:a16="http://schemas.microsoft.com/office/drawing/2014/main" id="{CB938326-008C-B2D3-5457-C12958A7A616}"/>
              </a:ext>
            </a:extLst>
          </p:cNvPr>
          <p:cNvGrpSpPr/>
          <p:nvPr/>
        </p:nvGrpSpPr>
        <p:grpSpPr>
          <a:xfrm>
            <a:off x="6984979" y="2872741"/>
            <a:ext cx="360000" cy="480000"/>
            <a:chOff x="7176337" y="3203688"/>
            <a:chExt cx="360000" cy="480000"/>
          </a:xfrm>
        </p:grpSpPr>
        <p:pic>
          <p:nvPicPr>
            <p:cNvPr id="31" name="Graphic 30">
              <a:extLst>
                <a:ext uri="{FF2B5EF4-FFF2-40B4-BE49-F238E27FC236}">
                  <a16:creationId xmlns:a16="http://schemas.microsoft.com/office/drawing/2014/main" id="{996285A8-02CB-EB05-9B49-D620EE6C88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76337" y="3203688"/>
              <a:ext cx="360000" cy="480000"/>
            </a:xfrm>
            <a:prstGeom prst="rect">
              <a:avLst/>
            </a:prstGeom>
          </p:spPr>
        </p:pic>
        <p:sp>
          <p:nvSpPr>
            <p:cNvPr id="32" name="Rectangle 31">
              <a:extLst>
                <a:ext uri="{FF2B5EF4-FFF2-40B4-BE49-F238E27FC236}">
                  <a16:creationId xmlns:a16="http://schemas.microsoft.com/office/drawing/2014/main" id="{F7361C70-E148-FCB4-83B5-D5975045D820}"/>
                </a:ext>
              </a:extLst>
            </p:cNvPr>
            <p:cNvSpPr/>
            <p:nvPr/>
          </p:nvSpPr>
          <p:spPr bwMode="auto">
            <a:xfrm>
              <a:off x="7226209" y="3330235"/>
              <a:ext cx="260257" cy="285734"/>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13">
                <a:gradFill>
                  <a:gsLst>
                    <a:gs pos="0">
                      <a:srgbClr val="FFFFFF"/>
                    </a:gs>
                    <a:gs pos="100000">
                      <a:srgbClr val="FFFFFF"/>
                    </a:gs>
                  </a:gsLst>
                  <a:lin ang="5400000" scaled="0"/>
                </a:gradFill>
                <a:latin typeface="Tahoma"/>
                <a:ea typeface="Segoe UI" pitchFamily="34" charset="0"/>
                <a:cs typeface="Segoe UI" pitchFamily="34" charset="0"/>
              </a:endParaRPr>
            </a:p>
          </p:txBody>
        </p:sp>
        <p:pic>
          <p:nvPicPr>
            <p:cNvPr id="33" name="Graphic 32">
              <a:extLst>
                <a:ext uri="{FF2B5EF4-FFF2-40B4-BE49-F238E27FC236}">
                  <a16:creationId xmlns:a16="http://schemas.microsoft.com/office/drawing/2014/main" id="{89106E43-7E7B-F1A9-F891-992AA4F990D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47836" y="3354111"/>
              <a:ext cx="252637" cy="248630"/>
            </a:xfrm>
            <a:prstGeom prst="rect">
              <a:avLst/>
            </a:prstGeom>
          </p:spPr>
        </p:pic>
      </p:grpSp>
      <p:grpSp>
        <p:nvGrpSpPr>
          <p:cNvPr id="34" name="Group 33">
            <a:extLst>
              <a:ext uri="{FF2B5EF4-FFF2-40B4-BE49-F238E27FC236}">
                <a16:creationId xmlns:a16="http://schemas.microsoft.com/office/drawing/2014/main" id="{E671B524-A398-83DB-5F97-FE78E26BD8FB}"/>
              </a:ext>
            </a:extLst>
          </p:cNvPr>
          <p:cNvGrpSpPr/>
          <p:nvPr/>
        </p:nvGrpSpPr>
        <p:grpSpPr>
          <a:xfrm>
            <a:off x="7588951" y="2872741"/>
            <a:ext cx="360000" cy="480000"/>
            <a:chOff x="7176337" y="3203688"/>
            <a:chExt cx="360000" cy="480000"/>
          </a:xfrm>
        </p:grpSpPr>
        <p:pic>
          <p:nvPicPr>
            <p:cNvPr id="35" name="Graphic 34">
              <a:extLst>
                <a:ext uri="{FF2B5EF4-FFF2-40B4-BE49-F238E27FC236}">
                  <a16:creationId xmlns:a16="http://schemas.microsoft.com/office/drawing/2014/main" id="{9134B90D-E848-8908-BD6C-338499B738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76337" y="3203688"/>
              <a:ext cx="360000" cy="480000"/>
            </a:xfrm>
            <a:prstGeom prst="rect">
              <a:avLst/>
            </a:prstGeom>
          </p:spPr>
        </p:pic>
        <p:sp>
          <p:nvSpPr>
            <p:cNvPr id="36" name="Rectangle 35">
              <a:extLst>
                <a:ext uri="{FF2B5EF4-FFF2-40B4-BE49-F238E27FC236}">
                  <a16:creationId xmlns:a16="http://schemas.microsoft.com/office/drawing/2014/main" id="{26A0EEA3-7FD7-F586-AEE5-D6985E989B35}"/>
                </a:ext>
              </a:extLst>
            </p:cNvPr>
            <p:cNvSpPr/>
            <p:nvPr/>
          </p:nvSpPr>
          <p:spPr bwMode="auto">
            <a:xfrm>
              <a:off x="7226209" y="3330235"/>
              <a:ext cx="260257" cy="285734"/>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13">
                <a:gradFill>
                  <a:gsLst>
                    <a:gs pos="0">
                      <a:srgbClr val="FFFFFF"/>
                    </a:gs>
                    <a:gs pos="100000">
                      <a:srgbClr val="FFFFFF"/>
                    </a:gs>
                  </a:gsLst>
                  <a:lin ang="5400000" scaled="0"/>
                </a:gradFill>
                <a:latin typeface="Tahoma"/>
                <a:ea typeface="Segoe UI" pitchFamily="34" charset="0"/>
                <a:cs typeface="Segoe UI" pitchFamily="34" charset="0"/>
              </a:endParaRPr>
            </a:p>
          </p:txBody>
        </p:sp>
      </p:grpSp>
      <p:grpSp>
        <p:nvGrpSpPr>
          <p:cNvPr id="38" name="Group 37">
            <a:extLst>
              <a:ext uri="{FF2B5EF4-FFF2-40B4-BE49-F238E27FC236}">
                <a16:creationId xmlns:a16="http://schemas.microsoft.com/office/drawing/2014/main" id="{04C27BAE-4DD5-5B05-E9B8-3AC4C94398AE}"/>
              </a:ext>
            </a:extLst>
          </p:cNvPr>
          <p:cNvGrpSpPr/>
          <p:nvPr/>
        </p:nvGrpSpPr>
        <p:grpSpPr>
          <a:xfrm>
            <a:off x="8171765" y="2872741"/>
            <a:ext cx="360000" cy="480000"/>
            <a:chOff x="7176337" y="3203688"/>
            <a:chExt cx="360000" cy="480000"/>
          </a:xfrm>
        </p:grpSpPr>
        <p:pic>
          <p:nvPicPr>
            <p:cNvPr id="39" name="Graphic 38">
              <a:extLst>
                <a:ext uri="{FF2B5EF4-FFF2-40B4-BE49-F238E27FC236}">
                  <a16:creationId xmlns:a16="http://schemas.microsoft.com/office/drawing/2014/main" id="{F0A55A2B-9500-67E5-9C04-BBCDD18A30E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76337" y="3203688"/>
              <a:ext cx="360000" cy="480000"/>
            </a:xfrm>
            <a:prstGeom prst="rect">
              <a:avLst/>
            </a:prstGeom>
          </p:spPr>
        </p:pic>
        <p:sp>
          <p:nvSpPr>
            <p:cNvPr id="40" name="Rectangle 39">
              <a:extLst>
                <a:ext uri="{FF2B5EF4-FFF2-40B4-BE49-F238E27FC236}">
                  <a16:creationId xmlns:a16="http://schemas.microsoft.com/office/drawing/2014/main" id="{2CE73B4C-183F-AF98-CBB0-D4A48A0AB25E}"/>
                </a:ext>
              </a:extLst>
            </p:cNvPr>
            <p:cNvSpPr/>
            <p:nvPr/>
          </p:nvSpPr>
          <p:spPr bwMode="auto">
            <a:xfrm>
              <a:off x="7226209" y="3330235"/>
              <a:ext cx="260257" cy="285734"/>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13">
                <a:gradFill>
                  <a:gsLst>
                    <a:gs pos="0">
                      <a:srgbClr val="FFFFFF"/>
                    </a:gs>
                    <a:gs pos="100000">
                      <a:srgbClr val="FFFFFF"/>
                    </a:gs>
                  </a:gsLst>
                  <a:lin ang="5400000" scaled="0"/>
                </a:gradFill>
                <a:latin typeface="Tahoma"/>
                <a:ea typeface="Segoe UI" pitchFamily="34" charset="0"/>
                <a:cs typeface="Segoe UI" pitchFamily="34" charset="0"/>
              </a:endParaRPr>
            </a:p>
          </p:txBody>
        </p:sp>
        <p:pic>
          <p:nvPicPr>
            <p:cNvPr id="41" name="Graphic 40">
              <a:extLst>
                <a:ext uri="{FF2B5EF4-FFF2-40B4-BE49-F238E27FC236}">
                  <a16:creationId xmlns:a16="http://schemas.microsoft.com/office/drawing/2014/main" id="{1D09CA48-C74A-C721-2D99-B8C3B3EDF0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47837" y="3366323"/>
              <a:ext cx="217000" cy="213558"/>
            </a:xfrm>
            <a:prstGeom prst="rect">
              <a:avLst/>
            </a:prstGeom>
          </p:spPr>
        </p:pic>
      </p:grpSp>
      <p:grpSp>
        <p:nvGrpSpPr>
          <p:cNvPr id="42" name="Group 41">
            <a:extLst>
              <a:ext uri="{FF2B5EF4-FFF2-40B4-BE49-F238E27FC236}">
                <a16:creationId xmlns:a16="http://schemas.microsoft.com/office/drawing/2014/main" id="{FFB13D80-5E99-8939-47BC-CA9D7432CE06}"/>
              </a:ext>
            </a:extLst>
          </p:cNvPr>
          <p:cNvGrpSpPr/>
          <p:nvPr/>
        </p:nvGrpSpPr>
        <p:grpSpPr>
          <a:xfrm>
            <a:off x="8246228" y="3032962"/>
            <a:ext cx="217024" cy="214412"/>
            <a:chOff x="6856220" y="4347521"/>
            <a:chExt cx="367060" cy="362642"/>
          </a:xfrm>
        </p:grpSpPr>
        <p:sp>
          <p:nvSpPr>
            <p:cNvPr id="43" name="Oval 42">
              <a:extLst>
                <a:ext uri="{FF2B5EF4-FFF2-40B4-BE49-F238E27FC236}">
                  <a16:creationId xmlns:a16="http://schemas.microsoft.com/office/drawing/2014/main" id="{F8F46583-8DEA-6E63-3850-E3664761E421}"/>
                </a:ext>
              </a:extLst>
            </p:cNvPr>
            <p:cNvSpPr/>
            <p:nvPr/>
          </p:nvSpPr>
          <p:spPr bwMode="auto">
            <a:xfrm>
              <a:off x="6860638" y="4347521"/>
              <a:ext cx="362642" cy="362642"/>
            </a:xfrm>
            <a:prstGeom prst="ellipse">
              <a:avLst/>
            </a:prstGeom>
            <a:solidFill>
              <a:srgbClr val="005F4B"/>
            </a:solidFill>
            <a:ln w="12700">
              <a:solidFill>
                <a:srgbClr val="005F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54" fontAlgn="base">
                <a:spcBef>
                  <a:spcPct val="0"/>
                </a:spcBef>
                <a:spcAft>
                  <a:spcPct val="0"/>
                </a:spcAft>
                <a:defRPr/>
              </a:pPr>
              <a:endParaRPr lang="en-US" sz="1013">
                <a:solidFill>
                  <a:srgbClr val="0A2F5B"/>
                </a:solidFill>
                <a:latin typeface="Tahoma"/>
                <a:ea typeface="Segoe UI" pitchFamily="34" charset="0"/>
                <a:cs typeface="Segoe UI" pitchFamily="34" charset="0"/>
              </a:endParaRPr>
            </a:p>
          </p:txBody>
        </p:sp>
        <p:pic>
          <p:nvPicPr>
            <p:cNvPr id="44" name="Graphic 43">
              <a:extLst>
                <a:ext uri="{FF2B5EF4-FFF2-40B4-BE49-F238E27FC236}">
                  <a16:creationId xmlns:a16="http://schemas.microsoft.com/office/drawing/2014/main" id="{A37A9D06-90D7-EFA3-9281-84CE0C7CAED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56220" y="4350327"/>
              <a:ext cx="357032" cy="357032"/>
            </a:xfrm>
            <a:prstGeom prst="rect">
              <a:avLst/>
            </a:prstGeom>
          </p:spPr>
        </p:pic>
      </p:grpSp>
      <p:cxnSp>
        <p:nvCxnSpPr>
          <p:cNvPr id="45" name="Connector: Elbow 44">
            <a:extLst>
              <a:ext uri="{FF2B5EF4-FFF2-40B4-BE49-F238E27FC236}">
                <a16:creationId xmlns:a16="http://schemas.microsoft.com/office/drawing/2014/main" id="{C7DFE370-9650-33C9-EF86-24D28790C97B}"/>
              </a:ext>
            </a:extLst>
          </p:cNvPr>
          <p:cNvCxnSpPr>
            <a:cxnSpLocks/>
            <a:stCxn id="9" idx="3"/>
            <a:endCxn id="8" idx="0"/>
          </p:cNvCxnSpPr>
          <p:nvPr/>
        </p:nvCxnSpPr>
        <p:spPr>
          <a:xfrm>
            <a:off x="5428182" y="1189642"/>
            <a:ext cx="2336122" cy="1476264"/>
          </a:xfrm>
          <a:prstGeom prst="bentConnector2">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D62C761D-7BE4-BE8D-0F17-96F13F760DF8}"/>
              </a:ext>
            </a:extLst>
          </p:cNvPr>
          <p:cNvPicPr>
            <a:picLocks noChangeAspect="1"/>
          </p:cNvPicPr>
          <p:nvPr/>
        </p:nvPicPr>
        <p:blipFill>
          <a:blip r:embed="rId19"/>
          <a:stretch>
            <a:fillRect/>
          </a:stretch>
        </p:blipFill>
        <p:spPr>
          <a:xfrm>
            <a:off x="411199" y="1994893"/>
            <a:ext cx="2966414" cy="2076138"/>
          </a:xfrm>
          <a:prstGeom prst="rect">
            <a:avLst/>
          </a:prstGeom>
        </p:spPr>
      </p:pic>
      <p:pic>
        <p:nvPicPr>
          <p:cNvPr id="47" name="Graphic 46">
            <a:extLst>
              <a:ext uri="{FF2B5EF4-FFF2-40B4-BE49-F238E27FC236}">
                <a16:creationId xmlns:a16="http://schemas.microsoft.com/office/drawing/2014/main" id="{D4C800F7-0EAA-A9FB-9D3E-7B39447F7F1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37911" y="3036393"/>
            <a:ext cx="252637" cy="248630"/>
          </a:xfrm>
          <a:prstGeom prst="rect">
            <a:avLst/>
          </a:prstGeom>
        </p:spPr>
      </p:pic>
    </p:spTree>
    <p:extLst>
      <p:ext uri="{BB962C8B-B14F-4D97-AF65-F5344CB8AC3E}">
        <p14:creationId xmlns:p14="http://schemas.microsoft.com/office/powerpoint/2010/main" val="737823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37A278-552E-BF58-E83C-5692A937B33A}"/>
              </a:ext>
            </a:extLst>
          </p:cNvPr>
          <p:cNvSpPr>
            <a:spLocks noGrp="1"/>
          </p:cNvSpPr>
          <p:nvPr>
            <p:ph type="title"/>
          </p:nvPr>
        </p:nvSpPr>
        <p:spPr/>
        <p:txBody>
          <a:bodyPr>
            <a:normAutofit/>
          </a:bodyPr>
          <a:lstStyle/>
          <a:p>
            <a:r>
              <a:rPr lang="en-US" dirty="0"/>
              <a:t>How Inline Malware Detection works</a:t>
            </a:r>
          </a:p>
        </p:txBody>
      </p:sp>
      <p:sp>
        <p:nvSpPr>
          <p:cNvPr id="3" name="Text Placeholder 7">
            <a:extLst>
              <a:ext uri="{FF2B5EF4-FFF2-40B4-BE49-F238E27FC236}">
                <a16:creationId xmlns:a16="http://schemas.microsoft.com/office/drawing/2014/main" id="{E5CDF937-AC0C-D327-0DA0-9597DCA32469}"/>
              </a:ext>
            </a:extLst>
          </p:cNvPr>
          <p:cNvSpPr txBox="1">
            <a:spLocks/>
          </p:cNvSpPr>
          <p:nvPr/>
        </p:nvSpPr>
        <p:spPr>
          <a:xfrm>
            <a:off x="369966" y="1073797"/>
            <a:ext cx="6024110" cy="2037668"/>
          </a:xfrm>
          <a:prstGeom prst="rect">
            <a:avLst/>
          </a:prstGeom>
        </p:spPr>
        <p:txBody>
          <a:bodyPr vert="horz" lIns="68580" tIns="34290" rIns="68580" bIns="34290" rtlCol="0">
            <a:noAutofit/>
          </a:bodyPr>
          <a:lstStyle>
            <a:lvl1pPr marL="182880" indent="-182880" algn="l" defTabSz="914400" rtl="0" eaLnBrk="1" latinLnBrk="0" hangingPunct="1">
              <a:lnSpc>
                <a:spcPct val="110000"/>
              </a:lnSpc>
              <a:spcBef>
                <a:spcPts val="600"/>
              </a:spcBef>
              <a:buFont typeface="Arial" panose="020B0604020202020204" pitchFamily="34" charset="0"/>
              <a:buChar char="•"/>
              <a:defRPr sz="1600" b="0" i="0" kern="1200">
                <a:solidFill>
                  <a:schemeClr val="tx2"/>
                </a:solidFill>
                <a:latin typeface="ES Build Neutral Medium" pitchFamily="2" charset="77"/>
                <a:ea typeface="ES Build Neutral Medium" pitchFamily="2" charset="77"/>
                <a:cs typeface="+mn-cs"/>
              </a:defRPr>
            </a:lvl1pPr>
            <a:lvl2pPr marL="365760" indent="-182880" algn="l" defTabSz="914400" rtl="0" eaLnBrk="1" latinLnBrk="0" hangingPunct="1">
              <a:lnSpc>
                <a:spcPct val="110000"/>
              </a:lnSpc>
              <a:spcBef>
                <a:spcPts val="600"/>
              </a:spcBef>
              <a:buFont typeface="Arial" panose="020B0604020202020204" pitchFamily="34" charset="0"/>
              <a:buChar char="•"/>
              <a:defRPr sz="1400" b="0" i="0" kern="1200">
                <a:solidFill>
                  <a:schemeClr val="tx2"/>
                </a:solidFill>
                <a:latin typeface="ES Build Neutral Medium" pitchFamily="2" charset="77"/>
                <a:ea typeface="ES Build Neutral Medium" pitchFamily="2" charset="77"/>
                <a:cs typeface="+mn-cs"/>
              </a:defRPr>
            </a:lvl2pPr>
            <a:lvl3pPr marL="548640" indent="-182880" algn="l" defTabSz="914400" rtl="0" eaLnBrk="1" latinLnBrk="0" hangingPunct="1">
              <a:lnSpc>
                <a:spcPct val="110000"/>
              </a:lnSpc>
              <a:spcBef>
                <a:spcPts val="600"/>
              </a:spcBef>
              <a:buFont typeface="Arial" panose="020B0604020202020204" pitchFamily="34" charset="0"/>
              <a:buChar char="•"/>
              <a:defRPr sz="1400" b="0" i="0" kern="1200">
                <a:solidFill>
                  <a:schemeClr val="tx2"/>
                </a:solidFill>
                <a:latin typeface="ES Build Neutral Medium" pitchFamily="2" charset="77"/>
                <a:ea typeface="ES Build Neutral Medium" pitchFamily="2" charset="77"/>
                <a:cs typeface="+mn-cs"/>
              </a:defRPr>
            </a:lvl3pPr>
            <a:lvl4pPr marL="731520" indent="-182880" algn="l" defTabSz="914400" rtl="0" eaLnBrk="1" latinLnBrk="0" hangingPunct="1">
              <a:lnSpc>
                <a:spcPct val="110000"/>
              </a:lnSpc>
              <a:spcBef>
                <a:spcPts val="600"/>
              </a:spcBef>
              <a:buFont typeface="Arial" panose="020B0604020202020204" pitchFamily="34" charset="0"/>
              <a:buChar char="•"/>
              <a:defRPr sz="1200" b="0" i="0" kern="1200">
                <a:solidFill>
                  <a:schemeClr val="tx2"/>
                </a:solidFill>
                <a:latin typeface="ES Build Neutral Medium" pitchFamily="2" charset="77"/>
                <a:ea typeface="ES Build Neutral Medium" pitchFamily="2" charset="77"/>
                <a:cs typeface="+mn-cs"/>
              </a:defRPr>
            </a:lvl4pPr>
            <a:lvl5pPr marL="914400" indent="-182880" algn="l" defTabSz="914400" rtl="0" eaLnBrk="1" latinLnBrk="0" hangingPunct="1">
              <a:lnSpc>
                <a:spcPct val="110000"/>
              </a:lnSpc>
              <a:spcBef>
                <a:spcPts val="600"/>
              </a:spcBef>
              <a:buFont typeface="Arial" panose="020B0604020202020204" pitchFamily="34" charset="0"/>
              <a:buChar char="•"/>
              <a:defRPr sz="1200" b="0" i="0" kern="1200">
                <a:solidFill>
                  <a:schemeClr val="tx2"/>
                </a:solidFill>
                <a:latin typeface="ES Build Neutral Medium" pitchFamily="2" charset="77"/>
                <a:ea typeface="ES Build Neutral Medium"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chemeClr val="bg1"/>
                </a:solidFill>
                <a:latin typeface="+mn-lt"/>
              </a:rPr>
              <a:t>During backup</a:t>
            </a:r>
          </a:p>
          <a:p>
            <a:pPr marL="342892" indent="-342892"/>
            <a:r>
              <a:rPr lang="en-US" sz="1200" dirty="0">
                <a:solidFill>
                  <a:schemeClr val="bg1"/>
                </a:solidFill>
                <a:latin typeface="+mn-lt"/>
              </a:rPr>
              <a:t>Collect metadata &amp; statistics</a:t>
            </a:r>
          </a:p>
          <a:p>
            <a:pPr marL="342892" indent="-342892"/>
            <a:r>
              <a:rPr lang="en-US" sz="1200" dirty="0">
                <a:solidFill>
                  <a:schemeClr val="bg1"/>
                </a:solidFill>
                <a:latin typeface="+mn-lt"/>
              </a:rPr>
              <a:t>Data are cross-correlated</a:t>
            </a:r>
          </a:p>
          <a:p>
            <a:endParaRPr lang="en-US" sz="1200" dirty="0">
              <a:solidFill>
                <a:schemeClr val="bg1"/>
              </a:solidFill>
              <a:latin typeface="+mn-lt"/>
            </a:endParaRPr>
          </a:p>
          <a:p>
            <a:pPr marL="0" indent="0">
              <a:buNone/>
            </a:pPr>
            <a:r>
              <a:rPr lang="en-US" sz="1200" b="1" dirty="0">
                <a:solidFill>
                  <a:schemeClr val="bg1"/>
                </a:solidFill>
                <a:latin typeface="+mn-lt"/>
              </a:rPr>
              <a:t>After backup</a:t>
            </a:r>
          </a:p>
          <a:p>
            <a:pPr marL="342892" indent="-342892"/>
            <a:r>
              <a:rPr lang="en-US" sz="1200" dirty="0">
                <a:solidFill>
                  <a:schemeClr val="bg1"/>
                </a:solidFill>
                <a:latin typeface="+mn-lt"/>
              </a:rPr>
              <a:t>Store malware metadata file in </a:t>
            </a:r>
            <a:r>
              <a:rPr lang="en-US" sz="1200" dirty="0" err="1">
                <a:solidFill>
                  <a:schemeClr val="bg1"/>
                </a:solidFill>
                <a:latin typeface="+mn-lt"/>
              </a:rPr>
              <a:t>VBRcatalog</a:t>
            </a:r>
            <a:endParaRPr lang="en-US" sz="1200" dirty="0">
              <a:solidFill>
                <a:schemeClr val="bg1"/>
              </a:solidFill>
              <a:latin typeface="+mn-lt"/>
            </a:endParaRPr>
          </a:p>
          <a:p>
            <a:pPr marL="342892" indent="-342892"/>
            <a:r>
              <a:rPr lang="en-US" sz="1200" dirty="0">
                <a:solidFill>
                  <a:schemeClr val="bg1"/>
                </a:solidFill>
                <a:latin typeface="+mn-lt"/>
              </a:rPr>
              <a:t>Compare current &amp; previous malware metadata</a:t>
            </a:r>
          </a:p>
          <a:p>
            <a:pPr marL="342892" indent="-342892"/>
            <a:endParaRPr lang="en-US" sz="1200" dirty="0">
              <a:solidFill>
                <a:schemeClr val="bg1"/>
              </a:solidFill>
              <a:latin typeface="+mn-lt"/>
            </a:endParaRPr>
          </a:p>
          <a:p>
            <a:pPr marL="0" indent="0">
              <a:buNone/>
            </a:pPr>
            <a:r>
              <a:rPr lang="en-US" sz="1200" b="1" dirty="0">
                <a:solidFill>
                  <a:schemeClr val="bg1"/>
                </a:solidFill>
                <a:latin typeface="+mn-lt"/>
              </a:rPr>
              <a:t>What we look for?</a:t>
            </a:r>
          </a:p>
          <a:p>
            <a:pPr marL="0" indent="0">
              <a:buNone/>
            </a:pPr>
            <a:r>
              <a:rPr lang="en-US" sz="1200" dirty="0">
                <a:solidFill>
                  <a:schemeClr val="bg1"/>
                </a:solidFill>
                <a:latin typeface="+mn-lt"/>
              </a:rPr>
              <a:t>Incremental backup size		Encryption (absolute size &amp; percent) </a:t>
            </a:r>
          </a:p>
          <a:p>
            <a:pPr marL="0" indent="0">
              <a:buNone/>
            </a:pPr>
            <a:r>
              <a:rPr lang="en-US" sz="1200" dirty="0">
                <a:solidFill>
                  <a:schemeClr val="bg1"/>
                </a:solidFill>
                <a:latin typeface="+mn-lt"/>
              </a:rPr>
              <a:t>Compression			Removed data</a:t>
            </a:r>
          </a:p>
          <a:p>
            <a:pPr marL="0" indent="0">
              <a:buNone/>
            </a:pPr>
            <a:r>
              <a:rPr lang="en-US" sz="1200" dirty="0">
                <a:solidFill>
                  <a:schemeClr val="bg1"/>
                </a:solidFill>
                <a:latin typeface="+mn-lt"/>
              </a:rPr>
              <a:t>Newly encrypted data</a:t>
            </a:r>
          </a:p>
          <a:p>
            <a:pPr marL="0" indent="0">
              <a:buNone/>
            </a:pPr>
            <a:endParaRPr lang="en-US" sz="1500" dirty="0">
              <a:solidFill>
                <a:schemeClr val="accent1"/>
              </a:solidFill>
            </a:endParaRPr>
          </a:p>
        </p:txBody>
      </p:sp>
      <p:pic>
        <p:nvPicPr>
          <p:cNvPr id="4" name="Picture 3">
            <a:extLst>
              <a:ext uri="{FF2B5EF4-FFF2-40B4-BE49-F238E27FC236}">
                <a16:creationId xmlns:a16="http://schemas.microsoft.com/office/drawing/2014/main" id="{249D21FE-FF67-2AF9-E81B-D2A88980FD3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012755" y="1008994"/>
            <a:ext cx="2558523" cy="2730851"/>
          </a:xfrm>
          <a:prstGeom prst="rect">
            <a:avLst/>
          </a:prstGeom>
        </p:spPr>
      </p:pic>
    </p:spTree>
    <p:extLst>
      <p:ext uri="{BB962C8B-B14F-4D97-AF65-F5344CB8AC3E}">
        <p14:creationId xmlns:p14="http://schemas.microsoft.com/office/powerpoint/2010/main" val="289562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37A278-552E-BF58-E83C-5692A937B33A}"/>
              </a:ext>
            </a:extLst>
          </p:cNvPr>
          <p:cNvSpPr>
            <a:spLocks noGrp="1"/>
          </p:cNvSpPr>
          <p:nvPr>
            <p:ph type="title"/>
          </p:nvPr>
        </p:nvSpPr>
        <p:spPr/>
        <p:txBody>
          <a:bodyPr>
            <a:normAutofit/>
          </a:bodyPr>
          <a:lstStyle/>
          <a:p>
            <a:r>
              <a:rPr lang="en-US" dirty="0"/>
              <a:t>File Index scan</a:t>
            </a:r>
          </a:p>
        </p:txBody>
      </p:sp>
      <p:sp>
        <p:nvSpPr>
          <p:cNvPr id="2" name="Footer Placeholder 1">
            <a:extLst>
              <a:ext uri="{FF2B5EF4-FFF2-40B4-BE49-F238E27FC236}">
                <a16:creationId xmlns:a16="http://schemas.microsoft.com/office/drawing/2014/main" id="{1CDE90E0-D4F7-B1A0-74D3-3DC1E00E2355}"/>
              </a:ext>
            </a:extLst>
          </p:cNvPr>
          <p:cNvSpPr>
            <a:spLocks noGrp="1"/>
          </p:cNvSpPr>
          <p:nvPr>
            <p:ph type="ftr" sz="quarter" idx="4294967295"/>
          </p:nvPr>
        </p:nvSpPr>
        <p:spPr>
          <a:xfrm>
            <a:off x="0" y="4803775"/>
            <a:ext cx="7419975" cy="80963"/>
          </a:xfrm>
          <a:prstGeom prst="rect">
            <a:avLst/>
          </a:prstGeom>
        </p:spPr>
        <p:txBody>
          <a:bodyPr/>
          <a:lstStyle/>
          <a:p>
            <a:pPr>
              <a:defRPr/>
            </a:pPr>
            <a:r>
              <a:rPr lang="en-US">
                <a:solidFill>
                  <a:srgbClr val="ADACAF"/>
                </a:solidFill>
                <a:latin typeface="ES Build Neutral"/>
              </a:rPr>
              <a:t>Confidential and Proprietary</a:t>
            </a:r>
          </a:p>
        </p:txBody>
      </p:sp>
      <p:pic>
        <p:nvPicPr>
          <p:cNvPr id="3" name="Picture 2">
            <a:extLst>
              <a:ext uri="{FF2B5EF4-FFF2-40B4-BE49-F238E27FC236}">
                <a16:creationId xmlns:a16="http://schemas.microsoft.com/office/drawing/2014/main" id="{4B851370-FCF3-31F0-5D1A-D289B9D5BA50}"/>
              </a:ext>
            </a:extLst>
          </p:cNvPr>
          <p:cNvPicPr>
            <a:picLocks noChangeAspect="1"/>
          </p:cNvPicPr>
          <p:nvPr/>
        </p:nvPicPr>
        <p:blipFill>
          <a:blip r:embed="rId3"/>
          <a:stretch>
            <a:fillRect/>
          </a:stretch>
        </p:blipFill>
        <p:spPr>
          <a:xfrm>
            <a:off x="585628" y="1310753"/>
            <a:ext cx="4082093" cy="2873398"/>
          </a:xfrm>
          <a:prstGeom prst="rect">
            <a:avLst/>
          </a:prstGeom>
        </p:spPr>
      </p:pic>
      <p:pic>
        <p:nvPicPr>
          <p:cNvPr id="4" name="Picture 3">
            <a:extLst>
              <a:ext uri="{FF2B5EF4-FFF2-40B4-BE49-F238E27FC236}">
                <a16:creationId xmlns:a16="http://schemas.microsoft.com/office/drawing/2014/main" id="{F6668F27-0466-D3D2-0457-39A1E847BEE7}"/>
              </a:ext>
            </a:extLst>
          </p:cNvPr>
          <p:cNvPicPr>
            <a:picLocks noChangeAspect="1"/>
          </p:cNvPicPr>
          <p:nvPr/>
        </p:nvPicPr>
        <p:blipFill>
          <a:blip r:embed="rId4"/>
          <a:stretch>
            <a:fillRect/>
          </a:stretch>
        </p:blipFill>
        <p:spPr>
          <a:xfrm>
            <a:off x="5684242" y="1225991"/>
            <a:ext cx="2622137" cy="3182878"/>
          </a:xfrm>
          <a:prstGeom prst="rect">
            <a:avLst/>
          </a:prstGeom>
        </p:spPr>
      </p:pic>
    </p:spTree>
    <p:extLst>
      <p:ext uri="{BB962C8B-B14F-4D97-AF65-F5344CB8AC3E}">
        <p14:creationId xmlns:p14="http://schemas.microsoft.com/office/powerpoint/2010/main" val="1579900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37A278-552E-BF58-E83C-5692A937B33A}"/>
              </a:ext>
            </a:extLst>
          </p:cNvPr>
          <p:cNvSpPr>
            <a:spLocks noGrp="1"/>
          </p:cNvSpPr>
          <p:nvPr>
            <p:ph type="title"/>
          </p:nvPr>
        </p:nvSpPr>
        <p:spPr/>
        <p:txBody>
          <a:bodyPr>
            <a:normAutofit/>
          </a:bodyPr>
          <a:lstStyle/>
          <a:p>
            <a:r>
              <a:rPr lang="en-US" dirty="0"/>
              <a:t>Find encrypted files and Malware binaries</a:t>
            </a:r>
          </a:p>
        </p:txBody>
      </p:sp>
      <p:sp>
        <p:nvSpPr>
          <p:cNvPr id="7" name="Text Placeholder 7">
            <a:extLst>
              <a:ext uri="{FF2B5EF4-FFF2-40B4-BE49-F238E27FC236}">
                <a16:creationId xmlns:a16="http://schemas.microsoft.com/office/drawing/2014/main" id="{0F8C9F50-DACD-42D4-F962-C5EBF757375B}"/>
              </a:ext>
            </a:extLst>
          </p:cNvPr>
          <p:cNvSpPr txBox="1">
            <a:spLocks/>
          </p:cNvSpPr>
          <p:nvPr/>
        </p:nvSpPr>
        <p:spPr>
          <a:xfrm>
            <a:off x="333174" y="788406"/>
            <a:ext cx="8395883" cy="25424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spcAft>
                <a:spcPts val="600"/>
              </a:spcAft>
              <a:buClrTx/>
              <a:buFont typeface="Calibri" panose="020F0502020204030204" pitchFamily="34" charset="0"/>
              <a:buNone/>
              <a:tabLst/>
              <a:defRPr sz="2667" b="0" i="0" kern="1200">
                <a:solidFill>
                  <a:srgbClr val="0A2F5B"/>
                </a:solidFill>
                <a:latin typeface="+mn-lt"/>
                <a:ea typeface="ES Build" pitchFamily="2" charset="77"/>
                <a:cs typeface="+mn-cs"/>
              </a:defRPr>
            </a:lvl1pPr>
            <a:lvl2pPr marL="173736" indent="-173736" algn="l" defTabSz="914400" rtl="0" eaLnBrk="1" latinLnBrk="0" hangingPunct="1">
              <a:lnSpc>
                <a:spcPct val="100000"/>
              </a:lnSpc>
              <a:spcBef>
                <a:spcPts val="300"/>
              </a:spcBef>
              <a:spcAft>
                <a:spcPts val="150"/>
              </a:spcAft>
              <a:buClrTx/>
              <a:buFont typeface="Arial" panose="020B0604020202020204" pitchFamily="34" charset="0"/>
              <a:buChar char="•"/>
              <a:tabLst/>
              <a:defRPr sz="2400" b="0" i="0" kern="1200">
                <a:solidFill>
                  <a:srgbClr val="0A2F5B"/>
                </a:solidFill>
                <a:latin typeface="+mn-lt"/>
                <a:ea typeface="ES Build" pitchFamily="2" charset="77"/>
                <a:cs typeface="+mn-cs"/>
              </a:defRPr>
            </a:lvl2pPr>
            <a:lvl3pPr marL="342900" indent="-171450" algn="l" defTabSz="914400" rtl="0" eaLnBrk="1" latinLnBrk="0" hangingPunct="1">
              <a:lnSpc>
                <a:spcPct val="100000"/>
              </a:lnSpc>
              <a:spcBef>
                <a:spcPts val="300"/>
              </a:spcBef>
              <a:spcAft>
                <a:spcPts val="150"/>
              </a:spcAft>
              <a:buClrTx/>
              <a:buFont typeface="Arial" panose="020B0604020202020204" pitchFamily="34" charset="0"/>
              <a:buChar char="•"/>
              <a:tabLst/>
              <a:defRPr sz="1867" b="0" i="0" kern="1200">
                <a:solidFill>
                  <a:srgbClr val="0A2F5B"/>
                </a:solidFill>
                <a:latin typeface="+mn-lt"/>
                <a:ea typeface="ES Build" pitchFamily="2" charset="77"/>
                <a:cs typeface="+mn-cs"/>
              </a:defRPr>
            </a:lvl3pPr>
            <a:lvl4pPr marL="576072" indent="-173736" algn="l" defTabSz="914400" rtl="0" eaLnBrk="1" latinLnBrk="0" hangingPunct="1">
              <a:lnSpc>
                <a:spcPct val="100000"/>
              </a:lnSpc>
              <a:spcBef>
                <a:spcPts val="300"/>
              </a:spcBef>
              <a:spcAft>
                <a:spcPts val="150"/>
              </a:spcAft>
              <a:buClrTx/>
              <a:buFont typeface="Arial" panose="020B0604020202020204" pitchFamily="34" charset="0"/>
              <a:buChar char="•"/>
              <a:tabLst/>
              <a:defRPr sz="1867" b="0" i="0" kern="1200">
                <a:solidFill>
                  <a:srgbClr val="0A2F5B"/>
                </a:solidFill>
                <a:latin typeface="+mn-lt"/>
                <a:ea typeface="ES Build" pitchFamily="2" charset="77"/>
                <a:cs typeface="+mn-cs"/>
              </a:defRPr>
            </a:lvl4pPr>
            <a:lvl5pPr marL="731520" indent="-173736" algn="l" defTabSz="914400" rtl="0" eaLnBrk="1" latinLnBrk="0" hangingPunct="1">
              <a:lnSpc>
                <a:spcPct val="96000"/>
              </a:lnSpc>
              <a:spcBef>
                <a:spcPts val="300"/>
              </a:spcBef>
              <a:spcAft>
                <a:spcPts val="150"/>
              </a:spcAft>
              <a:buFont typeface="Arial" panose="020B0604020202020204" pitchFamily="34" charset="0"/>
              <a:buChar char="•"/>
              <a:tabLst/>
              <a:defRPr sz="1400" b="0" i="0" kern="1200">
                <a:solidFill>
                  <a:schemeClr val="bg2">
                    <a:lumMod val="50000"/>
                  </a:schemeClr>
                </a:solidFill>
                <a:latin typeface="+mn-lt"/>
                <a:ea typeface="ES Build" pitchFamily="2" charset="77"/>
                <a:cs typeface="+mn-cs"/>
              </a:defRPr>
            </a:lvl5pPr>
            <a:lvl6pPr marL="11113" indent="0" algn="l" defTabSz="914400" rtl="0" eaLnBrk="1" latinLnBrk="0" hangingPunct="1">
              <a:lnSpc>
                <a:spcPct val="96000"/>
              </a:lnSpc>
              <a:spcBef>
                <a:spcPts val="600"/>
              </a:spcBef>
              <a:spcAft>
                <a:spcPts val="300"/>
              </a:spcAft>
              <a:buFont typeface="System Font Regular"/>
              <a:buChar char="​"/>
              <a:tabLst/>
              <a:defRPr sz="1600" b="1" kern="1200">
                <a:solidFill>
                  <a:schemeClr val="tx1"/>
                </a:solidFill>
                <a:latin typeface="+mn-lt"/>
                <a:ea typeface="ES Build Neutral Semi Bold" pitchFamily="50" charset="0"/>
                <a:cs typeface="+mn-cs"/>
              </a:defRPr>
            </a:lvl6pPr>
            <a:lvl7pPr marL="11113" indent="0" algn="l" defTabSz="914400" rtl="0" eaLnBrk="1" latinLnBrk="0" hangingPunct="1">
              <a:lnSpc>
                <a:spcPct val="96000"/>
              </a:lnSpc>
              <a:spcBef>
                <a:spcPts val="600"/>
              </a:spcBef>
              <a:spcAft>
                <a:spcPts val="300"/>
              </a:spcAft>
              <a:buFont typeface="System Font Regular"/>
              <a:buChar char="​"/>
              <a:tabLst/>
              <a:defRPr sz="1600" b="0" kern="1200">
                <a:solidFill>
                  <a:schemeClr val="tx1"/>
                </a:solidFill>
                <a:latin typeface="+mn-lt"/>
                <a:ea typeface="ES Build" pitchFamily="2" charset="77"/>
                <a:cs typeface="+mn-cs"/>
              </a:defRPr>
            </a:lvl7pPr>
            <a:lvl8pPr marL="0" indent="0" algn="l" defTabSz="914400" rtl="0" eaLnBrk="1" latinLnBrk="0" hangingPunct="1">
              <a:lnSpc>
                <a:spcPct val="84000"/>
              </a:lnSpc>
              <a:spcBef>
                <a:spcPts val="300"/>
              </a:spcBef>
              <a:buFont typeface="System Font Regular"/>
              <a:buChar char="​"/>
              <a:tabLst/>
              <a:defRPr sz="5500" kern="1200" spc="-150" baseline="0">
                <a:solidFill>
                  <a:srgbClr val="8E71F4"/>
                </a:solidFill>
                <a:latin typeface="+mn-lt"/>
                <a:ea typeface="ES Build" pitchFamily="2" charset="77"/>
                <a:cs typeface="+mn-cs"/>
              </a:defRPr>
            </a:lvl8pPr>
            <a:lvl9pPr marL="11113" indent="0" algn="l" defTabSz="914400" rtl="0" eaLnBrk="1" latinLnBrk="0" hangingPunct="1">
              <a:lnSpc>
                <a:spcPct val="84000"/>
              </a:lnSpc>
              <a:spcBef>
                <a:spcPts val="0"/>
              </a:spcBef>
              <a:buFont typeface="System Font Regular"/>
              <a:buChar char="​"/>
              <a:tabLst/>
              <a:defRPr sz="11000" kern="1200" spc="-300">
                <a:solidFill>
                  <a:srgbClr val="8E71F4"/>
                </a:solidFill>
                <a:latin typeface="+mn-lt"/>
                <a:ea typeface="ES Build" pitchFamily="2" charset="77"/>
                <a:cs typeface="+mn-cs"/>
              </a:defRPr>
            </a:lvl9pPr>
          </a:lstStyle>
          <a:p>
            <a:r>
              <a:rPr lang="en-US" sz="1600" b="1" dirty="0">
                <a:solidFill>
                  <a:srgbClr val="93EA20"/>
                </a:solidFill>
              </a:rPr>
              <a:t>With in-Guest index detection</a:t>
            </a:r>
          </a:p>
        </p:txBody>
      </p:sp>
      <p:sp>
        <p:nvSpPr>
          <p:cNvPr id="3" name="Text Placeholder 3">
            <a:extLst>
              <a:ext uri="{FF2B5EF4-FFF2-40B4-BE49-F238E27FC236}">
                <a16:creationId xmlns:a16="http://schemas.microsoft.com/office/drawing/2014/main" id="{6503901A-AB8B-7F25-1090-CBC0CFEF49A7}"/>
              </a:ext>
            </a:extLst>
          </p:cNvPr>
          <p:cNvSpPr txBox="1">
            <a:spLocks/>
          </p:cNvSpPr>
          <p:nvPr/>
        </p:nvSpPr>
        <p:spPr>
          <a:xfrm>
            <a:off x="376323" y="1371710"/>
            <a:ext cx="5442031" cy="3535751"/>
          </a:xfrm>
          <a:prstGeom prst="rect">
            <a:avLst/>
          </a:prstGeom>
        </p:spPr>
        <p:txBody>
          <a:bodyPr vert="horz" lIns="68580" tIns="34290" rIns="68580" bIns="34290" rtlCol="0">
            <a:normAutofit/>
          </a:bodyPr>
          <a:lstStyle>
            <a:lvl1pPr marL="182880" indent="-182880" algn="l" defTabSz="914400" rtl="0" eaLnBrk="1" latinLnBrk="0" hangingPunct="1">
              <a:lnSpc>
                <a:spcPct val="110000"/>
              </a:lnSpc>
              <a:spcBef>
                <a:spcPts val="600"/>
              </a:spcBef>
              <a:buFont typeface="Arial" panose="020B0604020202020204" pitchFamily="34" charset="0"/>
              <a:buChar char="•"/>
              <a:defRPr sz="1600" b="0" i="0" kern="1200">
                <a:solidFill>
                  <a:schemeClr val="tx2"/>
                </a:solidFill>
                <a:latin typeface="ES Build Neutral Medium" pitchFamily="2" charset="77"/>
                <a:ea typeface="ES Build Neutral Medium" pitchFamily="2" charset="77"/>
                <a:cs typeface="+mn-cs"/>
              </a:defRPr>
            </a:lvl1pPr>
            <a:lvl2pPr marL="365760" indent="-182880" algn="l" defTabSz="914400" rtl="0" eaLnBrk="1" latinLnBrk="0" hangingPunct="1">
              <a:lnSpc>
                <a:spcPct val="110000"/>
              </a:lnSpc>
              <a:spcBef>
                <a:spcPts val="600"/>
              </a:spcBef>
              <a:buFont typeface="Arial" panose="020B0604020202020204" pitchFamily="34" charset="0"/>
              <a:buChar char="•"/>
              <a:defRPr sz="1400" b="0" i="0" kern="1200">
                <a:solidFill>
                  <a:schemeClr val="tx2"/>
                </a:solidFill>
                <a:latin typeface="ES Build Neutral Medium" pitchFamily="2" charset="77"/>
                <a:ea typeface="ES Build Neutral Medium" pitchFamily="2" charset="77"/>
                <a:cs typeface="+mn-cs"/>
              </a:defRPr>
            </a:lvl2pPr>
            <a:lvl3pPr marL="548640" indent="-182880" algn="l" defTabSz="914400" rtl="0" eaLnBrk="1" latinLnBrk="0" hangingPunct="1">
              <a:lnSpc>
                <a:spcPct val="110000"/>
              </a:lnSpc>
              <a:spcBef>
                <a:spcPts val="600"/>
              </a:spcBef>
              <a:buFont typeface="Arial" panose="020B0604020202020204" pitchFamily="34" charset="0"/>
              <a:buChar char="•"/>
              <a:defRPr sz="1400" b="0" i="0" kern="1200">
                <a:solidFill>
                  <a:schemeClr val="tx2"/>
                </a:solidFill>
                <a:latin typeface="ES Build Neutral Medium" pitchFamily="2" charset="77"/>
                <a:ea typeface="ES Build Neutral Medium" pitchFamily="2" charset="77"/>
                <a:cs typeface="+mn-cs"/>
              </a:defRPr>
            </a:lvl3pPr>
            <a:lvl4pPr marL="731520" indent="-182880" algn="l" defTabSz="914400" rtl="0" eaLnBrk="1" latinLnBrk="0" hangingPunct="1">
              <a:lnSpc>
                <a:spcPct val="110000"/>
              </a:lnSpc>
              <a:spcBef>
                <a:spcPts val="600"/>
              </a:spcBef>
              <a:buFont typeface="Arial" panose="020B0604020202020204" pitchFamily="34" charset="0"/>
              <a:buChar char="•"/>
              <a:defRPr sz="1200" b="0" i="0" kern="1200">
                <a:solidFill>
                  <a:schemeClr val="tx2"/>
                </a:solidFill>
                <a:latin typeface="ES Build Neutral Medium" pitchFamily="2" charset="77"/>
                <a:ea typeface="ES Build Neutral Medium" pitchFamily="2" charset="77"/>
                <a:cs typeface="+mn-cs"/>
              </a:defRPr>
            </a:lvl4pPr>
            <a:lvl5pPr marL="914400" indent="-182880" algn="l" defTabSz="914400" rtl="0" eaLnBrk="1" latinLnBrk="0" hangingPunct="1">
              <a:lnSpc>
                <a:spcPct val="110000"/>
              </a:lnSpc>
              <a:spcBef>
                <a:spcPts val="600"/>
              </a:spcBef>
              <a:buFont typeface="Arial" panose="020B0604020202020204" pitchFamily="34" charset="0"/>
              <a:buChar char="•"/>
              <a:defRPr sz="1200" b="0" i="0" kern="1200">
                <a:solidFill>
                  <a:schemeClr val="tx2"/>
                </a:solidFill>
                <a:latin typeface="ES Build Neutral Medium" pitchFamily="2" charset="77"/>
                <a:ea typeface="ES Build Neutral Medium"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2" indent="-342892"/>
            <a:r>
              <a:rPr lang="en-GB" sz="1800" dirty="0">
                <a:solidFill>
                  <a:schemeClr val="bg1"/>
                </a:solidFill>
                <a:latin typeface="+mn-lt"/>
              </a:rPr>
              <a:t>Encrypted files usually have special file name extension</a:t>
            </a:r>
          </a:p>
          <a:p>
            <a:pPr marL="342892" indent="-342892"/>
            <a:r>
              <a:rPr lang="en-US" sz="1800" dirty="0">
                <a:solidFill>
                  <a:schemeClr val="bg1"/>
                </a:solidFill>
                <a:latin typeface="+mn-lt"/>
              </a:rPr>
              <a:t>4000+ pre-defined file names extensions </a:t>
            </a:r>
          </a:p>
          <a:p>
            <a:pPr marL="342892" indent="-342892"/>
            <a:r>
              <a:rPr lang="en-US" sz="1800" dirty="0">
                <a:solidFill>
                  <a:schemeClr val="bg1"/>
                </a:solidFill>
                <a:latin typeface="+mn-lt"/>
              </a:rPr>
              <a:t>Dynamic detection of </a:t>
            </a:r>
            <a:r>
              <a:rPr lang="en-US" sz="1800" b="1" i="1" dirty="0">
                <a:solidFill>
                  <a:schemeClr val="bg1"/>
                </a:solidFill>
                <a:latin typeface="+mn-lt"/>
              </a:rPr>
              <a:t>unknown</a:t>
            </a:r>
            <a:r>
              <a:rPr lang="en-US" sz="1800" dirty="0">
                <a:solidFill>
                  <a:schemeClr val="bg1"/>
                </a:solidFill>
                <a:latin typeface="+mn-lt"/>
              </a:rPr>
              <a:t> extensions</a:t>
            </a:r>
            <a:endParaRPr lang="en-GB" sz="1800" dirty="0">
              <a:solidFill>
                <a:schemeClr val="bg1"/>
              </a:solidFill>
              <a:latin typeface="+mn-lt"/>
            </a:endParaRPr>
          </a:p>
          <a:p>
            <a:pPr marL="342892" indent="-342892"/>
            <a:r>
              <a:rPr lang="en-GB" sz="1800" dirty="0">
                <a:solidFill>
                  <a:schemeClr val="bg1"/>
                </a:solidFill>
                <a:latin typeface="+mn-lt"/>
              </a:rPr>
              <a:t>Find known malware binary names</a:t>
            </a:r>
          </a:p>
          <a:p>
            <a:pPr marL="815735" lvl="1" indent="-342892"/>
            <a:r>
              <a:rPr lang="en-GB" sz="1600" dirty="0">
                <a:solidFill>
                  <a:schemeClr val="bg1"/>
                </a:solidFill>
                <a:latin typeface="+mn-lt"/>
              </a:rPr>
              <a:t>E.g., Petwrap.exe</a:t>
            </a:r>
          </a:p>
        </p:txBody>
      </p:sp>
      <p:pic>
        <p:nvPicPr>
          <p:cNvPr id="4" name="Picture 3">
            <a:extLst>
              <a:ext uri="{FF2B5EF4-FFF2-40B4-BE49-F238E27FC236}">
                <a16:creationId xmlns:a16="http://schemas.microsoft.com/office/drawing/2014/main" id="{F9E94FD6-D961-3EFB-4341-D737438CD51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442364" y="925490"/>
            <a:ext cx="1847133" cy="1971546"/>
          </a:xfrm>
          <a:prstGeom prst="rect">
            <a:avLst/>
          </a:prstGeom>
        </p:spPr>
      </p:pic>
      <p:pic>
        <p:nvPicPr>
          <p:cNvPr id="5" name="Picture 4" descr="A blue cube with a magnifying glass&#10;&#10;Description automatically generated with low confidence">
            <a:extLst>
              <a:ext uri="{FF2B5EF4-FFF2-40B4-BE49-F238E27FC236}">
                <a16:creationId xmlns:a16="http://schemas.microsoft.com/office/drawing/2014/main" id="{4C2D0C27-16EE-301E-3E1F-AD88F9DE4C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59238" y="2358321"/>
            <a:ext cx="1819024" cy="2510254"/>
          </a:xfrm>
          <a:prstGeom prst="rect">
            <a:avLst/>
          </a:prstGeom>
        </p:spPr>
      </p:pic>
      <p:pic>
        <p:nvPicPr>
          <p:cNvPr id="8" name="Picture 7">
            <a:extLst>
              <a:ext uri="{FF2B5EF4-FFF2-40B4-BE49-F238E27FC236}">
                <a16:creationId xmlns:a16="http://schemas.microsoft.com/office/drawing/2014/main" id="{AE961D4F-E1A1-DC15-980B-336501DC03C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34205" y="3688863"/>
            <a:ext cx="2855211" cy="1050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949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37A278-552E-BF58-E83C-5692A937B33A}"/>
              </a:ext>
            </a:extLst>
          </p:cNvPr>
          <p:cNvSpPr>
            <a:spLocks noGrp="1"/>
          </p:cNvSpPr>
          <p:nvPr>
            <p:ph type="title"/>
          </p:nvPr>
        </p:nvSpPr>
        <p:spPr/>
        <p:txBody>
          <a:bodyPr>
            <a:normAutofit/>
          </a:bodyPr>
          <a:lstStyle/>
          <a:p>
            <a:r>
              <a:rPr lang="en-US" dirty="0"/>
              <a:t>Inline Malware Detection</a:t>
            </a:r>
          </a:p>
        </p:txBody>
      </p:sp>
      <p:pic>
        <p:nvPicPr>
          <p:cNvPr id="5" name="Picture 4">
            <a:extLst>
              <a:ext uri="{FF2B5EF4-FFF2-40B4-BE49-F238E27FC236}">
                <a16:creationId xmlns:a16="http://schemas.microsoft.com/office/drawing/2014/main" id="{173A4F8E-1AC3-D623-39C7-549206840A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20642" y="1625983"/>
            <a:ext cx="3702716" cy="1891535"/>
          </a:xfrm>
          <a:prstGeom prst="rect">
            <a:avLst/>
          </a:prstGeom>
        </p:spPr>
      </p:pic>
      <p:sp>
        <p:nvSpPr>
          <p:cNvPr id="7" name="Text Placeholder 7">
            <a:extLst>
              <a:ext uri="{FF2B5EF4-FFF2-40B4-BE49-F238E27FC236}">
                <a16:creationId xmlns:a16="http://schemas.microsoft.com/office/drawing/2014/main" id="{0F8C9F50-DACD-42D4-F962-C5EBF757375B}"/>
              </a:ext>
            </a:extLst>
          </p:cNvPr>
          <p:cNvSpPr txBox="1">
            <a:spLocks/>
          </p:cNvSpPr>
          <p:nvPr/>
        </p:nvSpPr>
        <p:spPr>
          <a:xfrm>
            <a:off x="333174" y="788406"/>
            <a:ext cx="8395883" cy="25424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spcAft>
                <a:spcPts val="600"/>
              </a:spcAft>
              <a:buClrTx/>
              <a:buFont typeface="Calibri" panose="020F0502020204030204" pitchFamily="34" charset="0"/>
              <a:buNone/>
              <a:tabLst/>
              <a:defRPr sz="2667" b="0" i="0" kern="1200">
                <a:solidFill>
                  <a:srgbClr val="0A2F5B"/>
                </a:solidFill>
                <a:latin typeface="+mn-lt"/>
                <a:ea typeface="ES Build" pitchFamily="2" charset="77"/>
                <a:cs typeface="+mn-cs"/>
              </a:defRPr>
            </a:lvl1pPr>
            <a:lvl2pPr marL="173736" indent="-173736" algn="l" defTabSz="914400" rtl="0" eaLnBrk="1" latinLnBrk="0" hangingPunct="1">
              <a:lnSpc>
                <a:spcPct val="100000"/>
              </a:lnSpc>
              <a:spcBef>
                <a:spcPts val="300"/>
              </a:spcBef>
              <a:spcAft>
                <a:spcPts val="150"/>
              </a:spcAft>
              <a:buClrTx/>
              <a:buFont typeface="Arial" panose="020B0604020202020204" pitchFamily="34" charset="0"/>
              <a:buChar char="•"/>
              <a:tabLst/>
              <a:defRPr sz="2400" b="0" i="0" kern="1200">
                <a:solidFill>
                  <a:srgbClr val="0A2F5B"/>
                </a:solidFill>
                <a:latin typeface="+mn-lt"/>
                <a:ea typeface="ES Build" pitchFamily="2" charset="77"/>
                <a:cs typeface="+mn-cs"/>
              </a:defRPr>
            </a:lvl2pPr>
            <a:lvl3pPr marL="342900" indent="-171450" algn="l" defTabSz="914400" rtl="0" eaLnBrk="1" latinLnBrk="0" hangingPunct="1">
              <a:lnSpc>
                <a:spcPct val="100000"/>
              </a:lnSpc>
              <a:spcBef>
                <a:spcPts val="300"/>
              </a:spcBef>
              <a:spcAft>
                <a:spcPts val="150"/>
              </a:spcAft>
              <a:buClrTx/>
              <a:buFont typeface="Arial" panose="020B0604020202020204" pitchFamily="34" charset="0"/>
              <a:buChar char="•"/>
              <a:tabLst/>
              <a:defRPr sz="1867" b="0" i="0" kern="1200">
                <a:solidFill>
                  <a:srgbClr val="0A2F5B"/>
                </a:solidFill>
                <a:latin typeface="+mn-lt"/>
                <a:ea typeface="ES Build" pitchFamily="2" charset="77"/>
                <a:cs typeface="+mn-cs"/>
              </a:defRPr>
            </a:lvl3pPr>
            <a:lvl4pPr marL="576072" indent="-173736" algn="l" defTabSz="914400" rtl="0" eaLnBrk="1" latinLnBrk="0" hangingPunct="1">
              <a:lnSpc>
                <a:spcPct val="100000"/>
              </a:lnSpc>
              <a:spcBef>
                <a:spcPts val="300"/>
              </a:spcBef>
              <a:spcAft>
                <a:spcPts val="150"/>
              </a:spcAft>
              <a:buClrTx/>
              <a:buFont typeface="Arial" panose="020B0604020202020204" pitchFamily="34" charset="0"/>
              <a:buChar char="•"/>
              <a:tabLst/>
              <a:defRPr sz="1867" b="0" i="0" kern="1200">
                <a:solidFill>
                  <a:srgbClr val="0A2F5B"/>
                </a:solidFill>
                <a:latin typeface="+mn-lt"/>
                <a:ea typeface="ES Build" pitchFamily="2" charset="77"/>
                <a:cs typeface="+mn-cs"/>
              </a:defRPr>
            </a:lvl4pPr>
            <a:lvl5pPr marL="731520" indent="-173736" algn="l" defTabSz="914400" rtl="0" eaLnBrk="1" latinLnBrk="0" hangingPunct="1">
              <a:lnSpc>
                <a:spcPct val="96000"/>
              </a:lnSpc>
              <a:spcBef>
                <a:spcPts val="300"/>
              </a:spcBef>
              <a:spcAft>
                <a:spcPts val="150"/>
              </a:spcAft>
              <a:buFont typeface="Arial" panose="020B0604020202020204" pitchFamily="34" charset="0"/>
              <a:buChar char="•"/>
              <a:tabLst/>
              <a:defRPr sz="1400" b="0" i="0" kern="1200">
                <a:solidFill>
                  <a:schemeClr val="bg2">
                    <a:lumMod val="50000"/>
                  </a:schemeClr>
                </a:solidFill>
                <a:latin typeface="+mn-lt"/>
                <a:ea typeface="ES Build" pitchFamily="2" charset="77"/>
                <a:cs typeface="+mn-cs"/>
              </a:defRPr>
            </a:lvl5pPr>
            <a:lvl6pPr marL="11113" indent="0" algn="l" defTabSz="914400" rtl="0" eaLnBrk="1" latinLnBrk="0" hangingPunct="1">
              <a:lnSpc>
                <a:spcPct val="96000"/>
              </a:lnSpc>
              <a:spcBef>
                <a:spcPts val="600"/>
              </a:spcBef>
              <a:spcAft>
                <a:spcPts val="300"/>
              </a:spcAft>
              <a:buFont typeface="System Font Regular"/>
              <a:buChar char="​"/>
              <a:tabLst/>
              <a:defRPr sz="1600" b="1" kern="1200">
                <a:solidFill>
                  <a:schemeClr val="tx1"/>
                </a:solidFill>
                <a:latin typeface="+mn-lt"/>
                <a:ea typeface="ES Build Neutral Semi Bold" pitchFamily="50" charset="0"/>
                <a:cs typeface="+mn-cs"/>
              </a:defRPr>
            </a:lvl6pPr>
            <a:lvl7pPr marL="11113" indent="0" algn="l" defTabSz="914400" rtl="0" eaLnBrk="1" latinLnBrk="0" hangingPunct="1">
              <a:lnSpc>
                <a:spcPct val="96000"/>
              </a:lnSpc>
              <a:spcBef>
                <a:spcPts val="600"/>
              </a:spcBef>
              <a:spcAft>
                <a:spcPts val="300"/>
              </a:spcAft>
              <a:buFont typeface="System Font Regular"/>
              <a:buChar char="​"/>
              <a:tabLst/>
              <a:defRPr sz="1600" b="0" kern="1200">
                <a:solidFill>
                  <a:schemeClr val="tx1"/>
                </a:solidFill>
                <a:latin typeface="+mn-lt"/>
                <a:ea typeface="ES Build" pitchFamily="2" charset="77"/>
                <a:cs typeface="+mn-cs"/>
              </a:defRPr>
            </a:lvl7pPr>
            <a:lvl8pPr marL="0" indent="0" algn="l" defTabSz="914400" rtl="0" eaLnBrk="1" latinLnBrk="0" hangingPunct="1">
              <a:lnSpc>
                <a:spcPct val="84000"/>
              </a:lnSpc>
              <a:spcBef>
                <a:spcPts val="300"/>
              </a:spcBef>
              <a:buFont typeface="System Font Regular"/>
              <a:buChar char="​"/>
              <a:tabLst/>
              <a:defRPr sz="5500" kern="1200" spc="-150" baseline="0">
                <a:solidFill>
                  <a:srgbClr val="8E71F4"/>
                </a:solidFill>
                <a:latin typeface="+mn-lt"/>
                <a:ea typeface="ES Build" pitchFamily="2" charset="77"/>
                <a:cs typeface="+mn-cs"/>
              </a:defRPr>
            </a:lvl8pPr>
            <a:lvl9pPr marL="11113" indent="0" algn="l" defTabSz="914400" rtl="0" eaLnBrk="1" latinLnBrk="0" hangingPunct="1">
              <a:lnSpc>
                <a:spcPct val="84000"/>
              </a:lnSpc>
              <a:spcBef>
                <a:spcPts val="0"/>
              </a:spcBef>
              <a:buFont typeface="System Font Regular"/>
              <a:buChar char="​"/>
              <a:tabLst/>
              <a:defRPr sz="11000" kern="1200" spc="-300">
                <a:solidFill>
                  <a:srgbClr val="8E71F4"/>
                </a:solidFill>
                <a:latin typeface="+mn-lt"/>
                <a:ea typeface="ES Build" pitchFamily="2" charset="77"/>
                <a:cs typeface="+mn-cs"/>
              </a:defRPr>
            </a:lvl9pPr>
          </a:lstStyle>
          <a:p>
            <a:r>
              <a:rPr lang="en-US" sz="1600" b="1" dirty="0">
                <a:solidFill>
                  <a:srgbClr val="93EA20"/>
                </a:solidFill>
              </a:rPr>
              <a:t>Malware event</a:t>
            </a:r>
          </a:p>
        </p:txBody>
      </p:sp>
    </p:spTree>
    <p:extLst>
      <p:ext uri="{BB962C8B-B14F-4D97-AF65-F5344CB8AC3E}">
        <p14:creationId xmlns:p14="http://schemas.microsoft.com/office/powerpoint/2010/main" val="2935579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24C6D0AB-DAEF-BC77-7BB7-E7AAC2E6A436}"/>
              </a:ext>
            </a:extLst>
          </p:cNvPr>
          <p:cNvSpPr txBox="1"/>
          <p:nvPr/>
        </p:nvSpPr>
        <p:spPr>
          <a:xfrm>
            <a:off x="268416" y="1786920"/>
            <a:ext cx="7858237" cy="2554545"/>
          </a:xfrm>
          <a:prstGeom prst="rect">
            <a:avLst/>
          </a:prstGeom>
          <a:noFill/>
        </p:spPr>
        <p:txBody>
          <a:bodyPr wrap="square">
            <a:spAutoFit/>
          </a:bodyPr>
          <a:lstStyle/>
          <a:p>
            <a:r>
              <a:rPr lang="de-DE" sz="3200" dirty="0">
                <a:solidFill>
                  <a:schemeClr val="accent1"/>
                </a:solidFill>
              </a:rPr>
              <a:t>JAN:</a:t>
            </a:r>
          </a:p>
          <a:p>
            <a:r>
              <a:rPr lang="de-DE" sz="3200" dirty="0">
                <a:solidFill>
                  <a:schemeClr val="accent1"/>
                </a:solidFill>
              </a:rPr>
              <a:t>Wenn trotz aller </a:t>
            </a:r>
            <a:r>
              <a:rPr lang="de-DE" sz="3200" dirty="0" err="1">
                <a:solidFill>
                  <a:schemeClr val="accent1"/>
                </a:solidFill>
              </a:rPr>
              <a:t>Vorsichtsmassnahmen</a:t>
            </a:r>
            <a:r>
              <a:rPr lang="de-DE" sz="3200" dirty="0">
                <a:solidFill>
                  <a:schemeClr val="accent1"/>
                </a:solidFill>
              </a:rPr>
              <a:t> eine Infektion durch Ransomware auftritt, welche </a:t>
            </a:r>
            <a:r>
              <a:rPr lang="en-CH" sz="3200" dirty="0">
                <a:solidFill>
                  <a:schemeClr val="accent1"/>
                </a:solidFill>
              </a:rPr>
              <a:t>Features für die </a:t>
            </a:r>
            <a:r>
              <a:rPr lang="en-CH" sz="3200" dirty="0" err="1">
                <a:solidFill>
                  <a:schemeClr val="accent1"/>
                </a:solidFill>
              </a:rPr>
              <a:t>Wiederherstellung</a:t>
            </a:r>
            <a:r>
              <a:rPr lang="de-DE" sz="3200" dirty="0">
                <a:solidFill>
                  <a:schemeClr val="accent1"/>
                </a:solidFill>
              </a:rPr>
              <a:t> bietet Veeam an?</a:t>
            </a:r>
            <a:endParaRPr lang="de-CH" sz="3200" dirty="0">
              <a:solidFill>
                <a:schemeClr val="accent1"/>
              </a:solidFill>
            </a:endParaRPr>
          </a:p>
        </p:txBody>
      </p:sp>
    </p:spTree>
    <p:extLst>
      <p:ext uri="{BB962C8B-B14F-4D97-AF65-F5344CB8AC3E}">
        <p14:creationId xmlns:p14="http://schemas.microsoft.com/office/powerpoint/2010/main" val="66832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337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B3BF-F586-071C-3AC7-DFCFF5FD0CAC}"/>
              </a:ext>
            </a:extLst>
          </p:cNvPr>
          <p:cNvSpPr>
            <a:spLocks noGrp="1"/>
          </p:cNvSpPr>
          <p:nvPr>
            <p:ph type="title"/>
          </p:nvPr>
        </p:nvSpPr>
        <p:spPr/>
        <p:txBody>
          <a:bodyPr/>
          <a:lstStyle/>
          <a:p>
            <a:r>
              <a:rPr lang="en-US" dirty="0"/>
              <a:t>Ransomware Risk Mitigation </a:t>
            </a:r>
            <a:br>
              <a:rPr lang="en-US" dirty="0"/>
            </a:br>
            <a:r>
              <a:rPr lang="en-US" dirty="0"/>
              <a:t>with Orchestrated Snapshots</a:t>
            </a:r>
            <a:endParaRPr lang="en-GB" dirty="0"/>
          </a:p>
        </p:txBody>
      </p:sp>
      <p:pic>
        <p:nvPicPr>
          <p:cNvPr id="3" name="Graphic 2">
            <a:extLst>
              <a:ext uri="{FF2B5EF4-FFF2-40B4-BE49-F238E27FC236}">
                <a16:creationId xmlns:a16="http://schemas.microsoft.com/office/drawing/2014/main" id="{63BF1846-9F3C-EA0D-C69A-A8ECC3FA048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6840" y="1501124"/>
            <a:ext cx="1463926" cy="1410693"/>
          </a:xfrm>
          <a:prstGeom prst="rect">
            <a:avLst/>
          </a:prstGeom>
        </p:spPr>
      </p:pic>
      <p:sp>
        <p:nvSpPr>
          <p:cNvPr id="4" name="Isosceles Triangle 169">
            <a:extLst>
              <a:ext uri="{FF2B5EF4-FFF2-40B4-BE49-F238E27FC236}">
                <a16:creationId xmlns:a16="http://schemas.microsoft.com/office/drawing/2014/main" id="{D7CF1688-979A-F075-C532-C91F6485A9D4}"/>
              </a:ext>
            </a:extLst>
          </p:cNvPr>
          <p:cNvSpPr/>
          <p:nvPr/>
        </p:nvSpPr>
        <p:spPr bwMode="auto">
          <a:xfrm rot="5400000">
            <a:off x="2328748" y="3278269"/>
            <a:ext cx="330716" cy="320118"/>
          </a:xfrm>
          <a:prstGeom prst="triangle">
            <a:avLst>
              <a:gd name="adj" fmla="val 50061"/>
            </a:avLst>
          </a:prstGeom>
          <a:gradFill>
            <a:gsLst>
              <a:gs pos="0">
                <a:schemeClr val="bg1">
                  <a:lumMod val="75000"/>
                  <a:alpha val="64000"/>
                </a:schemeClr>
              </a:gs>
              <a:gs pos="100000">
                <a:schemeClr val="bg1">
                  <a:lumMod val="85000"/>
                  <a:alpha val="3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ru-RU" sz="1200" dirty="0" err="1">
              <a:solidFill>
                <a:srgbClr val="FFFFFF"/>
              </a:solidFill>
              <a:latin typeface="Tahoma"/>
            </a:endParaRPr>
          </a:p>
        </p:txBody>
      </p:sp>
      <p:sp>
        <p:nvSpPr>
          <p:cNvPr id="5" name="TextBox 4">
            <a:extLst>
              <a:ext uri="{FF2B5EF4-FFF2-40B4-BE49-F238E27FC236}">
                <a16:creationId xmlns:a16="http://schemas.microsoft.com/office/drawing/2014/main" id="{3373A800-C093-0963-F382-682F1732A46C}"/>
              </a:ext>
            </a:extLst>
          </p:cNvPr>
          <p:cNvSpPr txBox="1"/>
          <p:nvPr/>
        </p:nvSpPr>
        <p:spPr>
          <a:xfrm>
            <a:off x="840926" y="3689865"/>
            <a:ext cx="1529405" cy="276999"/>
          </a:xfrm>
          <a:prstGeom prst="rect">
            <a:avLst/>
          </a:prstGeom>
        </p:spPr>
        <p:txBody>
          <a:bodyPr wrap="square" rtlCol="0" anchor="ctr">
            <a:spAutoFit/>
          </a:bodyPr>
          <a:lstStyle/>
          <a:p>
            <a:pPr algn="ctr" defTabSz="914243">
              <a:defRPr/>
            </a:pPr>
            <a:endParaRPr lang="en-US" sz="1200" kern="0" dirty="0">
              <a:solidFill>
                <a:srgbClr val="FFFFFF"/>
              </a:solidFill>
              <a:latin typeface="Tahoma" panose="020B0604030504040204" pitchFamily="34" charset="0"/>
            </a:endParaRPr>
          </a:p>
        </p:txBody>
      </p:sp>
      <p:sp>
        <p:nvSpPr>
          <p:cNvPr id="6" name="TextBox 5">
            <a:extLst>
              <a:ext uri="{FF2B5EF4-FFF2-40B4-BE49-F238E27FC236}">
                <a16:creationId xmlns:a16="http://schemas.microsoft.com/office/drawing/2014/main" id="{B58FA5F6-8753-409A-256C-1953B1E43811}"/>
              </a:ext>
            </a:extLst>
          </p:cNvPr>
          <p:cNvSpPr txBox="1"/>
          <p:nvPr/>
        </p:nvSpPr>
        <p:spPr>
          <a:xfrm>
            <a:off x="609397" y="3667479"/>
            <a:ext cx="1934885" cy="815864"/>
          </a:xfrm>
          <a:prstGeom prst="rect">
            <a:avLst/>
          </a:prstGeom>
          <a:noFill/>
          <a:ln w="57150">
            <a:noFill/>
            <a:miter lim="800000"/>
          </a:ln>
        </p:spPr>
        <p:txBody>
          <a:bodyPr wrap="square" lIns="68580" tIns="68580" rIns="68580" bIns="68580" rtlCol="0">
            <a:spAutoFit/>
          </a:bodyPr>
          <a:lstStyle/>
          <a:p>
            <a:pPr algn="ctr">
              <a:lnSpc>
                <a:spcPct val="90000"/>
              </a:lnSpc>
              <a:spcBef>
                <a:spcPts val="300"/>
              </a:spcBef>
              <a:defRPr/>
            </a:pPr>
            <a:r>
              <a:rPr lang="en-US" sz="1800" dirty="0">
                <a:solidFill>
                  <a:prstClr val="white"/>
                </a:solidFill>
                <a:latin typeface="Tahoma" panose="020B0604030504040204" pitchFamily="34" charset="0"/>
              </a:rPr>
              <a:t>Lenovo </a:t>
            </a:r>
            <a:r>
              <a:rPr lang="en-US" sz="1800" dirty="0" err="1">
                <a:solidFill>
                  <a:prstClr val="white"/>
                </a:solidFill>
                <a:latin typeface="Tahoma" panose="020B0604030504040204" pitchFamily="34" charset="0"/>
              </a:rPr>
              <a:t>ThinkSystem</a:t>
            </a:r>
            <a:r>
              <a:rPr lang="en-US" sz="1800" dirty="0">
                <a:solidFill>
                  <a:prstClr val="white"/>
                </a:solidFill>
                <a:latin typeface="Tahoma" panose="020B0604030504040204" pitchFamily="34" charset="0"/>
              </a:rPr>
              <a:t> DM</a:t>
            </a:r>
          </a:p>
          <a:p>
            <a:pPr algn="ctr">
              <a:lnSpc>
                <a:spcPct val="90000"/>
              </a:lnSpc>
              <a:spcBef>
                <a:spcPts val="300"/>
              </a:spcBef>
              <a:defRPr/>
            </a:pPr>
            <a:r>
              <a:rPr lang="en-US" sz="1013" dirty="0">
                <a:solidFill>
                  <a:prstClr val="white"/>
                </a:solidFill>
                <a:latin typeface="Tahoma" panose="020B0604030504040204" pitchFamily="34" charset="0"/>
              </a:rPr>
              <a:t>Orchestrated Snapshots</a:t>
            </a:r>
            <a:endParaRPr lang="en-US" sz="1800" dirty="0">
              <a:solidFill>
                <a:prstClr val="white"/>
              </a:solidFill>
              <a:latin typeface="Tahoma" panose="020B0604030504040204" pitchFamily="34" charset="0"/>
            </a:endParaRPr>
          </a:p>
        </p:txBody>
      </p:sp>
      <p:sp>
        <p:nvSpPr>
          <p:cNvPr id="7" name="TextBox 6">
            <a:extLst>
              <a:ext uri="{FF2B5EF4-FFF2-40B4-BE49-F238E27FC236}">
                <a16:creationId xmlns:a16="http://schemas.microsoft.com/office/drawing/2014/main" id="{96A38F01-AB80-B4E7-76D6-490262AD4D09}"/>
              </a:ext>
            </a:extLst>
          </p:cNvPr>
          <p:cNvSpPr txBox="1"/>
          <p:nvPr/>
        </p:nvSpPr>
        <p:spPr>
          <a:xfrm>
            <a:off x="4316101" y="1406370"/>
            <a:ext cx="3960752" cy="1077218"/>
          </a:xfrm>
          <a:prstGeom prst="rect">
            <a:avLst/>
          </a:prstGeom>
          <a:noFill/>
        </p:spPr>
        <p:txBody>
          <a:bodyPr wrap="square" rtlCol="0" anchor="ctr">
            <a:spAutoFit/>
          </a:bodyPr>
          <a:lstStyle/>
          <a:p>
            <a:r>
              <a:rPr lang="en-US" sz="1600" dirty="0">
                <a:solidFill>
                  <a:schemeClr val="bg1"/>
                </a:solidFill>
              </a:rPr>
              <a:t>Ransomware Application</a:t>
            </a:r>
          </a:p>
          <a:p>
            <a:endParaRPr lang="en-US" sz="1200" dirty="0">
              <a:solidFill>
                <a:schemeClr val="bg1"/>
              </a:solidFill>
            </a:endParaRPr>
          </a:p>
          <a:p>
            <a:pPr marL="214308" indent="-214308">
              <a:buFont typeface="Arial" panose="020B0604020202020204" pitchFamily="34" charset="0"/>
              <a:buChar char="•"/>
            </a:pPr>
            <a:r>
              <a:rPr lang="en-US" sz="1200" dirty="0">
                <a:solidFill>
                  <a:schemeClr val="bg1"/>
                </a:solidFill>
              </a:rPr>
              <a:t>Snapshots can be scheduled through Veeam </a:t>
            </a:r>
            <a:br>
              <a:rPr lang="ru-RU" sz="1200" dirty="0">
                <a:solidFill>
                  <a:schemeClr val="bg1"/>
                </a:solidFill>
              </a:rPr>
            </a:br>
            <a:r>
              <a:rPr lang="en-US" sz="1200" dirty="0">
                <a:solidFill>
                  <a:schemeClr val="bg1"/>
                </a:solidFill>
              </a:rPr>
              <a:t>as often as every 15 minutes</a:t>
            </a:r>
          </a:p>
          <a:p>
            <a:pPr marL="214308" indent="-214308">
              <a:buFont typeface="Arial" panose="020B0604020202020204" pitchFamily="34" charset="0"/>
              <a:buChar char="•"/>
            </a:pPr>
            <a:r>
              <a:rPr lang="en-US" sz="1200" dirty="0">
                <a:solidFill>
                  <a:schemeClr val="bg1"/>
                </a:solidFill>
              </a:rPr>
              <a:t>Frequent and secure restore points</a:t>
            </a:r>
            <a:endParaRPr lang="en-US" sz="1100" dirty="0">
              <a:solidFill>
                <a:schemeClr val="bg1"/>
              </a:solidFill>
            </a:endParaRPr>
          </a:p>
        </p:txBody>
      </p:sp>
      <p:pic>
        <p:nvPicPr>
          <p:cNvPr id="8" name="Graphic 7">
            <a:extLst>
              <a:ext uri="{FF2B5EF4-FFF2-40B4-BE49-F238E27FC236}">
                <a16:creationId xmlns:a16="http://schemas.microsoft.com/office/drawing/2014/main" id="{5FD526D6-F3DE-2AAA-8717-933355DE97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1722" y="3338653"/>
            <a:ext cx="793720" cy="218273"/>
          </a:xfrm>
          <a:prstGeom prst="rect">
            <a:avLst/>
          </a:prstGeom>
        </p:spPr>
      </p:pic>
      <p:pic>
        <p:nvPicPr>
          <p:cNvPr id="9" name="Graphic 8">
            <a:extLst>
              <a:ext uri="{FF2B5EF4-FFF2-40B4-BE49-F238E27FC236}">
                <a16:creationId xmlns:a16="http://schemas.microsoft.com/office/drawing/2014/main" id="{F67F584C-C31F-CF7C-2AD3-B4323B3633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1722" y="3062255"/>
            <a:ext cx="793720" cy="218273"/>
          </a:xfrm>
          <a:prstGeom prst="rect">
            <a:avLst/>
          </a:prstGeom>
        </p:spPr>
      </p:pic>
      <p:pic>
        <p:nvPicPr>
          <p:cNvPr id="10" name="Graphic 9">
            <a:extLst>
              <a:ext uri="{FF2B5EF4-FFF2-40B4-BE49-F238E27FC236}">
                <a16:creationId xmlns:a16="http://schemas.microsoft.com/office/drawing/2014/main" id="{A5BBDD50-2B13-394D-9CBC-BF7CCC1A41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1722" y="3615051"/>
            <a:ext cx="793720" cy="218273"/>
          </a:xfrm>
          <a:prstGeom prst="rect">
            <a:avLst/>
          </a:prstGeom>
        </p:spPr>
      </p:pic>
      <p:grpSp>
        <p:nvGrpSpPr>
          <p:cNvPr id="11" name="Group 10">
            <a:extLst>
              <a:ext uri="{FF2B5EF4-FFF2-40B4-BE49-F238E27FC236}">
                <a16:creationId xmlns:a16="http://schemas.microsoft.com/office/drawing/2014/main" id="{A44C652B-89D0-5823-D8F5-227ECE76AF8E}"/>
              </a:ext>
            </a:extLst>
          </p:cNvPr>
          <p:cNvGrpSpPr/>
          <p:nvPr/>
        </p:nvGrpSpPr>
        <p:grpSpPr>
          <a:xfrm>
            <a:off x="4306577" y="2709525"/>
            <a:ext cx="4661275" cy="2539157"/>
            <a:chOff x="4306576" y="2709525"/>
            <a:chExt cx="4661275" cy="2539157"/>
          </a:xfrm>
        </p:grpSpPr>
        <p:sp>
          <p:nvSpPr>
            <p:cNvPr id="12" name="TextBox 11">
              <a:extLst>
                <a:ext uri="{FF2B5EF4-FFF2-40B4-BE49-F238E27FC236}">
                  <a16:creationId xmlns:a16="http://schemas.microsoft.com/office/drawing/2014/main" id="{8FFFB664-CD26-799D-01B6-9D22942F0674}"/>
                </a:ext>
              </a:extLst>
            </p:cNvPr>
            <p:cNvSpPr txBox="1"/>
            <p:nvPr/>
          </p:nvSpPr>
          <p:spPr>
            <a:xfrm>
              <a:off x="4306576" y="2709525"/>
              <a:ext cx="3960752" cy="2539157"/>
            </a:xfrm>
            <a:prstGeom prst="rect">
              <a:avLst/>
            </a:prstGeom>
            <a:noFill/>
          </p:spPr>
          <p:txBody>
            <a:bodyPr wrap="square" rtlCol="0" anchor="ctr">
              <a:spAutoFit/>
            </a:bodyPr>
            <a:lstStyle/>
            <a:p>
              <a:r>
                <a:rPr lang="en-US" sz="1600" dirty="0">
                  <a:solidFill>
                    <a:schemeClr val="bg1"/>
                  </a:solidFill>
                </a:rPr>
                <a:t>Other Considerations</a:t>
              </a:r>
            </a:p>
            <a:p>
              <a:endParaRPr lang="en-US" sz="1200" dirty="0">
                <a:solidFill>
                  <a:schemeClr val="bg1"/>
                </a:solidFill>
              </a:endParaRPr>
            </a:p>
            <a:p>
              <a:pPr marL="214308" indent="-214308">
                <a:buFont typeface="Arial" panose="020B0604020202020204" pitchFamily="34" charset="0"/>
                <a:buChar char="•"/>
              </a:pPr>
              <a:r>
                <a:rPr lang="en-US" sz="1200" dirty="0">
                  <a:solidFill>
                    <a:schemeClr val="bg1"/>
                  </a:solidFill>
                </a:rPr>
                <a:t>Secure the </a:t>
              </a:r>
              <a:r>
                <a:rPr lang="en-US" sz="1200" dirty="0" err="1">
                  <a:solidFill>
                    <a:schemeClr val="bg1"/>
                  </a:solidFill>
                </a:rPr>
                <a:t>ThinkSystem</a:t>
              </a:r>
              <a:r>
                <a:rPr lang="en-US" sz="1200" dirty="0">
                  <a:solidFill>
                    <a:schemeClr val="bg1"/>
                  </a:solidFill>
                </a:rPr>
                <a:t> DM array</a:t>
              </a:r>
            </a:p>
            <a:p>
              <a:pPr marL="214308" indent="-214308">
                <a:buFont typeface="Arial" panose="020B0604020202020204" pitchFamily="34" charset="0"/>
                <a:buChar char="•"/>
              </a:pPr>
              <a:r>
                <a:rPr lang="en-US" sz="1200" dirty="0">
                  <a:solidFill>
                    <a:schemeClr val="bg1"/>
                  </a:solidFill>
                </a:rPr>
                <a:t>Secure the Veeam backup infrastructure</a:t>
              </a:r>
            </a:p>
            <a:p>
              <a:pPr marL="214308" indent="-214308">
                <a:buFont typeface="Arial" panose="020B0604020202020204" pitchFamily="34" charset="0"/>
                <a:buChar char="•"/>
              </a:pPr>
              <a:r>
                <a:rPr lang="en-US" sz="1200" dirty="0">
                  <a:solidFill>
                    <a:schemeClr val="bg1"/>
                  </a:solidFill>
                </a:rPr>
                <a:t>Reference Veeam Whitepaper </a:t>
              </a:r>
              <a:r>
                <a:rPr lang="en-US" sz="1200" i="1" dirty="0">
                  <a:solidFill>
                    <a:schemeClr val="bg1"/>
                  </a:solidFill>
                </a:rPr>
                <a:t>5 Ransomware Best Practices</a:t>
              </a:r>
              <a:r>
                <a:rPr lang="en-US" sz="1200" dirty="0">
                  <a:solidFill>
                    <a:schemeClr val="bg1"/>
                  </a:solidFill>
                </a:rPr>
                <a:t> for ransomware education and tips to secure Veeam backup infrastructure</a:t>
              </a:r>
            </a:p>
            <a:p>
              <a:endParaRPr lang="en-US" sz="1200" dirty="0">
                <a:solidFill>
                  <a:schemeClr val="bg1"/>
                </a:solidFill>
              </a:endParaRPr>
            </a:p>
            <a:p>
              <a:r>
                <a:rPr lang="en-US" sz="1200" dirty="0">
                  <a:solidFill>
                    <a:schemeClr val="bg1"/>
                  </a:solidFill>
                  <a:hlinkClick r:id="rId6">
                    <a:extLst>
                      <a:ext uri="{A12FA001-AC4F-418D-AE19-62706E023703}">
                        <ahyp:hlinkClr xmlns:ahyp="http://schemas.microsoft.com/office/drawing/2018/hyperlinkcolor" val="tx"/>
                      </a:ext>
                    </a:extLst>
                  </a:hlinkClick>
                </a:rPr>
                <a:t>https://www.veeam.com/wp-protection-yourself-from-ransomware.html</a:t>
              </a:r>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endParaRPr lang="en-US" sz="1100" dirty="0">
                <a:solidFill>
                  <a:schemeClr val="bg1"/>
                </a:solidFill>
              </a:endParaRPr>
            </a:p>
          </p:txBody>
        </p:sp>
        <p:pic>
          <p:nvPicPr>
            <p:cNvPr id="13" name="Picture 12" descr="A picture containing graphical user interface&#10;&#10;Description automatically generated">
              <a:extLst>
                <a:ext uri="{FF2B5EF4-FFF2-40B4-BE49-F238E27FC236}">
                  <a16:creationId xmlns:a16="http://schemas.microsoft.com/office/drawing/2014/main" id="{A298A2A6-24BF-89A5-3536-673F1BA70E6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03075" y="3771355"/>
              <a:ext cx="664776" cy="726104"/>
            </a:xfrm>
            <a:prstGeom prst="rect">
              <a:avLst/>
            </a:prstGeom>
            <a:noFill/>
          </p:spPr>
        </p:pic>
      </p:grpSp>
      <p:pic>
        <p:nvPicPr>
          <p:cNvPr id="14" name="Picture 13">
            <a:extLst>
              <a:ext uri="{FF2B5EF4-FFF2-40B4-BE49-F238E27FC236}">
                <a16:creationId xmlns:a16="http://schemas.microsoft.com/office/drawing/2014/main" id="{27655E30-2C23-5546-356F-F5D80009C4A9}"/>
              </a:ext>
            </a:extLst>
          </p:cNvPr>
          <p:cNvPicPr>
            <a:picLocks noChangeAspect="1"/>
          </p:cNvPicPr>
          <p:nvPr/>
        </p:nvPicPr>
        <p:blipFill>
          <a:blip r:embed="rId8"/>
          <a:stretch>
            <a:fillRect/>
          </a:stretch>
        </p:blipFill>
        <p:spPr>
          <a:xfrm>
            <a:off x="911127" y="2715133"/>
            <a:ext cx="1277225" cy="230269"/>
          </a:xfrm>
          <a:prstGeom prst="rect">
            <a:avLst/>
          </a:prstGeom>
        </p:spPr>
      </p:pic>
      <p:pic>
        <p:nvPicPr>
          <p:cNvPr id="15" name="Picture 14">
            <a:extLst>
              <a:ext uri="{FF2B5EF4-FFF2-40B4-BE49-F238E27FC236}">
                <a16:creationId xmlns:a16="http://schemas.microsoft.com/office/drawing/2014/main" id="{D8F3B195-8CCC-515F-B0D3-11CA6D2799A3}"/>
              </a:ext>
            </a:extLst>
          </p:cNvPr>
          <p:cNvPicPr>
            <a:picLocks noChangeAspect="1"/>
          </p:cNvPicPr>
          <p:nvPr/>
        </p:nvPicPr>
        <p:blipFill>
          <a:blip r:embed="rId8"/>
          <a:stretch>
            <a:fillRect/>
          </a:stretch>
        </p:blipFill>
        <p:spPr>
          <a:xfrm>
            <a:off x="911127" y="2958305"/>
            <a:ext cx="1277225" cy="230269"/>
          </a:xfrm>
          <a:prstGeom prst="rect">
            <a:avLst/>
          </a:prstGeom>
        </p:spPr>
      </p:pic>
      <p:pic>
        <p:nvPicPr>
          <p:cNvPr id="16" name="Picture 15">
            <a:extLst>
              <a:ext uri="{FF2B5EF4-FFF2-40B4-BE49-F238E27FC236}">
                <a16:creationId xmlns:a16="http://schemas.microsoft.com/office/drawing/2014/main" id="{2727F3B7-B815-CC56-CB9E-453360E397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1126" y="3200295"/>
            <a:ext cx="1277225" cy="479611"/>
          </a:xfrm>
          <a:prstGeom prst="rect">
            <a:avLst/>
          </a:prstGeom>
        </p:spPr>
      </p:pic>
    </p:spTree>
    <p:extLst>
      <p:ext uri="{BB962C8B-B14F-4D97-AF65-F5344CB8AC3E}">
        <p14:creationId xmlns:p14="http://schemas.microsoft.com/office/powerpoint/2010/main" val="596702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2E96-E282-9DFB-C14C-88D878DED02A}"/>
              </a:ext>
            </a:extLst>
          </p:cNvPr>
          <p:cNvSpPr>
            <a:spLocks noGrp="1"/>
          </p:cNvSpPr>
          <p:nvPr>
            <p:ph type="title"/>
          </p:nvPr>
        </p:nvSpPr>
        <p:spPr/>
        <p:txBody>
          <a:bodyPr/>
          <a:lstStyle/>
          <a:p>
            <a:r>
              <a:rPr lang="en-US" sz="2400" dirty="0"/>
              <a:t>Lenovo + Veeam First Tier Immutable Backups</a:t>
            </a:r>
            <a:endParaRPr lang="en-GB" sz="2400" dirty="0"/>
          </a:p>
        </p:txBody>
      </p:sp>
      <p:cxnSp>
        <p:nvCxnSpPr>
          <p:cNvPr id="3" name="Elbow Connector 88">
            <a:extLst>
              <a:ext uri="{FF2B5EF4-FFF2-40B4-BE49-F238E27FC236}">
                <a16:creationId xmlns:a16="http://schemas.microsoft.com/office/drawing/2014/main" id="{C24D7EF5-9321-1B88-C6EA-E68A58A7B292}"/>
              </a:ext>
            </a:extLst>
          </p:cNvPr>
          <p:cNvCxnSpPr>
            <a:cxnSpLocks/>
          </p:cNvCxnSpPr>
          <p:nvPr/>
        </p:nvCxnSpPr>
        <p:spPr>
          <a:xfrm flipV="1">
            <a:off x="2353523" y="1738909"/>
            <a:ext cx="109301" cy="1956470"/>
          </a:xfrm>
          <a:prstGeom prst="bentConnector3">
            <a:avLst>
              <a:gd name="adj1" fmla="val 782002"/>
            </a:avLst>
          </a:prstGeom>
          <a:ln w="12700">
            <a:solidFill>
              <a:srgbClr val="93EB2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 name="Graphic 3">
            <a:extLst>
              <a:ext uri="{FF2B5EF4-FFF2-40B4-BE49-F238E27FC236}">
                <a16:creationId xmlns:a16="http://schemas.microsoft.com/office/drawing/2014/main" id="{DF3A2499-44E4-1D26-A424-52B588F3C49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13723" y="1660427"/>
            <a:ext cx="1757185" cy="1693288"/>
          </a:xfrm>
          <a:prstGeom prst="rect">
            <a:avLst/>
          </a:prstGeom>
        </p:spPr>
      </p:pic>
      <p:pic>
        <p:nvPicPr>
          <p:cNvPr id="5" name="Picture 86">
            <a:extLst>
              <a:ext uri="{FF2B5EF4-FFF2-40B4-BE49-F238E27FC236}">
                <a16:creationId xmlns:a16="http://schemas.microsoft.com/office/drawing/2014/main" id="{F2EE9F63-179F-353C-5237-24A1310AEE8C}"/>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958162" y="1489306"/>
            <a:ext cx="1015784" cy="181823"/>
          </a:xfrm>
          <a:prstGeom prst="rect">
            <a:avLst/>
          </a:prstGeom>
        </p:spPr>
      </p:pic>
      <p:cxnSp>
        <p:nvCxnSpPr>
          <p:cNvPr id="6" name="Straight Connector 5">
            <a:extLst>
              <a:ext uri="{FF2B5EF4-FFF2-40B4-BE49-F238E27FC236}">
                <a16:creationId xmlns:a16="http://schemas.microsoft.com/office/drawing/2014/main" id="{78B8A4B9-B939-3F1C-F7CD-4F220EF524B4}"/>
              </a:ext>
            </a:extLst>
          </p:cNvPr>
          <p:cNvCxnSpPr>
            <a:cxnSpLocks/>
          </p:cNvCxnSpPr>
          <p:nvPr/>
        </p:nvCxnSpPr>
        <p:spPr>
          <a:xfrm flipH="1">
            <a:off x="3215148" y="2499324"/>
            <a:ext cx="481744" cy="0"/>
          </a:xfrm>
          <a:prstGeom prst="line">
            <a:avLst/>
          </a:prstGeom>
          <a:ln w="12700">
            <a:solidFill>
              <a:srgbClr val="93EB2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81C0EF1-4968-0C16-2311-6B82F9E32D01}"/>
              </a:ext>
            </a:extLst>
          </p:cNvPr>
          <p:cNvSpPr txBox="1"/>
          <p:nvPr/>
        </p:nvSpPr>
        <p:spPr>
          <a:xfrm>
            <a:off x="5632645" y="1601052"/>
            <a:ext cx="3200564" cy="800219"/>
          </a:xfrm>
          <a:prstGeom prst="rect">
            <a:avLst/>
          </a:prstGeom>
          <a:noFill/>
        </p:spPr>
        <p:txBody>
          <a:bodyPr wrap="square" rtlCol="0" anchor="ctr">
            <a:spAutoFit/>
          </a:bodyPr>
          <a:lstStyle/>
          <a:p>
            <a:pPr>
              <a:defRPr/>
            </a:pPr>
            <a:r>
              <a:rPr lang="en-US" sz="1600" dirty="0">
                <a:solidFill>
                  <a:schemeClr val="bg1"/>
                </a:solidFill>
              </a:rPr>
              <a:t>Lenovo </a:t>
            </a:r>
            <a:r>
              <a:rPr lang="en-US" sz="1600" dirty="0" err="1">
                <a:solidFill>
                  <a:schemeClr val="bg1"/>
                </a:solidFill>
              </a:rPr>
              <a:t>ThinkSystem</a:t>
            </a:r>
            <a:r>
              <a:rPr lang="en-US" sz="1600" dirty="0">
                <a:solidFill>
                  <a:schemeClr val="bg1"/>
                </a:solidFill>
              </a:rPr>
              <a:t> Server + </a:t>
            </a:r>
            <a:r>
              <a:rPr lang="en-US" sz="1600" dirty="0" err="1">
                <a:solidFill>
                  <a:schemeClr val="bg1"/>
                </a:solidFill>
              </a:rPr>
              <a:t>ThinkSystem</a:t>
            </a:r>
            <a:r>
              <a:rPr lang="en-US" sz="1600" dirty="0">
                <a:solidFill>
                  <a:schemeClr val="bg1"/>
                </a:solidFill>
              </a:rPr>
              <a:t> DE</a:t>
            </a:r>
          </a:p>
          <a:p>
            <a:pPr>
              <a:defRPr/>
            </a:pPr>
            <a:endParaRPr lang="en-US" sz="1400" dirty="0">
              <a:solidFill>
                <a:srgbClr val="FFFFFF"/>
              </a:solidFill>
              <a:latin typeface="Tahoma"/>
            </a:endParaRPr>
          </a:p>
        </p:txBody>
      </p:sp>
      <p:pic>
        <p:nvPicPr>
          <p:cNvPr id="8" name="Graphic 7">
            <a:extLst>
              <a:ext uri="{FF2B5EF4-FFF2-40B4-BE49-F238E27FC236}">
                <a16:creationId xmlns:a16="http://schemas.microsoft.com/office/drawing/2014/main" id="{4ADAB337-9CD9-E14C-3832-268F16B4D9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3990" y="1778291"/>
            <a:ext cx="370047" cy="360309"/>
          </a:xfrm>
          <a:prstGeom prst="rect">
            <a:avLst/>
          </a:prstGeom>
        </p:spPr>
      </p:pic>
      <p:sp>
        <p:nvSpPr>
          <p:cNvPr id="9" name="Isosceles Triangle 169">
            <a:extLst>
              <a:ext uri="{FF2B5EF4-FFF2-40B4-BE49-F238E27FC236}">
                <a16:creationId xmlns:a16="http://schemas.microsoft.com/office/drawing/2014/main" id="{F8D3EBA4-AC97-FF13-2040-752D991BDFB1}"/>
              </a:ext>
            </a:extLst>
          </p:cNvPr>
          <p:cNvSpPr/>
          <p:nvPr/>
        </p:nvSpPr>
        <p:spPr bwMode="auto">
          <a:xfrm rot="5400000">
            <a:off x="2419251" y="3382688"/>
            <a:ext cx="369835" cy="618209"/>
          </a:xfrm>
          <a:prstGeom prst="triangle">
            <a:avLst>
              <a:gd name="adj" fmla="val 50061"/>
            </a:avLst>
          </a:prstGeom>
          <a:gradFill>
            <a:gsLst>
              <a:gs pos="0">
                <a:schemeClr val="bg1">
                  <a:lumMod val="75000"/>
                  <a:alpha val="64000"/>
                </a:schemeClr>
              </a:gs>
              <a:gs pos="100000">
                <a:schemeClr val="bg1">
                  <a:lumMod val="85000"/>
                  <a:alpha val="3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ru-RU" sz="1200" dirty="0" err="1">
              <a:solidFill>
                <a:srgbClr val="FFFFFF"/>
              </a:solidFill>
              <a:latin typeface="Tahoma"/>
            </a:endParaRPr>
          </a:p>
        </p:txBody>
      </p:sp>
      <p:sp>
        <p:nvSpPr>
          <p:cNvPr id="10" name="TextBox 9">
            <a:extLst>
              <a:ext uri="{FF2B5EF4-FFF2-40B4-BE49-F238E27FC236}">
                <a16:creationId xmlns:a16="http://schemas.microsoft.com/office/drawing/2014/main" id="{FB47C4EF-071C-0324-D618-F3C9035CCAEA}"/>
              </a:ext>
            </a:extLst>
          </p:cNvPr>
          <p:cNvSpPr txBox="1"/>
          <p:nvPr/>
        </p:nvSpPr>
        <p:spPr>
          <a:xfrm>
            <a:off x="5626753" y="3203371"/>
            <a:ext cx="3140285" cy="1200329"/>
          </a:xfrm>
          <a:prstGeom prst="rect">
            <a:avLst/>
          </a:prstGeom>
          <a:noFill/>
        </p:spPr>
        <p:txBody>
          <a:bodyPr wrap="square" rtlCol="0" anchor="ctr">
            <a:spAutoFit/>
          </a:bodyPr>
          <a:lstStyle/>
          <a:p>
            <a:r>
              <a:rPr lang="en-US" sz="1600" dirty="0">
                <a:solidFill>
                  <a:schemeClr val="bg1"/>
                </a:solidFill>
              </a:rPr>
              <a:t>Ransomware Application</a:t>
            </a:r>
          </a:p>
          <a:p>
            <a:r>
              <a:rPr lang="en-US" sz="1400" dirty="0">
                <a:solidFill>
                  <a:schemeClr val="bg1"/>
                </a:solidFill>
              </a:rPr>
              <a:t>Hardened Linux Repository</a:t>
            </a:r>
          </a:p>
          <a:p>
            <a:endParaRPr lang="en-US" sz="1400" dirty="0">
              <a:solidFill>
                <a:schemeClr val="bg1"/>
              </a:solidFill>
            </a:endParaRPr>
          </a:p>
          <a:p>
            <a:r>
              <a:rPr lang="en-US" sz="1400" dirty="0">
                <a:solidFill>
                  <a:schemeClr val="bg1"/>
                </a:solidFill>
              </a:rPr>
              <a:t>Dedicated repository role to </a:t>
            </a:r>
            <a:r>
              <a:rPr lang="en-US" sz="1400" dirty="0" err="1">
                <a:solidFill>
                  <a:schemeClr val="bg1"/>
                </a:solidFill>
              </a:rPr>
              <a:t>ThinkSystem</a:t>
            </a:r>
            <a:r>
              <a:rPr lang="en-US" sz="1400" dirty="0">
                <a:solidFill>
                  <a:schemeClr val="bg1"/>
                </a:solidFill>
              </a:rPr>
              <a:t> Server</a:t>
            </a:r>
          </a:p>
        </p:txBody>
      </p:sp>
      <p:pic>
        <p:nvPicPr>
          <p:cNvPr id="11" name="Picture 10">
            <a:extLst>
              <a:ext uri="{FF2B5EF4-FFF2-40B4-BE49-F238E27FC236}">
                <a16:creationId xmlns:a16="http://schemas.microsoft.com/office/drawing/2014/main" id="{0000D241-2184-B60B-DB54-3ADDCE76BE89}"/>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4478104" y="3166483"/>
            <a:ext cx="923012" cy="1274097"/>
          </a:xfrm>
          <a:prstGeom prst="rect">
            <a:avLst/>
          </a:prstGeom>
        </p:spPr>
      </p:pic>
      <p:pic>
        <p:nvPicPr>
          <p:cNvPr id="12" name="Graphic 11">
            <a:extLst>
              <a:ext uri="{FF2B5EF4-FFF2-40B4-BE49-F238E27FC236}">
                <a16:creationId xmlns:a16="http://schemas.microsoft.com/office/drawing/2014/main" id="{7513B89F-A1D7-8539-CAF0-C5A1921352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1009" y="1778292"/>
            <a:ext cx="328205" cy="328205"/>
          </a:xfrm>
          <a:prstGeom prst="rect">
            <a:avLst/>
          </a:prstGeom>
        </p:spPr>
      </p:pic>
      <p:pic>
        <p:nvPicPr>
          <p:cNvPr id="13" name="Graphic 12">
            <a:extLst>
              <a:ext uri="{FF2B5EF4-FFF2-40B4-BE49-F238E27FC236}">
                <a16:creationId xmlns:a16="http://schemas.microsoft.com/office/drawing/2014/main" id="{54FED3C9-A6CB-C3AC-D9A0-6BD5E36B55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27499" y="1778292"/>
            <a:ext cx="328205" cy="328205"/>
          </a:xfrm>
          <a:prstGeom prst="rect">
            <a:avLst/>
          </a:prstGeom>
        </p:spPr>
      </p:pic>
      <p:grpSp>
        <p:nvGrpSpPr>
          <p:cNvPr id="14" name="Group 13">
            <a:extLst>
              <a:ext uri="{FF2B5EF4-FFF2-40B4-BE49-F238E27FC236}">
                <a16:creationId xmlns:a16="http://schemas.microsoft.com/office/drawing/2014/main" id="{CED0AC5B-0ECB-7549-4243-D72D47A1706D}"/>
              </a:ext>
            </a:extLst>
          </p:cNvPr>
          <p:cNvGrpSpPr/>
          <p:nvPr/>
        </p:nvGrpSpPr>
        <p:grpSpPr>
          <a:xfrm>
            <a:off x="1091277" y="782376"/>
            <a:ext cx="1316896" cy="721542"/>
            <a:chOff x="648827" y="890529"/>
            <a:chExt cx="1316896" cy="721542"/>
          </a:xfrm>
        </p:grpSpPr>
        <p:sp>
          <p:nvSpPr>
            <p:cNvPr id="15" name="Rectangle 14">
              <a:extLst>
                <a:ext uri="{FF2B5EF4-FFF2-40B4-BE49-F238E27FC236}">
                  <a16:creationId xmlns:a16="http://schemas.microsoft.com/office/drawing/2014/main" id="{60CBAA37-FAAE-BC43-C996-82C1A8A79B25}"/>
                </a:ext>
              </a:extLst>
            </p:cNvPr>
            <p:cNvSpPr/>
            <p:nvPr/>
          </p:nvSpPr>
          <p:spPr>
            <a:xfrm>
              <a:off x="648827" y="890529"/>
              <a:ext cx="1316896" cy="276999"/>
            </a:xfrm>
            <a:prstGeom prst="rect">
              <a:avLst/>
            </a:prstGeom>
            <a:noFill/>
          </p:spPr>
          <p:txBody>
            <a:bodyPr wrap="square" lIns="0" tIns="0" rIns="0" bIns="0" rtlCol="0">
              <a:spAutoFit/>
            </a:bodyPr>
            <a:lstStyle/>
            <a:p>
              <a:pPr algn="ctr" defTabSz="685543">
                <a:lnSpc>
                  <a:spcPct val="90000"/>
                </a:lnSpc>
                <a:defRPr/>
              </a:pPr>
              <a:r>
                <a:rPr lang="en-US" sz="1000" kern="0" dirty="0">
                  <a:solidFill>
                    <a:schemeClr val="bg1"/>
                  </a:solidFill>
                  <a:latin typeface="Tahoma" panose="020B0604030504040204" pitchFamily="34" charset="0"/>
                </a:rPr>
                <a:t>Database, Applications, Files &amp; Data</a:t>
              </a:r>
            </a:p>
          </p:txBody>
        </p:sp>
        <p:pic>
          <p:nvPicPr>
            <p:cNvPr id="16" name="Graphic 15">
              <a:extLst>
                <a:ext uri="{FF2B5EF4-FFF2-40B4-BE49-F238E27FC236}">
                  <a16:creationId xmlns:a16="http://schemas.microsoft.com/office/drawing/2014/main" id="{D8F4639F-1598-9411-441A-AC4AB67318E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9675" y="1251691"/>
              <a:ext cx="360380" cy="360380"/>
            </a:xfrm>
            <a:prstGeom prst="rect">
              <a:avLst/>
            </a:prstGeom>
          </p:spPr>
        </p:pic>
        <p:pic>
          <p:nvPicPr>
            <p:cNvPr id="17" name="Graphic 16">
              <a:extLst>
                <a:ext uri="{FF2B5EF4-FFF2-40B4-BE49-F238E27FC236}">
                  <a16:creationId xmlns:a16="http://schemas.microsoft.com/office/drawing/2014/main" id="{5497D46B-6DF2-8460-D2AC-153B87E083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8827" y="1251691"/>
              <a:ext cx="296026" cy="360379"/>
            </a:xfrm>
            <a:prstGeom prst="rect">
              <a:avLst/>
            </a:prstGeom>
          </p:spPr>
        </p:pic>
        <p:pic>
          <p:nvPicPr>
            <p:cNvPr id="18" name="Graphic 17">
              <a:extLst>
                <a:ext uri="{FF2B5EF4-FFF2-40B4-BE49-F238E27FC236}">
                  <a16:creationId xmlns:a16="http://schemas.microsoft.com/office/drawing/2014/main" id="{B76B46D2-C9B1-DE68-C0EE-7AA07A9CE11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54878" y="1251692"/>
              <a:ext cx="356196" cy="356196"/>
            </a:xfrm>
            <a:prstGeom prst="rect">
              <a:avLst/>
            </a:prstGeom>
          </p:spPr>
        </p:pic>
      </p:grpSp>
      <p:grpSp>
        <p:nvGrpSpPr>
          <p:cNvPr id="19" name="Group 18">
            <a:extLst>
              <a:ext uri="{FF2B5EF4-FFF2-40B4-BE49-F238E27FC236}">
                <a16:creationId xmlns:a16="http://schemas.microsoft.com/office/drawing/2014/main" id="{DA0A5ACA-0CF2-4EEB-B696-F519030B0AC8}"/>
              </a:ext>
            </a:extLst>
          </p:cNvPr>
          <p:cNvGrpSpPr/>
          <p:nvPr/>
        </p:nvGrpSpPr>
        <p:grpSpPr>
          <a:xfrm>
            <a:off x="2879402" y="3590432"/>
            <a:ext cx="793720" cy="218273"/>
            <a:chOff x="2744848" y="3517659"/>
            <a:chExt cx="793720" cy="218273"/>
          </a:xfrm>
        </p:grpSpPr>
        <p:sp>
          <p:nvSpPr>
            <p:cNvPr id="20" name="Rectangle 19">
              <a:extLst>
                <a:ext uri="{FF2B5EF4-FFF2-40B4-BE49-F238E27FC236}">
                  <a16:creationId xmlns:a16="http://schemas.microsoft.com/office/drawing/2014/main" id="{6488C976-F8E4-4DB8-46F0-D406671FBCFA}"/>
                </a:ext>
              </a:extLst>
            </p:cNvPr>
            <p:cNvSpPr/>
            <p:nvPr/>
          </p:nvSpPr>
          <p:spPr bwMode="auto">
            <a:xfrm>
              <a:off x="2782633" y="3517659"/>
              <a:ext cx="725707" cy="218273"/>
            </a:xfrm>
            <a:prstGeom prst="rect">
              <a:avLst/>
            </a:prstGeom>
            <a:solidFill>
              <a:srgbClr val="00373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ru-RU" sz="18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1" name="Graphic 20">
              <a:extLst>
                <a:ext uri="{FF2B5EF4-FFF2-40B4-BE49-F238E27FC236}">
                  <a16:creationId xmlns:a16="http://schemas.microsoft.com/office/drawing/2014/main" id="{E5B7CE31-FEE9-BFBD-4DD6-885E53644B3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744848" y="3517659"/>
              <a:ext cx="793720" cy="218273"/>
            </a:xfrm>
            <a:prstGeom prst="rect">
              <a:avLst/>
            </a:prstGeom>
          </p:spPr>
        </p:pic>
      </p:grpSp>
      <p:sp>
        <p:nvSpPr>
          <p:cNvPr id="22" name="Rectangle: Rounded Corners 21">
            <a:extLst>
              <a:ext uri="{FF2B5EF4-FFF2-40B4-BE49-F238E27FC236}">
                <a16:creationId xmlns:a16="http://schemas.microsoft.com/office/drawing/2014/main" id="{FEC3045D-FB69-704C-B749-BCEE427ED4C1}"/>
              </a:ext>
            </a:extLst>
          </p:cNvPr>
          <p:cNvSpPr/>
          <p:nvPr/>
        </p:nvSpPr>
        <p:spPr bwMode="auto">
          <a:xfrm>
            <a:off x="4141250" y="3015254"/>
            <a:ext cx="4760925" cy="1632317"/>
          </a:xfrm>
          <a:prstGeom prst="roundRect">
            <a:avLst>
              <a:gd name="adj" fmla="val 9722"/>
            </a:avLst>
          </a:prstGeom>
          <a:noFill/>
          <a:ln w="12700">
            <a:solidFill>
              <a:srgbClr val="1AFA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ru-RU" sz="18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23" name="TextBox 22">
            <a:extLst>
              <a:ext uri="{FF2B5EF4-FFF2-40B4-BE49-F238E27FC236}">
                <a16:creationId xmlns:a16="http://schemas.microsoft.com/office/drawing/2014/main" id="{11CE3E36-1EA2-9981-39CF-E7C2B6612192}"/>
              </a:ext>
            </a:extLst>
          </p:cNvPr>
          <p:cNvSpPr txBox="1"/>
          <p:nvPr/>
        </p:nvSpPr>
        <p:spPr>
          <a:xfrm>
            <a:off x="718880" y="3820899"/>
            <a:ext cx="1934885" cy="815864"/>
          </a:xfrm>
          <a:prstGeom prst="rect">
            <a:avLst/>
          </a:prstGeom>
          <a:noFill/>
          <a:ln w="57150">
            <a:noFill/>
            <a:miter lim="800000"/>
          </a:ln>
        </p:spPr>
        <p:txBody>
          <a:bodyPr wrap="square" lIns="68580" tIns="68580" rIns="68580" bIns="68580" rtlCol="0">
            <a:spAutoFit/>
          </a:bodyPr>
          <a:lstStyle/>
          <a:p>
            <a:pPr algn="ctr">
              <a:lnSpc>
                <a:spcPct val="90000"/>
              </a:lnSpc>
              <a:spcBef>
                <a:spcPts val="300"/>
              </a:spcBef>
              <a:defRPr/>
            </a:pPr>
            <a:r>
              <a:rPr lang="en-US" sz="1800" dirty="0">
                <a:solidFill>
                  <a:prstClr val="white"/>
                </a:solidFill>
                <a:latin typeface="Tahoma" panose="020B0604030504040204" pitchFamily="34" charset="0"/>
              </a:rPr>
              <a:t>Lenovo </a:t>
            </a:r>
            <a:r>
              <a:rPr lang="en-US" sz="1800" dirty="0" err="1">
                <a:solidFill>
                  <a:prstClr val="white"/>
                </a:solidFill>
                <a:latin typeface="Tahoma" panose="020B0604030504040204" pitchFamily="34" charset="0"/>
              </a:rPr>
              <a:t>ThinkSystem</a:t>
            </a:r>
            <a:r>
              <a:rPr lang="en-US" sz="1800" dirty="0">
                <a:solidFill>
                  <a:prstClr val="white"/>
                </a:solidFill>
                <a:latin typeface="Tahoma" panose="020B0604030504040204" pitchFamily="34" charset="0"/>
              </a:rPr>
              <a:t> DM</a:t>
            </a:r>
          </a:p>
          <a:p>
            <a:pPr algn="ctr">
              <a:lnSpc>
                <a:spcPct val="90000"/>
              </a:lnSpc>
              <a:spcBef>
                <a:spcPts val="300"/>
              </a:spcBef>
              <a:defRPr/>
            </a:pPr>
            <a:r>
              <a:rPr lang="en-US" sz="1013" dirty="0">
                <a:solidFill>
                  <a:prstClr val="white"/>
                </a:solidFill>
                <a:latin typeface="Tahoma" panose="020B0604030504040204" pitchFamily="34" charset="0"/>
              </a:rPr>
              <a:t>Orchestrated Snapshots</a:t>
            </a:r>
            <a:endParaRPr lang="en-US" sz="1800" dirty="0">
              <a:solidFill>
                <a:prstClr val="white"/>
              </a:solidFill>
              <a:latin typeface="Tahoma" panose="020B0604030504040204" pitchFamily="34" charset="0"/>
            </a:endParaRPr>
          </a:p>
        </p:txBody>
      </p:sp>
      <p:pic>
        <p:nvPicPr>
          <p:cNvPr id="24" name="Picture 23">
            <a:extLst>
              <a:ext uri="{FF2B5EF4-FFF2-40B4-BE49-F238E27FC236}">
                <a16:creationId xmlns:a16="http://schemas.microsoft.com/office/drawing/2014/main" id="{4C57FF3D-DC4F-FDFA-F8EA-E7FCD4A55B8F}"/>
              </a:ext>
            </a:extLst>
          </p:cNvPr>
          <p:cNvPicPr>
            <a:picLocks noChangeAspect="1"/>
          </p:cNvPicPr>
          <p:nvPr/>
        </p:nvPicPr>
        <p:blipFill>
          <a:blip r:embed="rId21"/>
          <a:stretch>
            <a:fillRect/>
          </a:stretch>
        </p:blipFill>
        <p:spPr>
          <a:xfrm>
            <a:off x="975268" y="3100656"/>
            <a:ext cx="1380543" cy="248896"/>
          </a:xfrm>
          <a:prstGeom prst="rect">
            <a:avLst/>
          </a:prstGeom>
        </p:spPr>
      </p:pic>
      <p:pic>
        <p:nvPicPr>
          <p:cNvPr id="25" name="Picture 24">
            <a:extLst>
              <a:ext uri="{FF2B5EF4-FFF2-40B4-BE49-F238E27FC236}">
                <a16:creationId xmlns:a16="http://schemas.microsoft.com/office/drawing/2014/main" id="{79EC120D-5D1C-3FF2-8BBC-AAF2D7286DA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945039" y="3353715"/>
            <a:ext cx="1453132" cy="545666"/>
          </a:xfrm>
          <a:prstGeom prst="rect">
            <a:avLst/>
          </a:prstGeom>
        </p:spPr>
      </p:pic>
      <p:pic>
        <p:nvPicPr>
          <p:cNvPr id="26" name="Picture 25">
            <a:extLst>
              <a:ext uri="{FF2B5EF4-FFF2-40B4-BE49-F238E27FC236}">
                <a16:creationId xmlns:a16="http://schemas.microsoft.com/office/drawing/2014/main" id="{793A9F56-238F-C1C0-54B9-8AC0B5A9B11A}"/>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flipV="1">
            <a:off x="3941469" y="2153284"/>
            <a:ext cx="1102743" cy="198812"/>
          </a:xfrm>
          <a:prstGeom prst="rect">
            <a:avLst/>
          </a:prstGeom>
        </p:spPr>
      </p:pic>
      <p:pic>
        <p:nvPicPr>
          <p:cNvPr id="27" name="Picture 26">
            <a:extLst>
              <a:ext uri="{FF2B5EF4-FFF2-40B4-BE49-F238E27FC236}">
                <a16:creationId xmlns:a16="http://schemas.microsoft.com/office/drawing/2014/main" id="{72D3B4DE-B43A-8FA1-953A-768818B523F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flipV="1">
            <a:off x="3911238" y="2324791"/>
            <a:ext cx="1160725" cy="435864"/>
          </a:xfrm>
          <a:prstGeom prst="rect">
            <a:avLst/>
          </a:prstGeom>
        </p:spPr>
      </p:pic>
    </p:spTree>
    <p:extLst>
      <p:ext uri="{BB962C8B-B14F-4D97-AF65-F5344CB8AC3E}">
        <p14:creationId xmlns:p14="http://schemas.microsoft.com/office/powerpoint/2010/main" val="561075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 0 L -0.16433 0.11157 " pathEditMode="relative" ptsTypes="AA">
                                      <p:cBhvr>
                                        <p:cTn id="17" dur="2000" fill="hold"/>
                                        <p:tgtEl>
                                          <p:spTgt spid="12"/>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L -0.16433 0.11157 " pathEditMode="relative" ptsTypes="AA">
                                      <p:cBhvr>
                                        <p:cTn id="19"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24C6D0AB-DAEF-BC77-7BB7-E7AAC2E6A436}"/>
              </a:ext>
            </a:extLst>
          </p:cNvPr>
          <p:cNvSpPr txBox="1"/>
          <p:nvPr/>
        </p:nvSpPr>
        <p:spPr>
          <a:xfrm>
            <a:off x="268417" y="1786920"/>
            <a:ext cx="5822157" cy="2062103"/>
          </a:xfrm>
          <a:prstGeom prst="rect">
            <a:avLst/>
          </a:prstGeom>
          <a:noFill/>
        </p:spPr>
        <p:txBody>
          <a:bodyPr wrap="square">
            <a:spAutoFit/>
          </a:bodyPr>
          <a:lstStyle/>
          <a:p>
            <a:r>
              <a:rPr lang="de-CH" sz="3200" dirty="0">
                <a:solidFill>
                  <a:schemeClr val="accent1"/>
                </a:solidFill>
              </a:rPr>
              <a:t>PIERRE:</a:t>
            </a:r>
          </a:p>
          <a:p>
            <a:r>
              <a:rPr lang="de-CH" sz="3200" dirty="0">
                <a:solidFill>
                  <a:schemeClr val="accent1"/>
                </a:solidFill>
              </a:rPr>
              <a:t>Welche Vorteile gibt es mit Lenovo Storage in Bezug auf Ransomware?</a:t>
            </a:r>
          </a:p>
        </p:txBody>
      </p:sp>
    </p:spTree>
    <p:extLst>
      <p:ext uri="{BB962C8B-B14F-4D97-AF65-F5344CB8AC3E}">
        <p14:creationId xmlns:p14="http://schemas.microsoft.com/office/powerpoint/2010/main" val="756638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37A278-552E-BF58-E83C-5692A937B33A}"/>
              </a:ext>
            </a:extLst>
          </p:cNvPr>
          <p:cNvSpPr>
            <a:spLocks noGrp="1"/>
          </p:cNvSpPr>
          <p:nvPr>
            <p:ph type="title"/>
          </p:nvPr>
        </p:nvSpPr>
        <p:spPr/>
        <p:txBody>
          <a:bodyPr>
            <a:normAutofit/>
          </a:bodyPr>
          <a:lstStyle/>
          <a:p>
            <a:r>
              <a:rPr lang="en-US" dirty="0"/>
              <a:t>YARA?</a:t>
            </a:r>
          </a:p>
        </p:txBody>
      </p:sp>
      <p:sp>
        <p:nvSpPr>
          <p:cNvPr id="3" name="Text Placeholder 3">
            <a:extLst>
              <a:ext uri="{FF2B5EF4-FFF2-40B4-BE49-F238E27FC236}">
                <a16:creationId xmlns:a16="http://schemas.microsoft.com/office/drawing/2014/main" id="{6503901A-AB8B-7F25-1090-CBC0CFEF49A7}"/>
              </a:ext>
            </a:extLst>
          </p:cNvPr>
          <p:cNvSpPr txBox="1">
            <a:spLocks/>
          </p:cNvSpPr>
          <p:nvPr/>
        </p:nvSpPr>
        <p:spPr>
          <a:xfrm>
            <a:off x="376323" y="1371710"/>
            <a:ext cx="3252433" cy="3535751"/>
          </a:xfrm>
          <a:prstGeom prst="rect">
            <a:avLst/>
          </a:prstGeom>
        </p:spPr>
        <p:txBody>
          <a:bodyPr vert="horz" lIns="68580" tIns="34290" rIns="68580" bIns="34290" rtlCol="0">
            <a:normAutofit/>
          </a:bodyPr>
          <a:lstStyle>
            <a:lvl1pPr marL="182880" indent="-182880" algn="l" defTabSz="914400" rtl="0" eaLnBrk="1" latinLnBrk="0" hangingPunct="1">
              <a:lnSpc>
                <a:spcPct val="110000"/>
              </a:lnSpc>
              <a:spcBef>
                <a:spcPts val="600"/>
              </a:spcBef>
              <a:buFont typeface="Arial" panose="020B0604020202020204" pitchFamily="34" charset="0"/>
              <a:buChar char="•"/>
              <a:defRPr sz="1600" b="0" i="0" kern="1200">
                <a:solidFill>
                  <a:schemeClr val="tx2"/>
                </a:solidFill>
                <a:latin typeface="ES Build Neutral Medium" pitchFamily="2" charset="77"/>
                <a:ea typeface="ES Build Neutral Medium" pitchFamily="2" charset="77"/>
                <a:cs typeface="+mn-cs"/>
              </a:defRPr>
            </a:lvl1pPr>
            <a:lvl2pPr marL="365760" indent="-182880" algn="l" defTabSz="914400" rtl="0" eaLnBrk="1" latinLnBrk="0" hangingPunct="1">
              <a:lnSpc>
                <a:spcPct val="110000"/>
              </a:lnSpc>
              <a:spcBef>
                <a:spcPts val="600"/>
              </a:spcBef>
              <a:buFont typeface="Arial" panose="020B0604020202020204" pitchFamily="34" charset="0"/>
              <a:buChar char="•"/>
              <a:defRPr sz="1400" b="0" i="0" kern="1200">
                <a:solidFill>
                  <a:schemeClr val="tx2"/>
                </a:solidFill>
                <a:latin typeface="ES Build Neutral Medium" pitchFamily="2" charset="77"/>
                <a:ea typeface="ES Build Neutral Medium" pitchFamily="2" charset="77"/>
                <a:cs typeface="+mn-cs"/>
              </a:defRPr>
            </a:lvl2pPr>
            <a:lvl3pPr marL="548640" indent="-182880" algn="l" defTabSz="914400" rtl="0" eaLnBrk="1" latinLnBrk="0" hangingPunct="1">
              <a:lnSpc>
                <a:spcPct val="110000"/>
              </a:lnSpc>
              <a:spcBef>
                <a:spcPts val="600"/>
              </a:spcBef>
              <a:buFont typeface="Arial" panose="020B0604020202020204" pitchFamily="34" charset="0"/>
              <a:buChar char="•"/>
              <a:defRPr sz="1400" b="0" i="0" kern="1200">
                <a:solidFill>
                  <a:schemeClr val="tx2"/>
                </a:solidFill>
                <a:latin typeface="ES Build Neutral Medium" pitchFamily="2" charset="77"/>
                <a:ea typeface="ES Build Neutral Medium" pitchFamily="2" charset="77"/>
                <a:cs typeface="+mn-cs"/>
              </a:defRPr>
            </a:lvl3pPr>
            <a:lvl4pPr marL="731520" indent="-182880" algn="l" defTabSz="914400" rtl="0" eaLnBrk="1" latinLnBrk="0" hangingPunct="1">
              <a:lnSpc>
                <a:spcPct val="110000"/>
              </a:lnSpc>
              <a:spcBef>
                <a:spcPts val="600"/>
              </a:spcBef>
              <a:buFont typeface="Arial" panose="020B0604020202020204" pitchFamily="34" charset="0"/>
              <a:buChar char="•"/>
              <a:defRPr sz="1200" b="0" i="0" kern="1200">
                <a:solidFill>
                  <a:schemeClr val="tx2"/>
                </a:solidFill>
                <a:latin typeface="ES Build Neutral Medium" pitchFamily="2" charset="77"/>
                <a:ea typeface="ES Build Neutral Medium" pitchFamily="2" charset="77"/>
                <a:cs typeface="+mn-cs"/>
              </a:defRPr>
            </a:lvl4pPr>
            <a:lvl5pPr marL="914400" indent="-182880" algn="l" defTabSz="914400" rtl="0" eaLnBrk="1" latinLnBrk="0" hangingPunct="1">
              <a:lnSpc>
                <a:spcPct val="110000"/>
              </a:lnSpc>
              <a:spcBef>
                <a:spcPts val="600"/>
              </a:spcBef>
              <a:buFont typeface="Arial" panose="020B0604020202020204" pitchFamily="34" charset="0"/>
              <a:buChar char="•"/>
              <a:defRPr sz="1200" b="0" i="0" kern="1200">
                <a:solidFill>
                  <a:schemeClr val="tx2"/>
                </a:solidFill>
                <a:latin typeface="ES Build Neutral Medium" pitchFamily="2" charset="77"/>
                <a:ea typeface="ES Build Neutral Medium"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mn-lt"/>
              </a:rPr>
              <a:t>Signature based detection</a:t>
            </a:r>
          </a:p>
          <a:p>
            <a:pPr lvl="1"/>
            <a:r>
              <a:rPr lang="en-US" sz="1600" dirty="0">
                <a:solidFill>
                  <a:schemeClr val="bg1"/>
                </a:solidFill>
                <a:latin typeface="+mn-lt"/>
              </a:rPr>
              <a:t>Yes / no result</a:t>
            </a:r>
          </a:p>
          <a:p>
            <a:pPr lvl="1"/>
            <a:r>
              <a:rPr lang="en-US" sz="1600" dirty="0">
                <a:solidFill>
                  <a:schemeClr val="bg1"/>
                </a:solidFill>
                <a:latin typeface="+mn-lt"/>
              </a:rPr>
              <a:t>Anyone can write rules</a:t>
            </a:r>
          </a:p>
          <a:p>
            <a:pPr lvl="1"/>
            <a:r>
              <a:rPr lang="en-US" sz="1600" dirty="0">
                <a:solidFill>
                  <a:schemeClr val="bg1"/>
                </a:solidFill>
                <a:latin typeface="+mn-lt"/>
              </a:rPr>
              <a:t>Not a silver bullet </a:t>
            </a:r>
          </a:p>
          <a:p>
            <a:pPr marL="0" indent="0">
              <a:buNone/>
            </a:pPr>
            <a:endParaRPr lang="en-US" dirty="0">
              <a:solidFill>
                <a:schemeClr val="bg1"/>
              </a:solidFill>
              <a:latin typeface="+mn-lt"/>
            </a:endParaRPr>
          </a:p>
          <a:p>
            <a:pPr marL="0" indent="0">
              <a:buNone/>
            </a:pPr>
            <a:r>
              <a:rPr lang="en-US" dirty="0">
                <a:solidFill>
                  <a:schemeClr val="bg1"/>
                </a:solidFill>
                <a:latin typeface="+mn-lt"/>
              </a:rPr>
              <a:t>Can be used to find “anything” e.g. credit card numbers</a:t>
            </a:r>
          </a:p>
        </p:txBody>
      </p:sp>
      <p:grpSp>
        <p:nvGrpSpPr>
          <p:cNvPr id="4" name="Group 3">
            <a:extLst>
              <a:ext uri="{FF2B5EF4-FFF2-40B4-BE49-F238E27FC236}">
                <a16:creationId xmlns:a16="http://schemas.microsoft.com/office/drawing/2014/main" id="{9D0B870B-01B4-C50E-B3AD-CD2F50539021}"/>
              </a:ext>
            </a:extLst>
          </p:cNvPr>
          <p:cNvGrpSpPr/>
          <p:nvPr/>
        </p:nvGrpSpPr>
        <p:grpSpPr>
          <a:xfrm>
            <a:off x="3886916" y="674187"/>
            <a:ext cx="4891965" cy="3795087"/>
            <a:chOff x="5161381" y="1093451"/>
            <a:chExt cx="6522620" cy="5060116"/>
          </a:xfrm>
        </p:grpSpPr>
        <p:grpSp>
          <p:nvGrpSpPr>
            <p:cNvPr id="5" name="Group 4">
              <a:extLst>
                <a:ext uri="{FF2B5EF4-FFF2-40B4-BE49-F238E27FC236}">
                  <a16:creationId xmlns:a16="http://schemas.microsoft.com/office/drawing/2014/main" id="{24D27914-5B02-103A-8CF6-5854974121FD}"/>
                </a:ext>
              </a:extLst>
            </p:cNvPr>
            <p:cNvGrpSpPr/>
            <p:nvPr/>
          </p:nvGrpSpPr>
          <p:grpSpPr>
            <a:xfrm>
              <a:off x="5161381" y="1093451"/>
              <a:ext cx="6522620" cy="4780800"/>
              <a:chOff x="3871035" y="820088"/>
              <a:chExt cx="4891965" cy="3585600"/>
            </a:xfrm>
          </p:grpSpPr>
          <p:sp>
            <p:nvSpPr>
              <p:cNvPr id="19" name="Rounded Rectangle 5">
                <a:extLst>
                  <a:ext uri="{FF2B5EF4-FFF2-40B4-BE49-F238E27FC236}">
                    <a16:creationId xmlns:a16="http://schemas.microsoft.com/office/drawing/2014/main" id="{EC5D10CD-325A-0D2F-D28C-6F2C5892FE90}"/>
                  </a:ext>
                </a:extLst>
              </p:cNvPr>
              <p:cNvSpPr/>
              <p:nvPr/>
            </p:nvSpPr>
            <p:spPr bwMode="auto">
              <a:xfrm>
                <a:off x="3871035" y="820088"/>
                <a:ext cx="4891965" cy="3585600"/>
              </a:xfrm>
              <a:prstGeom prst="roundRect">
                <a:avLst>
                  <a:gd name="adj" fmla="val 3292"/>
                </a:avLst>
              </a:prstGeom>
              <a:solidFill>
                <a:schemeClr val="bg2"/>
              </a:solidFill>
              <a:ln w="12700">
                <a:noFill/>
                <a:headEnd type="none" w="med" len="med"/>
                <a:tailEnd type="none" w="med" len="med"/>
              </a:ln>
              <a:effectLst>
                <a:outerShdw blurRad="127000" dist="12700" dir="5630553" sx="105000" sy="105000" algn="ctr" rotWithShape="0">
                  <a:srgbClr val="0A2F5B">
                    <a:alpha val="6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RU" sz="1013">
                  <a:gradFill>
                    <a:gsLst>
                      <a:gs pos="0">
                        <a:srgbClr val="FFFFFF"/>
                      </a:gs>
                      <a:gs pos="100000">
                        <a:srgbClr val="FFFFFF"/>
                      </a:gs>
                    </a:gsLst>
                    <a:lin ang="5400000" scaled="0"/>
                  </a:gradFill>
                  <a:latin typeface="Tahoma"/>
                  <a:ea typeface="Segoe UI" pitchFamily="34" charset="0"/>
                  <a:cs typeface="Segoe UI" pitchFamily="34" charset="0"/>
                </a:endParaRPr>
              </a:p>
            </p:txBody>
          </p:sp>
          <p:pic>
            <p:nvPicPr>
              <p:cNvPr id="20" name="Picture 19">
                <a:extLst>
                  <a:ext uri="{FF2B5EF4-FFF2-40B4-BE49-F238E27FC236}">
                    <a16:creationId xmlns:a16="http://schemas.microsoft.com/office/drawing/2014/main" id="{012D8AA6-C405-13AE-299C-859F4AC2BD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59212" y="1139203"/>
                <a:ext cx="4515611" cy="3094143"/>
              </a:xfrm>
              <a:prstGeom prst="roundRect">
                <a:avLst>
                  <a:gd name="adj" fmla="val 2761"/>
                </a:avLst>
              </a:prstGeom>
              <a:solidFill>
                <a:srgbClr val="FFFFFF">
                  <a:shade val="85000"/>
                </a:srgbClr>
              </a:solidFill>
              <a:ln>
                <a:solidFill>
                  <a:schemeClr val="bg2">
                    <a:lumMod val="95000"/>
                  </a:schemeClr>
                </a:solidFill>
              </a:ln>
              <a:effectLst/>
            </p:spPr>
          </p:pic>
        </p:grpSp>
        <p:sp>
          <p:nvSpPr>
            <p:cNvPr id="7" name="TextBox 6">
              <a:extLst>
                <a:ext uri="{FF2B5EF4-FFF2-40B4-BE49-F238E27FC236}">
                  <a16:creationId xmlns:a16="http://schemas.microsoft.com/office/drawing/2014/main" id="{C1D817FC-1691-4FB5-53B0-3104C5890459}"/>
                </a:ext>
              </a:extLst>
            </p:cNvPr>
            <p:cNvSpPr txBox="1"/>
            <p:nvPr/>
          </p:nvSpPr>
          <p:spPr>
            <a:xfrm>
              <a:off x="5534656" y="1164539"/>
              <a:ext cx="5813388" cy="279051"/>
            </a:xfrm>
            <a:prstGeom prst="rect">
              <a:avLst/>
            </a:prstGeom>
            <a:noFill/>
          </p:spPr>
          <p:txBody>
            <a:bodyPr wrap="square" lIns="0">
              <a:spAutoFit/>
            </a:bodyPr>
            <a:lstStyle/>
            <a:p>
              <a:pPr defTabSz="685766">
                <a:defRPr/>
              </a:pPr>
              <a:r>
                <a:rPr lang="en-AT" sz="760">
                  <a:solidFill>
                    <a:srgbClr val="00B336"/>
                  </a:solidFill>
                  <a:latin typeface="Tahoma"/>
                  <a:hlinkClick r:id="rId4">
                    <a:extLst>
                      <a:ext uri="{A12FA001-AC4F-418D-AE19-62706E023703}">
                        <ahyp:hlinkClr xmlns:ahyp="http://schemas.microsoft.com/office/drawing/2018/hyperlinkcolor" val="tx"/>
                      </a:ext>
                    </a:extLst>
                  </a:hlinkClick>
                </a:rPr>
                <a:t>https://github.com/Yara-Rules/rules/blob/master/malware/APT_Blackenergy.yar</a:t>
              </a:r>
              <a:endParaRPr lang="en-AT" sz="760">
                <a:solidFill>
                  <a:srgbClr val="00B336"/>
                </a:solidFill>
                <a:latin typeface="Tahoma"/>
              </a:endParaRPr>
            </a:p>
          </p:txBody>
        </p:sp>
        <p:grpSp>
          <p:nvGrpSpPr>
            <p:cNvPr id="8" name="Group 7">
              <a:extLst>
                <a:ext uri="{FF2B5EF4-FFF2-40B4-BE49-F238E27FC236}">
                  <a16:creationId xmlns:a16="http://schemas.microsoft.com/office/drawing/2014/main" id="{8A179756-83F7-2A41-8AF6-2663BC9232D8}"/>
                </a:ext>
              </a:extLst>
            </p:cNvPr>
            <p:cNvGrpSpPr/>
            <p:nvPr/>
          </p:nvGrpSpPr>
          <p:grpSpPr>
            <a:xfrm>
              <a:off x="8414089" y="4747448"/>
              <a:ext cx="2674796" cy="537970"/>
              <a:chOff x="6310566" y="3560581"/>
              <a:chExt cx="2006097" cy="403477"/>
            </a:xfrm>
          </p:grpSpPr>
          <p:sp>
            <p:nvSpPr>
              <p:cNvPr id="17" name="TextBox 16">
                <a:extLst>
                  <a:ext uri="{FF2B5EF4-FFF2-40B4-BE49-F238E27FC236}">
                    <a16:creationId xmlns:a16="http://schemas.microsoft.com/office/drawing/2014/main" id="{28E356E0-53E5-ABAE-02D3-A9CF18CD3371}"/>
                  </a:ext>
                </a:extLst>
              </p:cNvPr>
              <p:cNvSpPr txBox="1"/>
              <p:nvPr/>
            </p:nvSpPr>
            <p:spPr>
              <a:xfrm>
                <a:off x="6716134" y="3560581"/>
                <a:ext cx="1600529" cy="302954"/>
              </a:xfrm>
              <a:prstGeom prst="roundRect">
                <a:avLst>
                  <a:gd name="adj" fmla="val 50000"/>
                </a:avLst>
              </a:prstGeom>
              <a:solidFill>
                <a:srgbClr val="00B336"/>
              </a:solidFill>
              <a:effectLst>
                <a:outerShdw blurRad="127000" dist="12700" dir="5640000" sx="105000" sy="105000" algn="ctr" rotWithShape="0">
                  <a:srgbClr val="0A2F5B">
                    <a:alpha val="6000"/>
                  </a:srgbClr>
                </a:outerShdw>
              </a:effectLst>
            </p:spPr>
            <p:txBody>
              <a:bodyPr wrap="square" lIns="0" tIns="0" rIns="0" bIns="0" rtlCol="0" anchor="ctr">
                <a:spAutoFit/>
              </a:bodyPr>
              <a:lstStyle/>
              <a:p>
                <a:pPr algn="ctr" defTabSz="685766">
                  <a:defRPr/>
                </a:pPr>
                <a:r>
                  <a:rPr lang="en-US" sz="1400">
                    <a:solidFill>
                      <a:srgbClr val="FFFFFF"/>
                    </a:solidFill>
                    <a:latin typeface="Tahoma"/>
                  </a:rPr>
                  <a:t> smaller 250KB</a:t>
                </a:r>
                <a:endParaRPr lang="en-AT" sz="1400" err="1">
                  <a:solidFill>
                    <a:srgbClr val="FFFFFF"/>
                  </a:solidFill>
                  <a:latin typeface="Tahoma"/>
                </a:endParaRPr>
              </a:p>
            </p:txBody>
          </p:sp>
          <p:cxnSp>
            <p:nvCxnSpPr>
              <p:cNvPr id="18" name="Connector: Elbow 17">
                <a:extLst>
                  <a:ext uri="{FF2B5EF4-FFF2-40B4-BE49-F238E27FC236}">
                    <a16:creationId xmlns:a16="http://schemas.microsoft.com/office/drawing/2014/main" id="{3ACB20B5-1907-278E-B5F3-575C1848BAF8}"/>
                  </a:ext>
                </a:extLst>
              </p:cNvPr>
              <p:cNvCxnSpPr>
                <a:cxnSpLocks/>
              </p:cNvCxnSpPr>
              <p:nvPr/>
            </p:nvCxnSpPr>
            <p:spPr>
              <a:xfrm rot="10800000" flipV="1">
                <a:off x="6310566" y="3712058"/>
                <a:ext cx="488814" cy="252000"/>
              </a:xfrm>
              <a:prstGeom prst="bentConnector3">
                <a:avLst>
                  <a:gd name="adj1" fmla="val 100426"/>
                </a:avLst>
              </a:prstGeom>
              <a:ln w="12700">
                <a:solidFill>
                  <a:srgbClr val="00B33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6A3DA47-C984-54F2-BF92-11D903105F10}"/>
                </a:ext>
              </a:extLst>
            </p:cNvPr>
            <p:cNvGrpSpPr/>
            <p:nvPr/>
          </p:nvGrpSpPr>
          <p:grpSpPr>
            <a:xfrm>
              <a:off x="8290231" y="5438037"/>
              <a:ext cx="2134039" cy="715530"/>
              <a:chOff x="6217673" y="4078531"/>
              <a:chExt cx="1600529" cy="536648"/>
            </a:xfrm>
          </p:grpSpPr>
          <p:sp>
            <p:nvSpPr>
              <p:cNvPr id="15" name="TextBox 14">
                <a:extLst>
                  <a:ext uri="{FF2B5EF4-FFF2-40B4-BE49-F238E27FC236}">
                    <a16:creationId xmlns:a16="http://schemas.microsoft.com/office/drawing/2014/main" id="{8E5DC945-7240-F534-DF92-E44C1F61E3DE}"/>
                  </a:ext>
                </a:extLst>
              </p:cNvPr>
              <p:cNvSpPr txBox="1"/>
              <p:nvPr/>
            </p:nvSpPr>
            <p:spPr>
              <a:xfrm>
                <a:off x="6217673" y="4312224"/>
                <a:ext cx="1600529" cy="302955"/>
              </a:xfrm>
              <a:prstGeom prst="roundRect">
                <a:avLst>
                  <a:gd name="adj" fmla="val 50000"/>
                </a:avLst>
              </a:prstGeom>
              <a:solidFill>
                <a:srgbClr val="00B336"/>
              </a:solidFill>
              <a:effectLst>
                <a:outerShdw blurRad="127000" dist="12700" dir="5640000" sx="105000" sy="105000" algn="ctr" rotWithShape="0">
                  <a:srgbClr val="0A2F5B">
                    <a:alpha val="6000"/>
                  </a:srgbClr>
                </a:outerShdw>
              </a:effectLst>
            </p:spPr>
            <p:txBody>
              <a:bodyPr wrap="square" lIns="0" tIns="0" rIns="0" bIns="0" rtlCol="0" anchor="ctr">
                <a:spAutoFit/>
              </a:bodyPr>
              <a:lstStyle/>
              <a:p>
                <a:pPr algn="ctr" defTabSz="685766">
                  <a:defRPr/>
                </a:pPr>
                <a:r>
                  <a:rPr lang="en-US" sz="1400">
                    <a:solidFill>
                      <a:srgbClr val="FFFFFF"/>
                    </a:solidFill>
                    <a:latin typeface="Tahoma"/>
                  </a:rPr>
                  <a:t>All $s conditions</a:t>
                </a:r>
                <a:endParaRPr lang="en-AT" sz="1400" err="1">
                  <a:solidFill>
                    <a:srgbClr val="FFFFFF"/>
                  </a:solidFill>
                  <a:latin typeface="Tahoma"/>
                </a:endParaRPr>
              </a:p>
            </p:txBody>
          </p:sp>
          <p:cxnSp>
            <p:nvCxnSpPr>
              <p:cNvPr id="16" name="Straight Arrow Connector 15">
                <a:extLst>
                  <a:ext uri="{FF2B5EF4-FFF2-40B4-BE49-F238E27FC236}">
                    <a16:creationId xmlns:a16="http://schemas.microsoft.com/office/drawing/2014/main" id="{3A69FF3A-FCAE-37B7-BAF7-2C503FF0D92E}"/>
                  </a:ext>
                </a:extLst>
              </p:cNvPr>
              <p:cNvCxnSpPr>
                <a:cxnSpLocks/>
              </p:cNvCxnSpPr>
              <p:nvPr/>
            </p:nvCxnSpPr>
            <p:spPr>
              <a:xfrm flipV="1">
                <a:off x="7017938" y="4078531"/>
                <a:ext cx="0" cy="216000"/>
              </a:xfrm>
              <a:prstGeom prst="straightConnector1">
                <a:avLst/>
              </a:prstGeom>
              <a:ln w="12700">
                <a:solidFill>
                  <a:srgbClr val="00B33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A6BD91B-6B4D-9C54-870E-36DC6ACABFCE}"/>
                </a:ext>
              </a:extLst>
            </p:cNvPr>
            <p:cNvGrpSpPr/>
            <p:nvPr/>
          </p:nvGrpSpPr>
          <p:grpSpPr>
            <a:xfrm>
              <a:off x="5817597" y="5427530"/>
              <a:ext cx="2134039" cy="726035"/>
              <a:chOff x="4363197" y="4070652"/>
              <a:chExt cx="1600529" cy="544527"/>
            </a:xfrm>
          </p:grpSpPr>
          <p:sp>
            <p:nvSpPr>
              <p:cNvPr id="13" name="TextBox 12">
                <a:extLst>
                  <a:ext uri="{FF2B5EF4-FFF2-40B4-BE49-F238E27FC236}">
                    <a16:creationId xmlns:a16="http://schemas.microsoft.com/office/drawing/2014/main" id="{127F1F25-EC66-D19A-9E46-DA04AF5F80A0}"/>
                  </a:ext>
                </a:extLst>
              </p:cNvPr>
              <p:cNvSpPr txBox="1"/>
              <p:nvPr/>
            </p:nvSpPr>
            <p:spPr>
              <a:xfrm>
                <a:off x="4363197" y="4312224"/>
                <a:ext cx="1600529" cy="302955"/>
              </a:xfrm>
              <a:prstGeom prst="roundRect">
                <a:avLst>
                  <a:gd name="adj" fmla="val 50000"/>
                </a:avLst>
              </a:prstGeom>
              <a:solidFill>
                <a:srgbClr val="00B336"/>
              </a:solidFill>
              <a:effectLst>
                <a:outerShdw blurRad="127000" dist="12700" dir="5640000" sx="105000" sy="105000" algn="ctr" rotWithShape="0">
                  <a:srgbClr val="0A2F5B">
                    <a:alpha val="6000"/>
                  </a:srgbClr>
                </a:outerShdw>
              </a:effectLst>
            </p:spPr>
            <p:txBody>
              <a:bodyPr wrap="square" lIns="0" tIns="0" rIns="0" bIns="0" rtlCol="0" anchor="ctr">
                <a:spAutoFit/>
              </a:bodyPr>
              <a:lstStyle/>
              <a:p>
                <a:pPr algn="ctr" defTabSz="685766">
                  <a:defRPr/>
                </a:pPr>
                <a:r>
                  <a:rPr lang="en-US" sz="1400" dirty="0">
                    <a:solidFill>
                      <a:srgbClr val="FFFFFF"/>
                    </a:solidFill>
                    <a:latin typeface="Tahoma"/>
                  </a:rPr>
                  <a:t>Windows binary</a:t>
                </a:r>
                <a:endParaRPr lang="en-AT" sz="1400" dirty="0">
                  <a:solidFill>
                    <a:srgbClr val="FFFFFF"/>
                  </a:solidFill>
                  <a:latin typeface="Tahoma"/>
                </a:endParaRPr>
              </a:p>
            </p:txBody>
          </p:sp>
          <p:cxnSp>
            <p:nvCxnSpPr>
              <p:cNvPr id="14" name="Connector: Elbow 13">
                <a:extLst>
                  <a:ext uri="{FF2B5EF4-FFF2-40B4-BE49-F238E27FC236}">
                    <a16:creationId xmlns:a16="http://schemas.microsoft.com/office/drawing/2014/main" id="{9C8685A0-DE76-7B58-FDA2-BCF05E0C8708}"/>
                  </a:ext>
                </a:extLst>
              </p:cNvPr>
              <p:cNvCxnSpPr>
                <a:cxnSpLocks/>
              </p:cNvCxnSpPr>
              <p:nvPr/>
            </p:nvCxnSpPr>
            <p:spPr>
              <a:xfrm rot="5400000" flipH="1" flipV="1">
                <a:off x="5178178" y="4028880"/>
                <a:ext cx="216000" cy="299544"/>
              </a:xfrm>
              <a:prstGeom prst="bentConnector3">
                <a:avLst/>
              </a:prstGeom>
              <a:ln w="12700">
                <a:solidFill>
                  <a:srgbClr val="00B336"/>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37961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4305D95-5570-6340-DE17-03CAF21A05A0}"/>
              </a:ext>
            </a:extLst>
          </p:cNvPr>
          <p:cNvSpPr>
            <a:spLocks noGrp="1"/>
          </p:cNvSpPr>
          <p:nvPr>
            <p:ph idx="1"/>
          </p:nvPr>
        </p:nvSpPr>
        <p:spPr/>
        <p:txBody>
          <a:bodyPr>
            <a:noAutofit/>
          </a:bodyPr>
          <a:lstStyle/>
          <a:p>
            <a:pPr marL="257175" indent="-257175">
              <a:buFont typeface="+mj-lt"/>
              <a:buAutoNum type="alphaLcParenR"/>
            </a:pPr>
            <a:r>
              <a:rPr lang="en-CH" sz="1350" dirty="0"/>
              <a:t>YARA</a:t>
            </a:r>
            <a:r>
              <a:rPr lang="en-US" sz="1350" dirty="0"/>
              <a:t> is used in digital forensics and incident response  </a:t>
            </a:r>
          </a:p>
          <a:p>
            <a:pPr marL="257175" indent="-257175">
              <a:buFont typeface="+mj-lt"/>
              <a:buAutoNum type="alphaLcParenR"/>
            </a:pPr>
            <a:r>
              <a:rPr lang="en-US" sz="1350" dirty="0"/>
              <a:t>Ad-hoc Yara scan for a specific backup </a:t>
            </a:r>
          </a:p>
          <a:p>
            <a:pPr marL="257175" indent="-257175">
              <a:buFont typeface="+mj-lt"/>
              <a:buAutoNum type="alphaLcParenR"/>
            </a:pPr>
            <a:r>
              <a:rPr lang="en-US" sz="1350" dirty="0"/>
              <a:t>Integrated into </a:t>
            </a:r>
            <a:r>
              <a:rPr lang="en-US" sz="1350" dirty="0" err="1"/>
              <a:t>Surebackup</a:t>
            </a:r>
            <a:r>
              <a:rPr lang="en-US" sz="1350" dirty="0"/>
              <a:t> and secure restore </a:t>
            </a:r>
          </a:p>
          <a:p>
            <a:pPr marL="257175" indent="-257175">
              <a:buFont typeface="+mj-lt"/>
              <a:buAutoNum type="alphaLcParenR"/>
            </a:pPr>
            <a:r>
              <a:rPr lang="en-US" sz="1350" dirty="0"/>
              <a:t>Can be used daily or during incident response</a:t>
            </a:r>
          </a:p>
        </p:txBody>
      </p:sp>
      <p:sp>
        <p:nvSpPr>
          <p:cNvPr id="6" name="Title 5">
            <a:extLst>
              <a:ext uri="{FF2B5EF4-FFF2-40B4-BE49-F238E27FC236}">
                <a16:creationId xmlns:a16="http://schemas.microsoft.com/office/drawing/2014/main" id="{0A37A278-552E-BF58-E83C-5692A937B33A}"/>
              </a:ext>
            </a:extLst>
          </p:cNvPr>
          <p:cNvSpPr>
            <a:spLocks noGrp="1"/>
          </p:cNvSpPr>
          <p:nvPr>
            <p:ph type="title"/>
          </p:nvPr>
        </p:nvSpPr>
        <p:spPr/>
        <p:txBody>
          <a:bodyPr>
            <a:normAutofit/>
          </a:bodyPr>
          <a:lstStyle/>
          <a:p>
            <a:r>
              <a:rPr lang="en-CH" dirty="0"/>
              <a:t>YARA</a:t>
            </a:r>
            <a:r>
              <a:rPr lang="en-US" dirty="0"/>
              <a:t> Threat Detection Engine</a:t>
            </a:r>
          </a:p>
        </p:txBody>
      </p:sp>
      <p:pic>
        <p:nvPicPr>
          <p:cNvPr id="7" name="Picture 6">
            <a:extLst>
              <a:ext uri="{FF2B5EF4-FFF2-40B4-BE49-F238E27FC236}">
                <a16:creationId xmlns:a16="http://schemas.microsoft.com/office/drawing/2014/main" id="{7C79CD5E-E9C6-0253-AF6D-60CB640187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23612" y="489857"/>
            <a:ext cx="2520537" cy="2044040"/>
          </a:xfrm>
          <a:prstGeom prst="roundRect">
            <a:avLst>
              <a:gd name="adj" fmla="val 2827"/>
            </a:avLst>
          </a:prstGeom>
          <a:ln>
            <a:solidFill>
              <a:srgbClr val="ADACAF"/>
            </a:solidFill>
          </a:ln>
          <a:effectLst/>
        </p:spPr>
      </p:pic>
      <p:cxnSp>
        <p:nvCxnSpPr>
          <p:cNvPr id="62" name="Straight Connector 61">
            <a:extLst>
              <a:ext uri="{FF2B5EF4-FFF2-40B4-BE49-F238E27FC236}">
                <a16:creationId xmlns:a16="http://schemas.microsoft.com/office/drawing/2014/main" id="{1F0DF14A-3A63-641A-1BF8-0D10061E5A86}"/>
              </a:ext>
            </a:extLst>
          </p:cNvPr>
          <p:cNvCxnSpPr>
            <a:cxnSpLocks/>
          </p:cNvCxnSpPr>
          <p:nvPr/>
        </p:nvCxnSpPr>
        <p:spPr>
          <a:xfrm>
            <a:off x="1794890" y="3167783"/>
            <a:ext cx="4947795" cy="6654"/>
          </a:xfrm>
          <a:prstGeom prst="line">
            <a:avLst/>
          </a:prstGeom>
          <a:ln>
            <a:solidFill>
              <a:schemeClr val="tx2">
                <a:lumMod val="60000"/>
                <a:lumOff val="40000"/>
              </a:schemeClr>
            </a:solidFill>
            <a:headEnd type="none" w="med" len="med"/>
            <a:tailEnd type="arrow" w="med" len="sm"/>
          </a:ln>
        </p:spPr>
        <p:style>
          <a:lnRef idx="3">
            <a:schemeClr val="dk1"/>
          </a:lnRef>
          <a:fillRef idx="0">
            <a:schemeClr val="dk1"/>
          </a:fillRef>
          <a:effectRef idx="2">
            <a:schemeClr val="dk1"/>
          </a:effectRef>
          <a:fontRef idx="minor">
            <a:schemeClr val="tx1"/>
          </a:fontRef>
        </p:style>
      </p:cxnSp>
      <p:grpSp>
        <p:nvGrpSpPr>
          <p:cNvPr id="113" name="Group 112">
            <a:extLst>
              <a:ext uri="{FF2B5EF4-FFF2-40B4-BE49-F238E27FC236}">
                <a16:creationId xmlns:a16="http://schemas.microsoft.com/office/drawing/2014/main" id="{22128F8E-5C55-360E-CFF5-C5DA433EA540}"/>
              </a:ext>
            </a:extLst>
          </p:cNvPr>
          <p:cNvGrpSpPr/>
          <p:nvPr/>
        </p:nvGrpSpPr>
        <p:grpSpPr>
          <a:xfrm>
            <a:off x="1551360" y="2834401"/>
            <a:ext cx="838471" cy="1294103"/>
            <a:chOff x="2332042" y="4055245"/>
            <a:chExt cx="1117961" cy="1725470"/>
          </a:xfrm>
        </p:grpSpPr>
        <p:grpSp>
          <p:nvGrpSpPr>
            <p:cNvPr id="97" name="Group 96">
              <a:extLst>
                <a:ext uri="{FF2B5EF4-FFF2-40B4-BE49-F238E27FC236}">
                  <a16:creationId xmlns:a16="http://schemas.microsoft.com/office/drawing/2014/main" id="{D18D3F46-F5B1-2F70-F7B8-DA63C2DBDD10}"/>
                </a:ext>
              </a:extLst>
            </p:cNvPr>
            <p:cNvGrpSpPr/>
            <p:nvPr/>
          </p:nvGrpSpPr>
          <p:grpSpPr>
            <a:xfrm>
              <a:off x="2332042" y="4055245"/>
              <a:ext cx="1117961" cy="497148"/>
              <a:chOff x="2332042" y="4055245"/>
              <a:chExt cx="1117961" cy="497148"/>
            </a:xfrm>
          </p:grpSpPr>
          <p:sp>
            <p:nvSpPr>
              <p:cNvPr id="90" name="Oval 40">
                <a:extLst>
                  <a:ext uri="{FF2B5EF4-FFF2-40B4-BE49-F238E27FC236}">
                    <a16:creationId xmlns:a16="http://schemas.microsoft.com/office/drawing/2014/main" id="{5D9CEB32-D86E-60F4-57F6-477E84C5AD70}"/>
                  </a:ext>
                </a:extLst>
              </p:cNvPr>
              <p:cNvSpPr/>
              <p:nvPr/>
            </p:nvSpPr>
            <p:spPr bwMode="auto">
              <a:xfrm>
                <a:off x="2827914" y="4430111"/>
                <a:ext cx="122284" cy="122282"/>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34290" bIns="68580" numCol="1" spcCol="0" rtlCol="0" fromWordArt="0" anchor="ctr" anchorCtr="0" forceAA="0" compatLnSpc="1">
                <a:prstTxWarp prst="textNoShape">
                  <a:avLst/>
                </a:prstTxWarp>
                <a:noAutofit/>
              </a:bodyPr>
              <a:lstStyle/>
              <a:p>
                <a:pPr algn="ctr" defTabSz="685540" fontAlgn="base">
                  <a:spcBef>
                    <a:spcPct val="0"/>
                  </a:spcBef>
                  <a:spcAft>
                    <a:spcPct val="0"/>
                  </a:spcAft>
                  <a:defRPr/>
                </a:pPr>
                <a:endParaRPr lang="ru-RU" sz="1600" dirty="0">
                  <a:gradFill>
                    <a:gsLst>
                      <a:gs pos="0">
                        <a:srgbClr val="FFFFFF"/>
                      </a:gs>
                      <a:gs pos="100000">
                        <a:srgbClr val="FFFFFF"/>
                      </a:gs>
                    </a:gsLst>
                    <a:lin ang="5400000" scaled="0"/>
                  </a:gradFill>
                  <a:latin typeface="Tahoma"/>
                  <a:ea typeface="ES Build Neutral" pitchFamily="2" charset="77"/>
                  <a:cs typeface="Segoe UI" pitchFamily="34" charset="0"/>
                </a:endParaRPr>
              </a:p>
            </p:txBody>
          </p:sp>
          <p:sp>
            <p:nvSpPr>
              <p:cNvPr id="91" name="TextBox 10">
                <a:extLst>
                  <a:ext uri="{FF2B5EF4-FFF2-40B4-BE49-F238E27FC236}">
                    <a16:creationId xmlns:a16="http://schemas.microsoft.com/office/drawing/2014/main" id="{9DC5ACB7-4256-65D5-DE46-4C182D66AF12}"/>
                  </a:ext>
                </a:extLst>
              </p:cNvPr>
              <p:cNvSpPr txBox="1"/>
              <p:nvPr/>
            </p:nvSpPr>
            <p:spPr>
              <a:xfrm>
                <a:off x="2332042" y="4055245"/>
                <a:ext cx="1117961" cy="307776"/>
              </a:xfrm>
              <a:prstGeom prst="rect">
                <a:avLst/>
              </a:prstGeom>
            </p:spPr>
            <p:txBody>
              <a:bodyPr wrap="square" rtlCol="0" anchor="ctr">
                <a:spAutoFit/>
              </a:bodyPr>
              <a:lstStyle/>
              <a:p>
                <a:pPr algn="ctr" defTabSz="514337">
                  <a:defRPr/>
                </a:pPr>
                <a:r>
                  <a:rPr lang="en-US" sz="900" dirty="0">
                    <a:solidFill>
                      <a:schemeClr val="bg1"/>
                    </a:solidFill>
                    <a:latin typeface="ES Build Neutral" pitchFamily="2" charset="77"/>
                    <a:ea typeface="ES Build Neutral" pitchFamily="2" charset="77"/>
                  </a:rPr>
                  <a:t>Access</a:t>
                </a:r>
              </a:p>
            </p:txBody>
          </p:sp>
        </p:grpSp>
        <p:sp>
          <p:nvSpPr>
            <p:cNvPr id="112" name="TextBox 10">
              <a:extLst>
                <a:ext uri="{FF2B5EF4-FFF2-40B4-BE49-F238E27FC236}">
                  <a16:creationId xmlns:a16="http://schemas.microsoft.com/office/drawing/2014/main" id="{DB4F36F6-7D1D-B552-3748-AD3D4E63D807}"/>
                </a:ext>
              </a:extLst>
            </p:cNvPr>
            <p:cNvSpPr txBox="1"/>
            <p:nvPr/>
          </p:nvSpPr>
          <p:spPr>
            <a:xfrm>
              <a:off x="2590191" y="5288272"/>
              <a:ext cx="588670" cy="492443"/>
            </a:xfrm>
            <a:prstGeom prst="rect">
              <a:avLst/>
            </a:prstGeom>
          </p:spPr>
          <p:txBody>
            <a:bodyPr wrap="square" rtlCol="0" anchor="ctr">
              <a:spAutoFit/>
            </a:bodyPr>
            <a:lstStyle/>
            <a:p>
              <a:pPr algn="ctr" defTabSz="514337">
                <a:defRPr/>
              </a:pPr>
              <a:r>
                <a:rPr lang="en-US" sz="900" dirty="0">
                  <a:solidFill>
                    <a:schemeClr val="bg1"/>
                  </a:solidFill>
                  <a:latin typeface="ES Build Neutral" pitchFamily="2" charset="77"/>
                  <a:ea typeface="ES Build Neutral" pitchFamily="2" charset="77"/>
                </a:rPr>
                <a:t>Day 1</a:t>
              </a:r>
              <a:endParaRPr lang="en-US" sz="1050" dirty="0">
                <a:solidFill>
                  <a:schemeClr val="bg1"/>
                </a:solidFill>
                <a:latin typeface="ES Build Neutral" pitchFamily="2" charset="77"/>
                <a:ea typeface="ES Build Neutral" pitchFamily="2" charset="77"/>
              </a:endParaRPr>
            </a:p>
          </p:txBody>
        </p:sp>
      </p:grpSp>
      <p:grpSp>
        <p:nvGrpSpPr>
          <p:cNvPr id="115" name="Group 114">
            <a:extLst>
              <a:ext uri="{FF2B5EF4-FFF2-40B4-BE49-F238E27FC236}">
                <a16:creationId xmlns:a16="http://schemas.microsoft.com/office/drawing/2014/main" id="{73F2E13C-05D8-3A0D-67A7-5C38AE6293F2}"/>
              </a:ext>
            </a:extLst>
          </p:cNvPr>
          <p:cNvGrpSpPr/>
          <p:nvPr/>
        </p:nvGrpSpPr>
        <p:grpSpPr>
          <a:xfrm>
            <a:off x="4555770" y="2322330"/>
            <a:ext cx="986097" cy="1781251"/>
            <a:chOff x="6337923" y="3372483"/>
            <a:chExt cx="1314796" cy="2374999"/>
          </a:xfrm>
        </p:grpSpPr>
        <p:grpSp>
          <p:nvGrpSpPr>
            <p:cNvPr id="108" name="Group 107">
              <a:extLst>
                <a:ext uri="{FF2B5EF4-FFF2-40B4-BE49-F238E27FC236}">
                  <a16:creationId xmlns:a16="http://schemas.microsoft.com/office/drawing/2014/main" id="{9DAB636C-C955-227D-B296-1FCDB108EFD4}"/>
                </a:ext>
              </a:extLst>
            </p:cNvPr>
            <p:cNvGrpSpPr/>
            <p:nvPr/>
          </p:nvGrpSpPr>
          <p:grpSpPr>
            <a:xfrm>
              <a:off x="6337923" y="3372483"/>
              <a:ext cx="1314796" cy="1190522"/>
              <a:chOff x="6337923" y="3372483"/>
              <a:chExt cx="1314796" cy="1190522"/>
            </a:xfrm>
          </p:grpSpPr>
          <p:sp>
            <p:nvSpPr>
              <p:cNvPr id="101" name="Oval 40">
                <a:extLst>
                  <a:ext uri="{FF2B5EF4-FFF2-40B4-BE49-F238E27FC236}">
                    <a16:creationId xmlns:a16="http://schemas.microsoft.com/office/drawing/2014/main" id="{C85FA10B-4495-2920-F898-4FA41CAA910B}"/>
                  </a:ext>
                </a:extLst>
              </p:cNvPr>
              <p:cNvSpPr/>
              <p:nvPr/>
            </p:nvSpPr>
            <p:spPr bwMode="auto">
              <a:xfrm>
                <a:off x="6937524" y="4440723"/>
                <a:ext cx="122284" cy="122282"/>
              </a:xfrm>
              <a:prstGeom prst="ellipse">
                <a:avLst/>
              </a:prstGeom>
              <a:solidFill>
                <a:schemeClr val="bg1"/>
              </a:solidFill>
              <a:ln w="22225">
                <a:solidFill>
                  <a:srgbClr val="ED2B3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ctr" anchorCtr="0" forceAA="0" compatLnSpc="1">
                <a:prstTxWarp prst="textNoShape">
                  <a:avLst/>
                </a:prstTxWarp>
                <a:noAutofit/>
              </a:bodyPr>
              <a:lstStyle/>
              <a:p>
                <a:pPr algn="ctr" defTabSz="685540" fontAlgn="base">
                  <a:spcBef>
                    <a:spcPct val="0"/>
                  </a:spcBef>
                  <a:spcAft>
                    <a:spcPct val="0"/>
                  </a:spcAft>
                  <a:defRPr/>
                </a:pPr>
                <a:endParaRPr lang="ru-RU" sz="1600" dirty="0">
                  <a:gradFill>
                    <a:gsLst>
                      <a:gs pos="0">
                        <a:srgbClr val="FFFFFF"/>
                      </a:gs>
                      <a:gs pos="100000">
                        <a:srgbClr val="FFFFFF"/>
                      </a:gs>
                    </a:gsLst>
                    <a:lin ang="5400000" scaled="0"/>
                  </a:gradFill>
                  <a:latin typeface="Tahoma"/>
                  <a:ea typeface="ES Build Neutral" pitchFamily="2" charset="77"/>
                  <a:cs typeface="Segoe UI" pitchFamily="34" charset="0"/>
                </a:endParaRPr>
              </a:p>
            </p:txBody>
          </p:sp>
          <p:sp>
            <p:nvSpPr>
              <p:cNvPr id="102" name="TextBox 41">
                <a:extLst>
                  <a:ext uri="{FF2B5EF4-FFF2-40B4-BE49-F238E27FC236}">
                    <a16:creationId xmlns:a16="http://schemas.microsoft.com/office/drawing/2014/main" id="{A25F6207-12AB-71D1-069F-6406C0171FCE}"/>
                  </a:ext>
                </a:extLst>
              </p:cNvPr>
              <p:cNvSpPr txBox="1"/>
              <p:nvPr/>
            </p:nvSpPr>
            <p:spPr>
              <a:xfrm>
                <a:off x="6337923" y="3372483"/>
                <a:ext cx="1314796" cy="492443"/>
              </a:xfrm>
              <a:prstGeom prst="rect">
                <a:avLst/>
              </a:prstGeom>
            </p:spPr>
            <p:txBody>
              <a:bodyPr wrap="square" rtlCol="0" anchor="ctr">
                <a:spAutoFit/>
              </a:bodyPr>
              <a:lstStyle/>
              <a:p>
                <a:pPr algn="ctr" defTabSz="514337">
                  <a:defRPr/>
                </a:pPr>
                <a:r>
                  <a:rPr lang="en-US" sz="900" dirty="0">
                    <a:solidFill>
                      <a:srgbClr val="ED2B3D"/>
                    </a:solidFill>
                    <a:latin typeface="ES Build Neutral" pitchFamily="2" charset="77"/>
                    <a:ea typeface="ES Build Neutral" pitchFamily="2" charset="77"/>
                  </a:rPr>
                  <a:t>Malicious Things</a:t>
                </a:r>
              </a:p>
            </p:txBody>
          </p:sp>
          <p:cxnSp>
            <p:nvCxnSpPr>
              <p:cNvPr id="104" name="Straight Arrow Connector 103">
                <a:extLst>
                  <a:ext uri="{FF2B5EF4-FFF2-40B4-BE49-F238E27FC236}">
                    <a16:creationId xmlns:a16="http://schemas.microsoft.com/office/drawing/2014/main" id="{800659A8-13A9-7269-F9D3-3C2BC892AFCF}"/>
                  </a:ext>
                </a:extLst>
              </p:cNvPr>
              <p:cNvCxnSpPr>
                <a:cxnSpLocks/>
              </p:cNvCxnSpPr>
              <p:nvPr/>
            </p:nvCxnSpPr>
            <p:spPr>
              <a:xfrm>
                <a:off x="6995321" y="3746446"/>
                <a:ext cx="3345" cy="602834"/>
              </a:xfrm>
              <a:prstGeom prst="straightConnector1">
                <a:avLst/>
              </a:prstGeom>
              <a:ln>
                <a:solidFill>
                  <a:srgbClr val="ED2B3D"/>
                </a:solidFill>
                <a:tailEnd type="arrow" w="med" len="sm"/>
              </a:ln>
            </p:spPr>
            <p:style>
              <a:lnRef idx="2">
                <a:schemeClr val="accent5"/>
              </a:lnRef>
              <a:fillRef idx="0">
                <a:schemeClr val="accent5"/>
              </a:fillRef>
              <a:effectRef idx="1">
                <a:schemeClr val="accent5"/>
              </a:effectRef>
              <a:fontRef idx="minor">
                <a:schemeClr val="tx1"/>
              </a:fontRef>
            </p:style>
          </p:cxnSp>
        </p:grpSp>
        <p:sp>
          <p:nvSpPr>
            <p:cNvPr id="114" name="TextBox 10">
              <a:extLst>
                <a:ext uri="{FF2B5EF4-FFF2-40B4-BE49-F238E27FC236}">
                  <a16:creationId xmlns:a16="http://schemas.microsoft.com/office/drawing/2014/main" id="{2E724BBD-D2EF-2666-9BAC-F1B746274A16}"/>
                </a:ext>
              </a:extLst>
            </p:cNvPr>
            <p:cNvSpPr txBox="1"/>
            <p:nvPr/>
          </p:nvSpPr>
          <p:spPr>
            <a:xfrm>
              <a:off x="6704330" y="5255040"/>
              <a:ext cx="588671" cy="492442"/>
            </a:xfrm>
            <a:prstGeom prst="rect">
              <a:avLst/>
            </a:prstGeom>
          </p:spPr>
          <p:txBody>
            <a:bodyPr wrap="square" rtlCol="0" anchor="ctr">
              <a:spAutoFit/>
            </a:bodyPr>
            <a:lstStyle/>
            <a:p>
              <a:pPr algn="ctr" defTabSz="514337">
                <a:defRPr/>
              </a:pPr>
              <a:r>
                <a:rPr lang="en-US" sz="900" dirty="0">
                  <a:solidFill>
                    <a:schemeClr val="bg1"/>
                  </a:solidFill>
                  <a:latin typeface="ES Build Neutral" pitchFamily="2" charset="77"/>
                  <a:ea typeface="ES Build Neutral" pitchFamily="2" charset="77"/>
                </a:rPr>
                <a:t>Day 7</a:t>
              </a:r>
              <a:endParaRPr lang="en-US" sz="1050" dirty="0">
                <a:solidFill>
                  <a:schemeClr val="bg1"/>
                </a:solidFill>
                <a:latin typeface="ES Build Neutral" pitchFamily="2" charset="77"/>
                <a:ea typeface="ES Build Neutral" pitchFamily="2" charset="77"/>
              </a:endParaRPr>
            </a:p>
          </p:txBody>
        </p:sp>
      </p:grpSp>
      <p:grpSp>
        <p:nvGrpSpPr>
          <p:cNvPr id="129" name="Group 128">
            <a:extLst>
              <a:ext uri="{FF2B5EF4-FFF2-40B4-BE49-F238E27FC236}">
                <a16:creationId xmlns:a16="http://schemas.microsoft.com/office/drawing/2014/main" id="{1F2ACC78-9B33-9C07-BF3A-F3D3507A185E}"/>
              </a:ext>
            </a:extLst>
          </p:cNvPr>
          <p:cNvGrpSpPr/>
          <p:nvPr/>
        </p:nvGrpSpPr>
        <p:grpSpPr>
          <a:xfrm>
            <a:off x="5746898" y="2656750"/>
            <a:ext cx="723629" cy="1453586"/>
            <a:chOff x="7926091" y="3818378"/>
            <a:chExt cx="964838" cy="1938115"/>
          </a:xfrm>
        </p:grpSpPr>
        <p:grpSp>
          <p:nvGrpSpPr>
            <p:cNvPr id="117" name="Group 116">
              <a:extLst>
                <a:ext uri="{FF2B5EF4-FFF2-40B4-BE49-F238E27FC236}">
                  <a16:creationId xmlns:a16="http://schemas.microsoft.com/office/drawing/2014/main" id="{EACFCDE3-1BAC-B523-F76F-70660C83AA6B}"/>
                </a:ext>
              </a:extLst>
            </p:cNvPr>
            <p:cNvGrpSpPr/>
            <p:nvPr/>
          </p:nvGrpSpPr>
          <p:grpSpPr>
            <a:xfrm>
              <a:off x="7926091" y="3818378"/>
              <a:ext cx="964838" cy="1938115"/>
              <a:chOff x="7915333" y="3818378"/>
              <a:chExt cx="964838" cy="1938115"/>
            </a:xfrm>
          </p:grpSpPr>
          <p:grpSp>
            <p:nvGrpSpPr>
              <p:cNvPr id="96" name="Group 95">
                <a:extLst>
                  <a:ext uri="{FF2B5EF4-FFF2-40B4-BE49-F238E27FC236}">
                    <a16:creationId xmlns:a16="http://schemas.microsoft.com/office/drawing/2014/main" id="{3D4516F4-B663-0F74-7FCC-0333785CE1BA}"/>
                  </a:ext>
                </a:extLst>
              </p:cNvPr>
              <p:cNvGrpSpPr/>
              <p:nvPr/>
            </p:nvGrpSpPr>
            <p:grpSpPr>
              <a:xfrm>
                <a:off x="7915333" y="3818378"/>
                <a:ext cx="964838" cy="743672"/>
                <a:chOff x="7915333" y="3829136"/>
                <a:chExt cx="964838" cy="743672"/>
              </a:xfrm>
            </p:grpSpPr>
            <p:sp>
              <p:nvSpPr>
                <p:cNvPr id="93" name="Oval 40">
                  <a:extLst>
                    <a:ext uri="{FF2B5EF4-FFF2-40B4-BE49-F238E27FC236}">
                      <a16:creationId xmlns:a16="http://schemas.microsoft.com/office/drawing/2014/main" id="{748ABB97-0F52-65D3-701C-397DABA4C684}"/>
                    </a:ext>
                  </a:extLst>
                </p:cNvPr>
                <p:cNvSpPr/>
                <p:nvPr/>
              </p:nvSpPr>
              <p:spPr bwMode="auto">
                <a:xfrm>
                  <a:off x="8312531" y="4450526"/>
                  <a:ext cx="122284" cy="122282"/>
                </a:xfrm>
                <a:prstGeom prst="ellipse">
                  <a:avLst/>
                </a:prstGeom>
                <a:solidFill>
                  <a:schemeClr val="bg1"/>
                </a:solidFill>
                <a:ln w="22225">
                  <a:solidFill>
                    <a:srgbClr val="ED2B3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ctr" anchorCtr="0" forceAA="0" compatLnSpc="1">
                  <a:prstTxWarp prst="textNoShape">
                    <a:avLst/>
                  </a:prstTxWarp>
                  <a:noAutofit/>
                </a:bodyPr>
                <a:lstStyle/>
                <a:p>
                  <a:pPr algn="ctr" defTabSz="685540" fontAlgn="base">
                    <a:spcBef>
                      <a:spcPct val="0"/>
                    </a:spcBef>
                    <a:spcAft>
                      <a:spcPct val="0"/>
                    </a:spcAft>
                    <a:defRPr/>
                  </a:pPr>
                  <a:endParaRPr lang="ru-RU" sz="1600" dirty="0">
                    <a:gradFill>
                      <a:gsLst>
                        <a:gs pos="0">
                          <a:srgbClr val="FFFFFF"/>
                        </a:gs>
                        <a:gs pos="100000">
                          <a:srgbClr val="FFFFFF"/>
                        </a:gs>
                      </a:gsLst>
                      <a:lin ang="5400000" scaled="0"/>
                    </a:gradFill>
                    <a:latin typeface="Tahoma"/>
                    <a:ea typeface="ES Build Neutral" pitchFamily="2" charset="77"/>
                    <a:cs typeface="Segoe UI" pitchFamily="34" charset="0"/>
                  </a:endParaRPr>
                </a:p>
              </p:txBody>
            </p:sp>
            <p:sp>
              <p:nvSpPr>
                <p:cNvPr id="94" name="TextBox 41">
                  <a:extLst>
                    <a:ext uri="{FF2B5EF4-FFF2-40B4-BE49-F238E27FC236}">
                      <a16:creationId xmlns:a16="http://schemas.microsoft.com/office/drawing/2014/main" id="{80A205AE-5785-016B-B9EC-B2CB00C42031}"/>
                    </a:ext>
                  </a:extLst>
                </p:cNvPr>
                <p:cNvSpPr txBox="1"/>
                <p:nvPr/>
              </p:nvSpPr>
              <p:spPr>
                <a:xfrm>
                  <a:off x="7915333" y="3829136"/>
                  <a:ext cx="964838" cy="307776"/>
                </a:xfrm>
                <a:prstGeom prst="rect">
                  <a:avLst/>
                </a:prstGeom>
              </p:spPr>
              <p:txBody>
                <a:bodyPr wrap="square" rtlCol="0" anchor="ctr">
                  <a:spAutoFit/>
                </a:bodyPr>
                <a:lstStyle/>
                <a:p>
                  <a:pPr algn="ctr" defTabSz="514337">
                    <a:defRPr/>
                  </a:pPr>
                  <a:r>
                    <a:rPr lang="en-US" sz="900" dirty="0">
                      <a:solidFill>
                        <a:srgbClr val="ED2B3D"/>
                      </a:solidFill>
                      <a:latin typeface="ES Build Neutral" pitchFamily="2" charset="77"/>
                      <a:ea typeface="ES Build Neutral" pitchFamily="2" charset="77"/>
                    </a:rPr>
                    <a:t>Encryption</a:t>
                  </a:r>
                </a:p>
              </p:txBody>
            </p:sp>
          </p:grpSp>
          <p:sp>
            <p:nvSpPr>
              <p:cNvPr id="116" name="TextBox 10">
                <a:extLst>
                  <a:ext uri="{FF2B5EF4-FFF2-40B4-BE49-F238E27FC236}">
                    <a16:creationId xmlns:a16="http://schemas.microsoft.com/office/drawing/2014/main" id="{891FE9D5-F408-033A-55BF-95FAD4386579}"/>
                  </a:ext>
                </a:extLst>
              </p:cNvPr>
              <p:cNvSpPr txBox="1"/>
              <p:nvPr/>
            </p:nvSpPr>
            <p:spPr>
              <a:xfrm>
                <a:off x="8081152" y="5264050"/>
                <a:ext cx="588670" cy="492443"/>
              </a:xfrm>
              <a:prstGeom prst="rect">
                <a:avLst/>
              </a:prstGeom>
            </p:spPr>
            <p:txBody>
              <a:bodyPr wrap="square" rtlCol="0" anchor="ctr">
                <a:spAutoFit/>
              </a:bodyPr>
              <a:lstStyle/>
              <a:p>
                <a:pPr algn="ctr" defTabSz="514337">
                  <a:defRPr/>
                </a:pPr>
                <a:r>
                  <a:rPr lang="en-US" sz="900" dirty="0">
                    <a:solidFill>
                      <a:schemeClr val="bg1"/>
                    </a:solidFill>
                    <a:latin typeface="ES Build Neutral" pitchFamily="2" charset="77"/>
                    <a:ea typeface="ES Build Neutral" pitchFamily="2" charset="77"/>
                  </a:rPr>
                  <a:t>Day 9</a:t>
                </a:r>
                <a:endParaRPr lang="en-US" sz="1050" dirty="0">
                  <a:solidFill>
                    <a:schemeClr val="bg1"/>
                  </a:solidFill>
                  <a:latin typeface="ES Build Neutral" pitchFamily="2" charset="77"/>
                  <a:ea typeface="ES Build Neutral" pitchFamily="2" charset="77"/>
                </a:endParaRPr>
              </a:p>
            </p:txBody>
          </p:sp>
        </p:grpSp>
        <p:cxnSp>
          <p:nvCxnSpPr>
            <p:cNvPr id="119" name="Straight Arrow Connector 118">
              <a:extLst>
                <a:ext uri="{FF2B5EF4-FFF2-40B4-BE49-F238E27FC236}">
                  <a16:creationId xmlns:a16="http://schemas.microsoft.com/office/drawing/2014/main" id="{3AC45020-715F-AF48-11EB-62ABCB401849}"/>
                </a:ext>
              </a:extLst>
            </p:cNvPr>
            <p:cNvCxnSpPr>
              <a:cxnSpLocks/>
            </p:cNvCxnSpPr>
            <p:nvPr/>
          </p:nvCxnSpPr>
          <p:spPr>
            <a:xfrm>
              <a:off x="8381127" y="4111881"/>
              <a:ext cx="0" cy="235752"/>
            </a:xfrm>
            <a:prstGeom prst="straightConnector1">
              <a:avLst/>
            </a:prstGeom>
            <a:ln>
              <a:solidFill>
                <a:srgbClr val="ED2B3D"/>
              </a:solidFill>
              <a:tailEnd type="arrow" w="med" len="sm"/>
            </a:ln>
          </p:spPr>
          <p:style>
            <a:lnRef idx="2">
              <a:schemeClr val="accent5"/>
            </a:lnRef>
            <a:fillRef idx="0">
              <a:schemeClr val="accent5"/>
            </a:fillRef>
            <a:effectRef idx="1">
              <a:schemeClr val="accent5"/>
            </a:effectRef>
            <a:fontRef idx="minor">
              <a:schemeClr val="tx1"/>
            </a:fontRef>
          </p:style>
        </p:cxnSp>
      </p:grpSp>
      <p:grpSp>
        <p:nvGrpSpPr>
          <p:cNvPr id="180" name="Group 179">
            <a:extLst>
              <a:ext uri="{FF2B5EF4-FFF2-40B4-BE49-F238E27FC236}">
                <a16:creationId xmlns:a16="http://schemas.microsoft.com/office/drawing/2014/main" id="{E4C98919-111C-EA8B-2D32-D2C97D7957B0}"/>
              </a:ext>
            </a:extLst>
          </p:cNvPr>
          <p:cNvGrpSpPr/>
          <p:nvPr/>
        </p:nvGrpSpPr>
        <p:grpSpPr>
          <a:xfrm>
            <a:off x="4151538" y="2744767"/>
            <a:ext cx="2581771" cy="1322448"/>
            <a:chOff x="5476007" y="3935734"/>
            <a:chExt cx="3535651" cy="1763263"/>
          </a:xfrm>
        </p:grpSpPr>
        <p:cxnSp>
          <p:nvCxnSpPr>
            <p:cNvPr id="53" name="Straight Arrow Connector 52">
              <a:extLst>
                <a:ext uri="{FF2B5EF4-FFF2-40B4-BE49-F238E27FC236}">
                  <a16:creationId xmlns:a16="http://schemas.microsoft.com/office/drawing/2014/main" id="{7262666F-9832-CAD0-2FBA-424C32BAD7AA}"/>
                </a:ext>
              </a:extLst>
            </p:cNvPr>
            <p:cNvCxnSpPr>
              <a:cxnSpLocks/>
              <a:endCxn id="67" idx="1"/>
            </p:cNvCxnSpPr>
            <p:nvPr/>
          </p:nvCxnSpPr>
          <p:spPr>
            <a:xfrm rot="10800000">
              <a:off x="5729671" y="5041353"/>
              <a:ext cx="3281987" cy="657644"/>
            </a:xfrm>
            <a:prstGeom prst="bentConnector3">
              <a:avLst>
                <a:gd name="adj1" fmla="val 103889"/>
              </a:avLst>
            </a:prstGeom>
            <a:ln>
              <a:tailEnd type="arrow" w="med" len="sm"/>
            </a:ln>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id="{9D3719C9-A3C2-85BB-76C3-9C95CB099D54}"/>
                </a:ext>
              </a:extLst>
            </p:cNvPr>
            <p:cNvGrpSpPr/>
            <p:nvPr/>
          </p:nvGrpSpPr>
          <p:grpSpPr>
            <a:xfrm>
              <a:off x="5476007" y="3935734"/>
              <a:ext cx="1117961" cy="618715"/>
              <a:chOff x="5739570" y="3935734"/>
              <a:chExt cx="1117961" cy="618715"/>
            </a:xfrm>
          </p:grpSpPr>
          <p:sp>
            <p:nvSpPr>
              <p:cNvPr id="72" name="TextBox 10">
                <a:extLst>
                  <a:ext uri="{FF2B5EF4-FFF2-40B4-BE49-F238E27FC236}">
                    <a16:creationId xmlns:a16="http://schemas.microsoft.com/office/drawing/2014/main" id="{B1C5D174-0836-9835-8984-48FC9405FAB6}"/>
                  </a:ext>
                </a:extLst>
              </p:cNvPr>
              <p:cNvSpPr txBox="1"/>
              <p:nvPr/>
            </p:nvSpPr>
            <p:spPr>
              <a:xfrm>
                <a:off x="5739570" y="3935734"/>
                <a:ext cx="1117961" cy="492442"/>
              </a:xfrm>
              <a:prstGeom prst="rect">
                <a:avLst/>
              </a:prstGeom>
            </p:spPr>
            <p:txBody>
              <a:bodyPr wrap="square" rtlCol="0" anchor="ctr">
                <a:spAutoFit/>
              </a:bodyPr>
              <a:lstStyle/>
              <a:p>
                <a:pPr algn="ctr" defTabSz="514337">
                  <a:defRPr/>
                </a:pPr>
                <a:r>
                  <a:rPr lang="en-US" sz="900" dirty="0">
                    <a:solidFill>
                      <a:schemeClr val="bg1"/>
                    </a:solidFill>
                    <a:latin typeface="ES Build Neutral" pitchFamily="2" charset="77"/>
                    <a:ea typeface="ES Build Neutral" pitchFamily="2" charset="77"/>
                  </a:rPr>
                  <a:t>Clean Backup</a:t>
                </a:r>
              </a:p>
            </p:txBody>
          </p:sp>
          <p:sp>
            <p:nvSpPr>
              <p:cNvPr id="92" name="Oval 12">
                <a:extLst>
                  <a:ext uri="{FF2B5EF4-FFF2-40B4-BE49-F238E27FC236}">
                    <a16:creationId xmlns:a16="http://schemas.microsoft.com/office/drawing/2014/main" id="{D0E725D0-24C4-1BBE-1169-A6B515D5F97B}"/>
                  </a:ext>
                </a:extLst>
              </p:cNvPr>
              <p:cNvSpPr/>
              <p:nvPr/>
            </p:nvSpPr>
            <p:spPr bwMode="auto">
              <a:xfrm>
                <a:off x="6254392" y="4447067"/>
                <a:ext cx="109832" cy="107382"/>
              </a:xfrm>
              <a:prstGeom prst="ellipse">
                <a:avLst/>
              </a:prstGeom>
              <a:solidFill>
                <a:schemeClr val="bg1"/>
              </a:solidFill>
              <a:ln w="222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ctr" anchorCtr="0" forceAA="0" compatLnSpc="1">
                <a:prstTxWarp prst="textNoShape">
                  <a:avLst/>
                </a:prstTxWarp>
                <a:noAutofit/>
              </a:bodyPr>
              <a:lstStyle/>
              <a:p>
                <a:pPr algn="ctr" defTabSz="685540" fontAlgn="base">
                  <a:spcBef>
                    <a:spcPct val="0"/>
                  </a:spcBef>
                  <a:spcAft>
                    <a:spcPct val="0"/>
                  </a:spcAft>
                  <a:defRPr/>
                </a:pPr>
                <a:endParaRPr lang="ru-RU" sz="1100" dirty="0">
                  <a:gradFill>
                    <a:gsLst>
                      <a:gs pos="0">
                        <a:srgbClr val="FFFFFF"/>
                      </a:gs>
                      <a:gs pos="100000">
                        <a:srgbClr val="FFFFFF"/>
                      </a:gs>
                    </a:gsLst>
                    <a:lin ang="5400000" scaled="0"/>
                  </a:gradFill>
                  <a:latin typeface="Tahoma"/>
                  <a:ea typeface="ES Build Neutral" pitchFamily="2" charset="77"/>
                  <a:cs typeface="Segoe UI" pitchFamily="34" charset="0"/>
                </a:endParaRPr>
              </a:p>
            </p:txBody>
          </p:sp>
        </p:grpSp>
      </p:grpSp>
      <p:sp>
        <p:nvSpPr>
          <p:cNvPr id="184" name="TextBox 43">
            <a:extLst>
              <a:ext uri="{FF2B5EF4-FFF2-40B4-BE49-F238E27FC236}">
                <a16:creationId xmlns:a16="http://schemas.microsoft.com/office/drawing/2014/main" id="{5BAA2A18-5BD4-8F3C-ABA7-A184F80E51FE}"/>
              </a:ext>
            </a:extLst>
          </p:cNvPr>
          <p:cNvSpPr txBox="1"/>
          <p:nvPr/>
        </p:nvSpPr>
        <p:spPr>
          <a:xfrm>
            <a:off x="985984" y="4358187"/>
            <a:ext cx="5927414" cy="290849"/>
          </a:xfrm>
          <a:prstGeom prst="rect">
            <a:avLst/>
          </a:prstGeom>
          <a:noFill/>
        </p:spPr>
        <p:txBody>
          <a:bodyPr wrap="square" lIns="0">
            <a:spAutoFit/>
          </a:bodyPr>
          <a:lstStyle/>
          <a:p>
            <a:pPr>
              <a:lnSpc>
                <a:spcPct val="110000"/>
              </a:lnSpc>
              <a:spcBef>
                <a:spcPts val="450"/>
              </a:spcBef>
              <a:spcAft>
                <a:spcPts val="1800"/>
              </a:spcAft>
              <a:defRPr/>
            </a:pPr>
            <a:r>
              <a:rPr lang="en-US" sz="1200" dirty="0">
                <a:solidFill>
                  <a:srgbClr val="93EA20"/>
                </a:solidFill>
                <a:latin typeface="ES Build Neutral" pitchFamily="2" charset="77"/>
                <a:ea typeface="ES Build Neutral" pitchFamily="2" charset="77"/>
              </a:rPr>
              <a:t>Accelerates clean recovery from ransomware while reducing the chance of reinfection</a:t>
            </a:r>
          </a:p>
        </p:txBody>
      </p:sp>
      <p:grpSp>
        <p:nvGrpSpPr>
          <p:cNvPr id="4" name="Group 3">
            <a:extLst>
              <a:ext uri="{FF2B5EF4-FFF2-40B4-BE49-F238E27FC236}">
                <a16:creationId xmlns:a16="http://schemas.microsoft.com/office/drawing/2014/main" id="{1C5EC734-7B0A-AF79-972D-DD2FE00850D3}"/>
              </a:ext>
            </a:extLst>
          </p:cNvPr>
          <p:cNvGrpSpPr/>
          <p:nvPr/>
        </p:nvGrpSpPr>
        <p:grpSpPr>
          <a:xfrm>
            <a:off x="772791" y="2770511"/>
            <a:ext cx="839173" cy="826465"/>
            <a:chOff x="1056651" y="3588907"/>
            <a:chExt cx="1118897" cy="1101953"/>
          </a:xfrm>
        </p:grpSpPr>
        <p:sp>
          <p:nvSpPr>
            <p:cNvPr id="111" name="TextBox 110">
              <a:extLst>
                <a:ext uri="{FF2B5EF4-FFF2-40B4-BE49-F238E27FC236}">
                  <a16:creationId xmlns:a16="http://schemas.microsoft.com/office/drawing/2014/main" id="{4F722AE0-44FE-DD4C-D581-2C65B32D72AA}"/>
                </a:ext>
              </a:extLst>
            </p:cNvPr>
            <p:cNvSpPr txBox="1"/>
            <p:nvPr/>
          </p:nvSpPr>
          <p:spPr>
            <a:xfrm>
              <a:off x="1056651" y="4383084"/>
              <a:ext cx="1118897" cy="307776"/>
            </a:xfrm>
            <a:prstGeom prst="rect">
              <a:avLst/>
            </a:prstGeom>
            <a:noFill/>
          </p:spPr>
          <p:txBody>
            <a:bodyPr wrap="square">
              <a:spAutoFit/>
            </a:bodyPr>
            <a:lstStyle/>
            <a:p>
              <a:pPr algn="ctr" defTabSz="685577">
                <a:defRPr/>
              </a:pPr>
              <a:r>
                <a:rPr lang="en-US" sz="900" dirty="0">
                  <a:solidFill>
                    <a:schemeClr val="bg1"/>
                  </a:solidFill>
                  <a:latin typeface="ES Build Neutral" pitchFamily="2" charset="77"/>
                  <a:ea typeface="ES Build Neutral" pitchFamily="2" charset="77"/>
                </a:rPr>
                <a:t>Threat Actor</a:t>
              </a:r>
            </a:p>
          </p:txBody>
        </p:sp>
        <p:pic>
          <p:nvPicPr>
            <p:cNvPr id="54" name="Graphic 53">
              <a:extLst>
                <a:ext uri="{FF2B5EF4-FFF2-40B4-BE49-F238E27FC236}">
                  <a16:creationId xmlns:a16="http://schemas.microsoft.com/office/drawing/2014/main" id="{6C063899-2B6A-33C7-A135-CB4A67903E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519" y="3588907"/>
              <a:ext cx="905979" cy="905979"/>
            </a:xfrm>
            <a:prstGeom prst="rect">
              <a:avLst/>
            </a:prstGeom>
          </p:spPr>
        </p:pic>
      </p:grpSp>
      <p:grpSp>
        <p:nvGrpSpPr>
          <p:cNvPr id="9" name="Group 8">
            <a:extLst>
              <a:ext uri="{FF2B5EF4-FFF2-40B4-BE49-F238E27FC236}">
                <a16:creationId xmlns:a16="http://schemas.microsoft.com/office/drawing/2014/main" id="{BDD6B110-B461-C4DE-A9C8-4ACAC00B745D}"/>
              </a:ext>
            </a:extLst>
          </p:cNvPr>
          <p:cNvGrpSpPr/>
          <p:nvPr/>
        </p:nvGrpSpPr>
        <p:grpSpPr>
          <a:xfrm>
            <a:off x="6778040" y="3013048"/>
            <a:ext cx="1766774" cy="507831"/>
            <a:chOff x="9037387" y="4017394"/>
            <a:chExt cx="2355698" cy="677107"/>
          </a:xfrm>
        </p:grpSpPr>
        <p:sp>
          <p:nvSpPr>
            <p:cNvPr id="131" name="TextBox 41">
              <a:extLst>
                <a:ext uri="{FF2B5EF4-FFF2-40B4-BE49-F238E27FC236}">
                  <a16:creationId xmlns:a16="http://schemas.microsoft.com/office/drawing/2014/main" id="{1910CBB7-5841-5232-13C6-799F7F09A55C}"/>
                </a:ext>
              </a:extLst>
            </p:cNvPr>
            <p:cNvSpPr txBox="1"/>
            <p:nvPr/>
          </p:nvSpPr>
          <p:spPr>
            <a:xfrm>
              <a:off x="9508891" y="4017394"/>
              <a:ext cx="1884194" cy="677107"/>
            </a:xfrm>
            <a:prstGeom prst="rect">
              <a:avLst/>
            </a:prstGeom>
          </p:spPr>
          <p:txBody>
            <a:bodyPr wrap="square" rtlCol="0" anchor="t">
              <a:spAutoFit/>
            </a:bodyPr>
            <a:lstStyle/>
            <a:p>
              <a:pPr defTabSz="514337">
                <a:defRPr/>
              </a:pPr>
              <a:r>
                <a:rPr lang="en-US" sz="900" dirty="0">
                  <a:solidFill>
                    <a:schemeClr val="bg1"/>
                  </a:solidFill>
                  <a:latin typeface="ES Build Neutral" pitchFamily="2" charset="77"/>
                  <a:ea typeface="ES Build Neutral" pitchFamily="2" charset="77"/>
                </a:rPr>
                <a:t>Forensic Analysis identified malware strain  </a:t>
              </a:r>
            </a:p>
          </p:txBody>
        </p:sp>
        <p:pic>
          <p:nvPicPr>
            <p:cNvPr id="71" name="Graphic 70">
              <a:extLst>
                <a:ext uri="{FF2B5EF4-FFF2-40B4-BE49-F238E27FC236}">
                  <a16:creationId xmlns:a16="http://schemas.microsoft.com/office/drawing/2014/main" id="{1D2F96BA-50C3-35F5-D84C-A3F12A4CF4A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037387" y="4050728"/>
              <a:ext cx="360955" cy="360955"/>
            </a:xfrm>
            <a:prstGeom prst="rect">
              <a:avLst/>
            </a:prstGeom>
          </p:spPr>
        </p:pic>
      </p:grpSp>
      <p:pic>
        <p:nvPicPr>
          <p:cNvPr id="74" name="Graphic 73">
            <a:extLst>
              <a:ext uri="{FF2B5EF4-FFF2-40B4-BE49-F238E27FC236}">
                <a16:creationId xmlns:a16="http://schemas.microsoft.com/office/drawing/2014/main" id="{547093A9-896C-CC20-7CDC-B8F7A1FDD1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1057" y="3331894"/>
            <a:ext cx="484175" cy="484175"/>
          </a:xfrm>
          <a:prstGeom prst="rect">
            <a:avLst/>
          </a:prstGeom>
        </p:spPr>
      </p:pic>
      <p:pic>
        <p:nvPicPr>
          <p:cNvPr id="3" name="Graphic 2">
            <a:extLst>
              <a:ext uri="{FF2B5EF4-FFF2-40B4-BE49-F238E27FC236}">
                <a16:creationId xmlns:a16="http://schemas.microsoft.com/office/drawing/2014/main" id="{06F8F5D5-7C6B-7551-A5BC-22D381991E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47226" y="3331894"/>
            <a:ext cx="484175" cy="484175"/>
          </a:xfrm>
          <a:prstGeom prst="rect">
            <a:avLst/>
          </a:prstGeom>
        </p:spPr>
      </p:pic>
      <p:pic>
        <p:nvPicPr>
          <p:cNvPr id="58" name="Graphic 57">
            <a:extLst>
              <a:ext uri="{FF2B5EF4-FFF2-40B4-BE49-F238E27FC236}">
                <a16:creationId xmlns:a16="http://schemas.microsoft.com/office/drawing/2014/main" id="{527D56D0-0A00-5DB9-C0F5-CEC395868B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53394" y="3331894"/>
            <a:ext cx="484175" cy="484175"/>
          </a:xfrm>
          <a:prstGeom prst="rect">
            <a:avLst/>
          </a:prstGeom>
        </p:spPr>
      </p:pic>
      <p:pic>
        <p:nvPicPr>
          <p:cNvPr id="59" name="Graphic 58">
            <a:extLst>
              <a:ext uri="{FF2B5EF4-FFF2-40B4-BE49-F238E27FC236}">
                <a16:creationId xmlns:a16="http://schemas.microsoft.com/office/drawing/2014/main" id="{FF53FF30-5402-2C44-77F9-9BCEB48B84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59563" y="3331894"/>
            <a:ext cx="484175" cy="484175"/>
          </a:xfrm>
          <a:prstGeom prst="rect">
            <a:avLst/>
          </a:prstGeom>
        </p:spPr>
      </p:pic>
      <p:pic>
        <p:nvPicPr>
          <p:cNvPr id="60" name="Graphic 59">
            <a:extLst>
              <a:ext uri="{FF2B5EF4-FFF2-40B4-BE49-F238E27FC236}">
                <a16:creationId xmlns:a16="http://schemas.microsoft.com/office/drawing/2014/main" id="{BEE21340-C067-2C62-C751-AC729273ED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65731" y="3331894"/>
            <a:ext cx="484175" cy="484175"/>
          </a:xfrm>
          <a:prstGeom prst="rect">
            <a:avLst/>
          </a:prstGeom>
        </p:spPr>
      </p:pic>
      <p:pic>
        <p:nvPicPr>
          <p:cNvPr id="63" name="Graphic 62">
            <a:extLst>
              <a:ext uri="{FF2B5EF4-FFF2-40B4-BE49-F238E27FC236}">
                <a16:creationId xmlns:a16="http://schemas.microsoft.com/office/drawing/2014/main" id="{A8DCBA56-B71A-6B93-AA1C-0ABDE71CC6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1901" y="3331894"/>
            <a:ext cx="484175" cy="484175"/>
          </a:xfrm>
          <a:prstGeom prst="rect">
            <a:avLst/>
          </a:prstGeom>
        </p:spPr>
      </p:pic>
      <p:pic>
        <p:nvPicPr>
          <p:cNvPr id="67" name="Graphic 66">
            <a:extLst>
              <a:ext uri="{FF2B5EF4-FFF2-40B4-BE49-F238E27FC236}">
                <a16:creationId xmlns:a16="http://schemas.microsoft.com/office/drawing/2014/main" id="{AEF947FF-0F81-825A-36A1-FFD3CBE685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7253" y="3331894"/>
            <a:ext cx="484175" cy="484175"/>
          </a:xfrm>
          <a:prstGeom prst="rect">
            <a:avLst/>
          </a:prstGeom>
        </p:spPr>
      </p:pic>
      <p:pic>
        <p:nvPicPr>
          <p:cNvPr id="68" name="Graphic 67">
            <a:extLst>
              <a:ext uri="{FF2B5EF4-FFF2-40B4-BE49-F238E27FC236}">
                <a16:creationId xmlns:a16="http://schemas.microsoft.com/office/drawing/2014/main" id="{6EC123BC-71CD-B7FA-4001-C839B04EFA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23055" y="3365374"/>
            <a:ext cx="430346" cy="430346"/>
          </a:xfrm>
          <a:prstGeom prst="rect">
            <a:avLst/>
          </a:prstGeom>
        </p:spPr>
      </p:pic>
      <p:pic>
        <p:nvPicPr>
          <p:cNvPr id="69" name="Graphic 68">
            <a:extLst>
              <a:ext uri="{FF2B5EF4-FFF2-40B4-BE49-F238E27FC236}">
                <a16:creationId xmlns:a16="http://schemas.microsoft.com/office/drawing/2014/main" id="{3895E458-A3FF-BC01-37D9-A6F2690E7E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08893" y="3331894"/>
            <a:ext cx="484175" cy="484175"/>
          </a:xfrm>
          <a:prstGeom prst="rect">
            <a:avLst/>
          </a:prstGeom>
        </p:spPr>
      </p:pic>
      <p:pic>
        <p:nvPicPr>
          <p:cNvPr id="66" name="Graphic 65">
            <a:extLst>
              <a:ext uri="{FF2B5EF4-FFF2-40B4-BE49-F238E27FC236}">
                <a16:creationId xmlns:a16="http://schemas.microsoft.com/office/drawing/2014/main" id="{C6157B21-4817-7947-FA7B-9E045F5565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37354" y="3367105"/>
            <a:ext cx="434597" cy="434597"/>
          </a:xfrm>
          <a:prstGeom prst="rect">
            <a:avLst/>
          </a:prstGeom>
        </p:spPr>
      </p:pic>
      <p:pic>
        <p:nvPicPr>
          <p:cNvPr id="77" name="Graphic 76">
            <a:extLst>
              <a:ext uri="{FF2B5EF4-FFF2-40B4-BE49-F238E27FC236}">
                <a16:creationId xmlns:a16="http://schemas.microsoft.com/office/drawing/2014/main" id="{5900EBDE-9E42-6A26-AD9B-3BEB8739B7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77297" y="3331894"/>
            <a:ext cx="484175" cy="484175"/>
          </a:xfrm>
          <a:prstGeom prst="rect">
            <a:avLst/>
          </a:prstGeom>
        </p:spPr>
      </p:pic>
      <p:pic>
        <p:nvPicPr>
          <p:cNvPr id="78" name="Graphic 77">
            <a:extLst>
              <a:ext uri="{FF2B5EF4-FFF2-40B4-BE49-F238E27FC236}">
                <a16:creationId xmlns:a16="http://schemas.microsoft.com/office/drawing/2014/main" id="{1C813D60-AD3F-A417-FC15-D733540471F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05207" y="3372013"/>
            <a:ext cx="434597" cy="434597"/>
          </a:xfrm>
          <a:prstGeom prst="rect">
            <a:avLst/>
          </a:prstGeom>
        </p:spPr>
      </p:pic>
      <p:pic>
        <p:nvPicPr>
          <p:cNvPr id="80" name="Graphic 79">
            <a:extLst>
              <a:ext uri="{FF2B5EF4-FFF2-40B4-BE49-F238E27FC236}">
                <a16:creationId xmlns:a16="http://schemas.microsoft.com/office/drawing/2014/main" id="{EFA6F99A-69CE-C715-FCE7-6A6D34AAAD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54973" y="3331894"/>
            <a:ext cx="484175" cy="484175"/>
          </a:xfrm>
          <a:prstGeom prst="rect">
            <a:avLst/>
          </a:prstGeom>
        </p:spPr>
      </p:pic>
      <p:grpSp>
        <p:nvGrpSpPr>
          <p:cNvPr id="10" name="Group 9">
            <a:extLst>
              <a:ext uri="{FF2B5EF4-FFF2-40B4-BE49-F238E27FC236}">
                <a16:creationId xmlns:a16="http://schemas.microsoft.com/office/drawing/2014/main" id="{EBAA0333-84A4-17AE-D265-0DDD1115DF75}"/>
              </a:ext>
            </a:extLst>
          </p:cNvPr>
          <p:cNvGrpSpPr/>
          <p:nvPr/>
        </p:nvGrpSpPr>
        <p:grpSpPr>
          <a:xfrm>
            <a:off x="5885875" y="3366144"/>
            <a:ext cx="3000048" cy="459761"/>
            <a:chOff x="7847831" y="4488191"/>
            <a:chExt cx="4000063" cy="613015"/>
          </a:xfrm>
        </p:grpSpPr>
        <p:grpSp>
          <p:nvGrpSpPr>
            <p:cNvPr id="128" name="Group 127">
              <a:extLst>
                <a:ext uri="{FF2B5EF4-FFF2-40B4-BE49-F238E27FC236}">
                  <a16:creationId xmlns:a16="http://schemas.microsoft.com/office/drawing/2014/main" id="{2F1A674C-2258-E958-7199-EF1ADEB91069}"/>
                </a:ext>
              </a:extLst>
            </p:cNvPr>
            <p:cNvGrpSpPr/>
            <p:nvPr/>
          </p:nvGrpSpPr>
          <p:grpSpPr>
            <a:xfrm>
              <a:off x="8482020" y="4558820"/>
              <a:ext cx="3365874" cy="492443"/>
              <a:chOff x="8745583" y="4834865"/>
              <a:chExt cx="3365874" cy="492443"/>
            </a:xfrm>
          </p:grpSpPr>
          <p:sp>
            <p:nvSpPr>
              <p:cNvPr id="125" name="TextBox 41">
                <a:extLst>
                  <a:ext uri="{FF2B5EF4-FFF2-40B4-BE49-F238E27FC236}">
                    <a16:creationId xmlns:a16="http://schemas.microsoft.com/office/drawing/2014/main" id="{22E7A237-DFA3-688A-B0C5-1DEE84E9114C}"/>
                  </a:ext>
                </a:extLst>
              </p:cNvPr>
              <p:cNvSpPr txBox="1"/>
              <p:nvPr/>
            </p:nvSpPr>
            <p:spPr>
              <a:xfrm>
                <a:off x="9771126" y="4834865"/>
                <a:ext cx="2340331" cy="492443"/>
              </a:xfrm>
              <a:prstGeom prst="rect">
                <a:avLst/>
              </a:prstGeom>
            </p:spPr>
            <p:txBody>
              <a:bodyPr wrap="square" rtlCol="0" anchor="ctr">
                <a:spAutoFit/>
              </a:bodyPr>
              <a:lstStyle/>
              <a:p>
                <a:pPr defTabSz="514337">
                  <a:defRPr/>
                </a:pPr>
                <a:r>
                  <a:rPr lang="en-US" sz="900" dirty="0">
                    <a:solidFill>
                      <a:schemeClr val="bg1"/>
                    </a:solidFill>
                    <a:latin typeface="ES Build Neutral" pitchFamily="2" charset="77"/>
                    <a:ea typeface="ES Build Neutral" pitchFamily="2" charset="77"/>
                  </a:rPr>
                  <a:t>Inline Ransomware Scanner</a:t>
                </a:r>
              </a:p>
              <a:p>
                <a:pPr defTabSz="514337">
                  <a:defRPr/>
                </a:pPr>
                <a:r>
                  <a:rPr lang="en-US" sz="900" dirty="0">
                    <a:solidFill>
                      <a:schemeClr val="bg1"/>
                    </a:solidFill>
                    <a:latin typeface="ES Build Neutral" pitchFamily="2" charset="77"/>
                    <a:ea typeface="ES Build Neutral" pitchFamily="2" charset="77"/>
                  </a:rPr>
                  <a:t>detected encryption event</a:t>
                </a:r>
              </a:p>
            </p:txBody>
          </p:sp>
          <p:cxnSp>
            <p:nvCxnSpPr>
              <p:cNvPr id="126" name="Straight Arrow Connector 125">
                <a:extLst>
                  <a:ext uri="{FF2B5EF4-FFF2-40B4-BE49-F238E27FC236}">
                    <a16:creationId xmlns:a16="http://schemas.microsoft.com/office/drawing/2014/main" id="{C0347C0E-40A0-1401-63D5-73501FD2E589}"/>
                  </a:ext>
                </a:extLst>
              </p:cNvPr>
              <p:cNvCxnSpPr>
                <a:cxnSpLocks/>
              </p:cNvCxnSpPr>
              <p:nvPr/>
            </p:nvCxnSpPr>
            <p:spPr>
              <a:xfrm flipH="1">
                <a:off x="8745583" y="5085009"/>
                <a:ext cx="508227" cy="0"/>
              </a:xfrm>
              <a:prstGeom prst="straightConnector1">
                <a:avLst/>
              </a:prstGeom>
              <a:ln>
                <a:solidFill>
                  <a:schemeClr val="accent1"/>
                </a:solidFill>
                <a:tailEnd type="arrow" w="med" len="sm"/>
              </a:ln>
            </p:spPr>
            <p:style>
              <a:lnRef idx="2">
                <a:schemeClr val="accent5"/>
              </a:lnRef>
              <a:fillRef idx="0">
                <a:schemeClr val="accent5"/>
              </a:fillRef>
              <a:effectRef idx="1">
                <a:schemeClr val="accent5"/>
              </a:effectRef>
              <a:fontRef idx="minor">
                <a:schemeClr val="tx1"/>
              </a:fontRef>
            </p:style>
          </p:cxnSp>
        </p:grpSp>
        <p:grpSp>
          <p:nvGrpSpPr>
            <p:cNvPr id="84" name="Graphic 60">
              <a:extLst>
                <a:ext uri="{FF2B5EF4-FFF2-40B4-BE49-F238E27FC236}">
                  <a16:creationId xmlns:a16="http://schemas.microsoft.com/office/drawing/2014/main" id="{142940C3-F3F3-CA9F-D051-68B800321126}"/>
                </a:ext>
              </a:extLst>
            </p:cNvPr>
            <p:cNvGrpSpPr/>
            <p:nvPr/>
          </p:nvGrpSpPr>
          <p:grpSpPr>
            <a:xfrm>
              <a:off x="8925014" y="4493802"/>
              <a:ext cx="607404" cy="607404"/>
              <a:chOff x="8925014" y="4769847"/>
              <a:chExt cx="607404" cy="607404"/>
            </a:xfrm>
          </p:grpSpPr>
          <p:sp>
            <p:nvSpPr>
              <p:cNvPr id="85" name="Freeform 84">
                <a:extLst>
                  <a:ext uri="{FF2B5EF4-FFF2-40B4-BE49-F238E27FC236}">
                    <a16:creationId xmlns:a16="http://schemas.microsoft.com/office/drawing/2014/main" id="{32181953-E6F3-F3CB-DEB1-2B3A22DAD34C}"/>
                  </a:ext>
                </a:extLst>
              </p:cNvPr>
              <p:cNvSpPr/>
              <p:nvPr/>
            </p:nvSpPr>
            <p:spPr>
              <a:xfrm>
                <a:off x="8925014" y="4769847"/>
                <a:ext cx="607404" cy="607404"/>
              </a:xfrm>
              <a:custGeom>
                <a:avLst/>
                <a:gdLst>
                  <a:gd name="connsiteX0" fmla="*/ 0 w 607404"/>
                  <a:gd name="connsiteY0" fmla="*/ 0 h 607404"/>
                  <a:gd name="connsiteX1" fmla="*/ 607404 w 607404"/>
                  <a:gd name="connsiteY1" fmla="*/ 0 h 607404"/>
                  <a:gd name="connsiteX2" fmla="*/ 607404 w 607404"/>
                  <a:gd name="connsiteY2" fmla="*/ 607404 h 607404"/>
                  <a:gd name="connsiteX3" fmla="*/ 0 w 607404"/>
                  <a:gd name="connsiteY3" fmla="*/ 607404 h 607404"/>
                </a:gdLst>
                <a:ahLst/>
                <a:cxnLst>
                  <a:cxn ang="0">
                    <a:pos x="connsiteX0" y="connsiteY0"/>
                  </a:cxn>
                  <a:cxn ang="0">
                    <a:pos x="connsiteX1" y="connsiteY1"/>
                  </a:cxn>
                  <a:cxn ang="0">
                    <a:pos x="connsiteX2" y="connsiteY2"/>
                  </a:cxn>
                  <a:cxn ang="0">
                    <a:pos x="connsiteX3" y="connsiteY3"/>
                  </a:cxn>
                </a:cxnLst>
                <a:rect l="l" t="t" r="r" b="b"/>
                <a:pathLst>
                  <a:path w="607404" h="607404">
                    <a:moveTo>
                      <a:pt x="0" y="0"/>
                    </a:moveTo>
                    <a:lnTo>
                      <a:pt x="607404" y="0"/>
                    </a:lnTo>
                    <a:lnTo>
                      <a:pt x="607404" y="607404"/>
                    </a:lnTo>
                    <a:lnTo>
                      <a:pt x="0" y="607404"/>
                    </a:lnTo>
                    <a:close/>
                  </a:path>
                </a:pathLst>
              </a:custGeom>
              <a:solidFill>
                <a:srgbClr val="FFFFFF">
                  <a:alpha val="0"/>
                </a:srgbClr>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87" name="Freeform 86">
                <a:extLst>
                  <a:ext uri="{FF2B5EF4-FFF2-40B4-BE49-F238E27FC236}">
                    <a16:creationId xmlns:a16="http://schemas.microsoft.com/office/drawing/2014/main" id="{AEEABAEE-8013-F87B-8605-83CF80AD5626}"/>
                  </a:ext>
                </a:extLst>
              </p:cNvPr>
              <p:cNvSpPr/>
              <p:nvPr/>
            </p:nvSpPr>
            <p:spPr>
              <a:xfrm>
                <a:off x="9046494" y="4830587"/>
                <a:ext cx="364442" cy="485923"/>
              </a:xfrm>
              <a:custGeom>
                <a:avLst/>
                <a:gdLst>
                  <a:gd name="connsiteX0" fmla="*/ 280499 w 364442"/>
                  <a:gd name="connsiteY0" fmla="*/ 0 h 485923"/>
                  <a:gd name="connsiteX1" fmla="*/ 22717 w 364442"/>
                  <a:gd name="connsiteY1" fmla="*/ 0 h 485923"/>
                  <a:gd name="connsiteX2" fmla="*/ 0 w 364442"/>
                  <a:gd name="connsiteY2" fmla="*/ 22717 h 485923"/>
                  <a:gd name="connsiteX3" fmla="*/ 0 w 364442"/>
                  <a:gd name="connsiteY3" fmla="*/ 463206 h 485923"/>
                  <a:gd name="connsiteX4" fmla="*/ 22717 w 364442"/>
                  <a:gd name="connsiteY4" fmla="*/ 485923 h 485923"/>
                  <a:gd name="connsiteX5" fmla="*/ 341726 w 364442"/>
                  <a:gd name="connsiteY5" fmla="*/ 485923 h 485923"/>
                  <a:gd name="connsiteX6" fmla="*/ 364442 w 364442"/>
                  <a:gd name="connsiteY6" fmla="*/ 463206 h 485923"/>
                  <a:gd name="connsiteX7" fmla="*/ 364442 w 364442"/>
                  <a:gd name="connsiteY7" fmla="*/ 83943 h 485923"/>
                  <a:gd name="connsiteX8" fmla="*/ 357761 w 364442"/>
                  <a:gd name="connsiteY8" fmla="*/ 67908 h 485923"/>
                  <a:gd name="connsiteX9" fmla="*/ 296535 w 364442"/>
                  <a:gd name="connsiteY9" fmla="*/ 6681 h 485923"/>
                  <a:gd name="connsiteX10" fmla="*/ 280499 w 364442"/>
                  <a:gd name="connsiteY10" fmla="*/ 0 h 48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442" h="485923">
                    <a:moveTo>
                      <a:pt x="280499" y="0"/>
                    </a:moveTo>
                    <a:lnTo>
                      <a:pt x="22717" y="0"/>
                    </a:lnTo>
                    <a:cubicBezTo>
                      <a:pt x="10204" y="0"/>
                      <a:pt x="0" y="10204"/>
                      <a:pt x="0" y="22717"/>
                    </a:cubicBezTo>
                    <a:lnTo>
                      <a:pt x="0" y="463206"/>
                    </a:lnTo>
                    <a:cubicBezTo>
                      <a:pt x="0" y="475719"/>
                      <a:pt x="10204" y="485923"/>
                      <a:pt x="22717" y="485923"/>
                    </a:cubicBezTo>
                    <a:lnTo>
                      <a:pt x="341726" y="485923"/>
                    </a:lnTo>
                    <a:cubicBezTo>
                      <a:pt x="354238" y="485923"/>
                      <a:pt x="364442" y="475719"/>
                      <a:pt x="364442" y="463206"/>
                    </a:cubicBezTo>
                    <a:lnTo>
                      <a:pt x="364442" y="83943"/>
                    </a:lnTo>
                    <a:cubicBezTo>
                      <a:pt x="364442" y="77869"/>
                      <a:pt x="362013" y="72160"/>
                      <a:pt x="357761" y="67908"/>
                    </a:cubicBezTo>
                    <a:lnTo>
                      <a:pt x="296535" y="6681"/>
                    </a:lnTo>
                    <a:cubicBezTo>
                      <a:pt x="292283" y="2430"/>
                      <a:pt x="286452" y="0"/>
                      <a:pt x="280499" y="0"/>
                    </a:cubicBezTo>
                    <a:close/>
                  </a:path>
                </a:pathLst>
              </a:custGeom>
              <a:solidFill>
                <a:srgbClr val="505861"/>
              </a:solidFill>
              <a:ln w="0" cap="flat">
                <a:noFill/>
                <a:prstDash val="solid"/>
                <a:miter/>
              </a:ln>
            </p:spPr>
            <p:txBody>
              <a:bodyPr rtlCol="0" anchor="ctr"/>
              <a:lstStyle/>
              <a:p>
                <a:pPr>
                  <a:defRPr/>
                </a:pPr>
                <a:endParaRPr lang="en-US" dirty="0">
                  <a:solidFill>
                    <a:srgbClr val="505861"/>
                  </a:solidFill>
                  <a:latin typeface="ES Build Neutral" pitchFamily="2" charset="77"/>
                  <a:ea typeface="ES Build Neutral" pitchFamily="2" charset="77"/>
                </a:endParaRPr>
              </a:p>
            </p:txBody>
          </p:sp>
          <p:sp>
            <p:nvSpPr>
              <p:cNvPr id="88" name="Freeform 87">
                <a:extLst>
                  <a:ext uri="{FF2B5EF4-FFF2-40B4-BE49-F238E27FC236}">
                    <a16:creationId xmlns:a16="http://schemas.microsoft.com/office/drawing/2014/main" id="{2AAD16DD-6584-7505-F4F7-DF24522EB9D0}"/>
                  </a:ext>
                </a:extLst>
              </p:cNvPr>
              <p:cNvSpPr/>
              <p:nvPr/>
            </p:nvSpPr>
            <p:spPr>
              <a:xfrm>
                <a:off x="9319097" y="4851567"/>
                <a:ext cx="71684" cy="71710"/>
              </a:xfrm>
              <a:custGeom>
                <a:avLst/>
                <a:gdLst>
                  <a:gd name="connsiteX0" fmla="*/ 66207 w 71684"/>
                  <a:gd name="connsiteY0" fmla="*/ 71589 h 71710"/>
                  <a:gd name="connsiteX1" fmla="*/ 5345 w 71684"/>
                  <a:gd name="connsiteY1" fmla="*/ 71589 h 71710"/>
                  <a:gd name="connsiteX2" fmla="*/ 0 w 71684"/>
                  <a:gd name="connsiteY2" fmla="*/ 66244 h 71710"/>
                  <a:gd name="connsiteX3" fmla="*/ 0 w 71684"/>
                  <a:gd name="connsiteY3" fmla="*/ 5382 h 71710"/>
                  <a:gd name="connsiteX4" fmla="*/ 9233 w 71684"/>
                  <a:gd name="connsiteY4" fmla="*/ 1616 h 71710"/>
                  <a:gd name="connsiteX5" fmla="*/ 70094 w 71684"/>
                  <a:gd name="connsiteY5" fmla="*/ 62478 h 71710"/>
                  <a:gd name="connsiteX6" fmla="*/ 66329 w 71684"/>
                  <a:gd name="connsiteY6" fmla="*/ 71710 h 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84" h="71710">
                    <a:moveTo>
                      <a:pt x="66207" y="71589"/>
                    </a:moveTo>
                    <a:lnTo>
                      <a:pt x="5345" y="71589"/>
                    </a:lnTo>
                    <a:cubicBezTo>
                      <a:pt x="2308" y="71589"/>
                      <a:pt x="0" y="69159"/>
                      <a:pt x="0" y="66244"/>
                    </a:cubicBezTo>
                    <a:lnTo>
                      <a:pt x="0" y="5382"/>
                    </a:lnTo>
                    <a:cubicBezTo>
                      <a:pt x="0" y="522"/>
                      <a:pt x="5831" y="-1786"/>
                      <a:pt x="9233" y="1616"/>
                    </a:cubicBezTo>
                    <a:lnTo>
                      <a:pt x="70094" y="62478"/>
                    </a:lnTo>
                    <a:cubicBezTo>
                      <a:pt x="73496" y="65879"/>
                      <a:pt x="71066" y="71710"/>
                      <a:pt x="66329" y="71710"/>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89" name="Freeform 88">
                <a:extLst>
                  <a:ext uri="{FF2B5EF4-FFF2-40B4-BE49-F238E27FC236}">
                    <a16:creationId xmlns:a16="http://schemas.microsoft.com/office/drawing/2014/main" id="{23A57100-A37D-499D-3EC8-148167C087D1}"/>
                  </a:ext>
                </a:extLst>
              </p:cNvPr>
              <p:cNvSpPr/>
              <p:nvPr/>
            </p:nvSpPr>
            <p:spPr>
              <a:xfrm>
                <a:off x="9097273" y="5210822"/>
                <a:ext cx="34864" cy="56853"/>
              </a:xfrm>
              <a:custGeom>
                <a:avLst/>
                <a:gdLst>
                  <a:gd name="connsiteX0" fmla="*/ 34865 w 34864"/>
                  <a:gd name="connsiteY0" fmla="*/ 52480 h 56853"/>
                  <a:gd name="connsiteX1" fmla="*/ 34744 w 34864"/>
                  <a:gd name="connsiteY1" fmla="*/ 54545 h 56853"/>
                  <a:gd name="connsiteX2" fmla="*/ 34379 w 34864"/>
                  <a:gd name="connsiteY2" fmla="*/ 55881 h 56853"/>
                  <a:gd name="connsiteX3" fmla="*/ 33772 w 34864"/>
                  <a:gd name="connsiteY3" fmla="*/ 56610 h 56853"/>
                  <a:gd name="connsiteX4" fmla="*/ 33043 w 34864"/>
                  <a:gd name="connsiteY4" fmla="*/ 56853 h 56853"/>
                  <a:gd name="connsiteX5" fmla="*/ 1701 w 34864"/>
                  <a:gd name="connsiteY5" fmla="*/ 56853 h 56853"/>
                  <a:gd name="connsiteX6" fmla="*/ 1093 w 34864"/>
                  <a:gd name="connsiteY6" fmla="*/ 56610 h 56853"/>
                  <a:gd name="connsiteX7" fmla="*/ 607 w 34864"/>
                  <a:gd name="connsiteY7" fmla="*/ 55881 h 56853"/>
                  <a:gd name="connsiteX8" fmla="*/ 243 w 34864"/>
                  <a:gd name="connsiteY8" fmla="*/ 54545 h 56853"/>
                  <a:gd name="connsiteX9" fmla="*/ 121 w 34864"/>
                  <a:gd name="connsiteY9" fmla="*/ 52480 h 56853"/>
                  <a:gd name="connsiteX10" fmla="*/ 121 w 34864"/>
                  <a:gd name="connsiteY10" fmla="*/ 50293 h 56853"/>
                  <a:gd name="connsiteX11" fmla="*/ 486 w 34864"/>
                  <a:gd name="connsiteY11" fmla="*/ 48957 h 56853"/>
                  <a:gd name="connsiteX12" fmla="*/ 1093 w 34864"/>
                  <a:gd name="connsiteY12" fmla="*/ 48228 h 56853"/>
                  <a:gd name="connsiteX13" fmla="*/ 1822 w 34864"/>
                  <a:gd name="connsiteY13" fmla="*/ 47985 h 56853"/>
                  <a:gd name="connsiteX14" fmla="*/ 12391 w 34864"/>
                  <a:gd name="connsiteY14" fmla="*/ 47985 h 56853"/>
                  <a:gd name="connsiteX15" fmla="*/ 12391 w 34864"/>
                  <a:gd name="connsiteY15" fmla="*/ 11055 h 56853"/>
                  <a:gd name="connsiteX16" fmla="*/ 3280 w 34864"/>
                  <a:gd name="connsiteY16" fmla="*/ 16157 h 56853"/>
                  <a:gd name="connsiteX17" fmla="*/ 1579 w 34864"/>
                  <a:gd name="connsiteY17" fmla="*/ 16764 h 56853"/>
                  <a:gd name="connsiteX18" fmla="*/ 607 w 34864"/>
                  <a:gd name="connsiteY18" fmla="*/ 16521 h 56853"/>
                  <a:gd name="connsiteX19" fmla="*/ 121 w 34864"/>
                  <a:gd name="connsiteY19" fmla="*/ 15185 h 56853"/>
                  <a:gd name="connsiteX20" fmla="*/ 0 w 34864"/>
                  <a:gd name="connsiteY20" fmla="*/ 12634 h 56853"/>
                  <a:gd name="connsiteX21" fmla="*/ 0 w 34864"/>
                  <a:gd name="connsiteY21" fmla="*/ 10933 h 56853"/>
                  <a:gd name="connsiteX22" fmla="*/ 243 w 34864"/>
                  <a:gd name="connsiteY22" fmla="*/ 9718 h 56853"/>
                  <a:gd name="connsiteX23" fmla="*/ 729 w 34864"/>
                  <a:gd name="connsiteY23" fmla="*/ 8868 h 56853"/>
                  <a:gd name="connsiteX24" fmla="*/ 1579 w 34864"/>
                  <a:gd name="connsiteY24" fmla="*/ 8261 h 56853"/>
                  <a:gd name="connsiteX25" fmla="*/ 13727 w 34864"/>
                  <a:gd name="connsiteY25" fmla="*/ 364 h 56853"/>
                  <a:gd name="connsiteX26" fmla="*/ 14213 w 34864"/>
                  <a:gd name="connsiteY26" fmla="*/ 122 h 56853"/>
                  <a:gd name="connsiteX27" fmla="*/ 15064 w 34864"/>
                  <a:gd name="connsiteY27" fmla="*/ 0 h 56853"/>
                  <a:gd name="connsiteX28" fmla="*/ 16400 w 34864"/>
                  <a:gd name="connsiteY28" fmla="*/ 0 h 56853"/>
                  <a:gd name="connsiteX29" fmla="*/ 18587 w 34864"/>
                  <a:gd name="connsiteY29" fmla="*/ 0 h 56853"/>
                  <a:gd name="connsiteX30" fmla="*/ 21259 w 34864"/>
                  <a:gd name="connsiteY30" fmla="*/ 0 h 56853"/>
                  <a:gd name="connsiteX31" fmla="*/ 22838 w 34864"/>
                  <a:gd name="connsiteY31" fmla="*/ 243 h 56853"/>
                  <a:gd name="connsiteX32" fmla="*/ 23567 w 34864"/>
                  <a:gd name="connsiteY32" fmla="*/ 607 h 56853"/>
                  <a:gd name="connsiteX33" fmla="*/ 23689 w 34864"/>
                  <a:gd name="connsiteY33" fmla="*/ 1215 h 56853"/>
                  <a:gd name="connsiteX34" fmla="*/ 23689 w 34864"/>
                  <a:gd name="connsiteY34" fmla="*/ 48106 h 56853"/>
                  <a:gd name="connsiteX35" fmla="*/ 32921 w 34864"/>
                  <a:gd name="connsiteY35" fmla="*/ 48106 h 56853"/>
                  <a:gd name="connsiteX36" fmla="*/ 33650 w 34864"/>
                  <a:gd name="connsiteY36" fmla="*/ 48349 h 56853"/>
                  <a:gd name="connsiteX37" fmla="*/ 34258 w 34864"/>
                  <a:gd name="connsiteY37" fmla="*/ 49078 h 56853"/>
                  <a:gd name="connsiteX38" fmla="*/ 34622 w 34864"/>
                  <a:gd name="connsiteY38" fmla="*/ 50415 h 56853"/>
                  <a:gd name="connsiteX39" fmla="*/ 34622 w 34864"/>
                  <a:gd name="connsiteY39" fmla="*/ 52601 h 5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4864" h="56853">
                    <a:moveTo>
                      <a:pt x="34865" y="52480"/>
                    </a:moveTo>
                    <a:cubicBezTo>
                      <a:pt x="34865" y="53330"/>
                      <a:pt x="34865" y="53938"/>
                      <a:pt x="34744" y="54545"/>
                    </a:cubicBezTo>
                    <a:cubicBezTo>
                      <a:pt x="34744" y="55152"/>
                      <a:pt x="34501" y="55517"/>
                      <a:pt x="34379" y="55881"/>
                    </a:cubicBezTo>
                    <a:cubicBezTo>
                      <a:pt x="34258" y="56246"/>
                      <a:pt x="34015" y="56489"/>
                      <a:pt x="33772" y="56610"/>
                    </a:cubicBezTo>
                    <a:cubicBezTo>
                      <a:pt x="33529" y="56732"/>
                      <a:pt x="33286" y="56853"/>
                      <a:pt x="33043" y="56853"/>
                    </a:cubicBezTo>
                    <a:lnTo>
                      <a:pt x="1701" y="56853"/>
                    </a:lnTo>
                    <a:cubicBezTo>
                      <a:pt x="1701" y="56853"/>
                      <a:pt x="1215" y="56853"/>
                      <a:pt x="1093" y="56610"/>
                    </a:cubicBezTo>
                    <a:cubicBezTo>
                      <a:pt x="850" y="56489"/>
                      <a:pt x="729" y="56246"/>
                      <a:pt x="607" y="55881"/>
                    </a:cubicBezTo>
                    <a:cubicBezTo>
                      <a:pt x="486" y="55517"/>
                      <a:pt x="364" y="55031"/>
                      <a:pt x="243" y="54545"/>
                    </a:cubicBezTo>
                    <a:cubicBezTo>
                      <a:pt x="243" y="53938"/>
                      <a:pt x="121" y="53330"/>
                      <a:pt x="121" y="52480"/>
                    </a:cubicBezTo>
                    <a:cubicBezTo>
                      <a:pt x="121" y="51629"/>
                      <a:pt x="121" y="50900"/>
                      <a:pt x="121" y="50293"/>
                    </a:cubicBezTo>
                    <a:cubicBezTo>
                      <a:pt x="121" y="49686"/>
                      <a:pt x="364" y="49200"/>
                      <a:pt x="486" y="48957"/>
                    </a:cubicBezTo>
                    <a:cubicBezTo>
                      <a:pt x="607" y="48592"/>
                      <a:pt x="850" y="48349"/>
                      <a:pt x="1093" y="48228"/>
                    </a:cubicBezTo>
                    <a:cubicBezTo>
                      <a:pt x="1336" y="48106"/>
                      <a:pt x="1579" y="47985"/>
                      <a:pt x="1822" y="47985"/>
                    </a:cubicBezTo>
                    <a:lnTo>
                      <a:pt x="12391" y="47985"/>
                    </a:lnTo>
                    <a:lnTo>
                      <a:pt x="12391" y="11055"/>
                    </a:lnTo>
                    <a:lnTo>
                      <a:pt x="3280" y="16157"/>
                    </a:lnTo>
                    <a:cubicBezTo>
                      <a:pt x="2551" y="16521"/>
                      <a:pt x="2065" y="16643"/>
                      <a:pt x="1579" y="16764"/>
                    </a:cubicBezTo>
                    <a:cubicBezTo>
                      <a:pt x="1215" y="16764"/>
                      <a:pt x="850" y="16764"/>
                      <a:pt x="607" y="16521"/>
                    </a:cubicBezTo>
                    <a:cubicBezTo>
                      <a:pt x="364" y="16278"/>
                      <a:pt x="243" y="15792"/>
                      <a:pt x="121" y="15185"/>
                    </a:cubicBezTo>
                    <a:cubicBezTo>
                      <a:pt x="121" y="14578"/>
                      <a:pt x="0" y="13727"/>
                      <a:pt x="0" y="12634"/>
                    </a:cubicBezTo>
                    <a:cubicBezTo>
                      <a:pt x="0" y="11905"/>
                      <a:pt x="0" y="11298"/>
                      <a:pt x="0" y="10933"/>
                    </a:cubicBezTo>
                    <a:cubicBezTo>
                      <a:pt x="0" y="10447"/>
                      <a:pt x="0" y="10083"/>
                      <a:pt x="243" y="9718"/>
                    </a:cubicBezTo>
                    <a:cubicBezTo>
                      <a:pt x="243" y="9354"/>
                      <a:pt x="486" y="9111"/>
                      <a:pt x="729" y="8868"/>
                    </a:cubicBezTo>
                    <a:cubicBezTo>
                      <a:pt x="972" y="8625"/>
                      <a:pt x="1215" y="8504"/>
                      <a:pt x="1579" y="8261"/>
                    </a:cubicBezTo>
                    <a:lnTo>
                      <a:pt x="13727" y="364"/>
                    </a:lnTo>
                    <a:cubicBezTo>
                      <a:pt x="13727" y="364"/>
                      <a:pt x="14092" y="122"/>
                      <a:pt x="14213" y="122"/>
                    </a:cubicBezTo>
                    <a:cubicBezTo>
                      <a:pt x="14456" y="122"/>
                      <a:pt x="14699" y="0"/>
                      <a:pt x="15064" y="0"/>
                    </a:cubicBezTo>
                    <a:cubicBezTo>
                      <a:pt x="15428" y="0"/>
                      <a:pt x="15914" y="0"/>
                      <a:pt x="16400" y="0"/>
                    </a:cubicBezTo>
                    <a:cubicBezTo>
                      <a:pt x="17007" y="0"/>
                      <a:pt x="17736" y="0"/>
                      <a:pt x="18587" y="0"/>
                    </a:cubicBezTo>
                    <a:cubicBezTo>
                      <a:pt x="19680" y="0"/>
                      <a:pt x="20652" y="0"/>
                      <a:pt x="21259" y="0"/>
                    </a:cubicBezTo>
                    <a:cubicBezTo>
                      <a:pt x="21988" y="0"/>
                      <a:pt x="22474" y="0"/>
                      <a:pt x="22838" y="243"/>
                    </a:cubicBezTo>
                    <a:cubicBezTo>
                      <a:pt x="23203" y="243"/>
                      <a:pt x="23446" y="486"/>
                      <a:pt x="23567" y="607"/>
                    </a:cubicBezTo>
                    <a:cubicBezTo>
                      <a:pt x="23567" y="729"/>
                      <a:pt x="23689" y="972"/>
                      <a:pt x="23689" y="1215"/>
                    </a:cubicBezTo>
                    <a:lnTo>
                      <a:pt x="23689" y="48106"/>
                    </a:lnTo>
                    <a:lnTo>
                      <a:pt x="32921" y="48106"/>
                    </a:lnTo>
                    <a:cubicBezTo>
                      <a:pt x="32921" y="48106"/>
                      <a:pt x="33407" y="48106"/>
                      <a:pt x="33650" y="48349"/>
                    </a:cubicBezTo>
                    <a:cubicBezTo>
                      <a:pt x="33893" y="48471"/>
                      <a:pt x="34015" y="48714"/>
                      <a:pt x="34258" y="49078"/>
                    </a:cubicBezTo>
                    <a:cubicBezTo>
                      <a:pt x="34379" y="49443"/>
                      <a:pt x="34501" y="49929"/>
                      <a:pt x="34622" y="50415"/>
                    </a:cubicBezTo>
                    <a:cubicBezTo>
                      <a:pt x="34622" y="51022"/>
                      <a:pt x="34622" y="51751"/>
                      <a:pt x="34622" y="52601"/>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98" name="Freeform 97">
                <a:extLst>
                  <a:ext uri="{FF2B5EF4-FFF2-40B4-BE49-F238E27FC236}">
                    <a16:creationId xmlns:a16="http://schemas.microsoft.com/office/drawing/2014/main" id="{019B58E7-77A3-23A7-D5D3-04CF34207588}"/>
                  </a:ext>
                </a:extLst>
              </p:cNvPr>
              <p:cNvSpPr/>
              <p:nvPr/>
            </p:nvSpPr>
            <p:spPr>
              <a:xfrm>
                <a:off x="9222156" y="5210822"/>
                <a:ext cx="34864" cy="56853"/>
              </a:xfrm>
              <a:custGeom>
                <a:avLst/>
                <a:gdLst>
                  <a:gd name="connsiteX0" fmla="*/ 34865 w 34864"/>
                  <a:gd name="connsiteY0" fmla="*/ 52480 h 56853"/>
                  <a:gd name="connsiteX1" fmla="*/ 34744 w 34864"/>
                  <a:gd name="connsiteY1" fmla="*/ 54545 h 56853"/>
                  <a:gd name="connsiteX2" fmla="*/ 34379 w 34864"/>
                  <a:gd name="connsiteY2" fmla="*/ 55881 h 56853"/>
                  <a:gd name="connsiteX3" fmla="*/ 33772 w 34864"/>
                  <a:gd name="connsiteY3" fmla="*/ 56610 h 56853"/>
                  <a:gd name="connsiteX4" fmla="*/ 33043 w 34864"/>
                  <a:gd name="connsiteY4" fmla="*/ 56853 h 56853"/>
                  <a:gd name="connsiteX5" fmla="*/ 1701 w 34864"/>
                  <a:gd name="connsiteY5" fmla="*/ 56853 h 56853"/>
                  <a:gd name="connsiteX6" fmla="*/ 1093 w 34864"/>
                  <a:gd name="connsiteY6" fmla="*/ 56610 h 56853"/>
                  <a:gd name="connsiteX7" fmla="*/ 607 w 34864"/>
                  <a:gd name="connsiteY7" fmla="*/ 55881 h 56853"/>
                  <a:gd name="connsiteX8" fmla="*/ 243 w 34864"/>
                  <a:gd name="connsiteY8" fmla="*/ 54545 h 56853"/>
                  <a:gd name="connsiteX9" fmla="*/ 121 w 34864"/>
                  <a:gd name="connsiteY9" fmla="*/ 52480 h 56853"/>
                  <a:gd name="connsiteX10" fmla="*/ 121 w 34864"/>
                  <a:gd name="connsiteY10" fmla="*/ 50293 h 56853"/>
                  <a:gd name="connsiteX11" fmla="*/ 486 w 34864"/>
                  <a:gd name="connsiteY11" fmla="*/ 48957 h 56853"/>
                  <a:gd name="connsiteX12" fmla="*/ 1093 w 34864"/>
                  <a:gd name="connsiteY12" fmla="*/ 48228 h 56853"/>
                  <a:gd name="connsiteX13" fmla="*/ 1822 w 34864"/>
                  <a:gd name="connsiteY13" fmla="*/ 47985 h 56853"/>
                  <a:gd name="connsiteX14" fmla="*/ 12391 w 34864"/>
                  <a:gd name="connsiteY14" fmla="*/ 47985 h 56853"/>
                  <a:gd name="connsiteX15" fmla="*/ 12391 w 34864"/>
                  <a:gd name="connsiteY15" fmla="*/ 11055 h 56853"/>
                  <a:gd name="connsiteX16" fmla="*/ 3280 w 34864"/>
                  <a:gd name="connsiteY16" fmla="*/ 16157 h 56853"/>
                  <a:gd name="connsiteX17" fmla="*/ 1579 w 34864"/>
                  <a:gd name="connsiteY17" fmla="*/ 16764 h 56853"/>
                  <a:gd name="connsiteX18" fmla="*/ 607 w 34864"/>
                  <a:gd name="connsiteY18" fmla="*/ 16521 h 56853"/>
                  <a:gd name="connsiteX19" fmla="*/ 121 w 34864"/>
                  <a:gd name="connsiteY19" fmla="*/ 15185 h 56853"/>
                  <a:gd name="connsiteX20" fmla="*/ 0 w 34864"/>
                  <a:gd name="connsiteY20" fmla="*/ 12634 h 56853"/>
                  <a:gd name="connsiteX21" fmla="*/ 0 w 34864"/>
                  <a:gd name="connsiteY21" fmla="*/ 10933 h 56853"/>
                  <a:gd name="connsiteX22" fmla="*/ 243 w 34864"/>
                  <a:gd name="connsiteY22" fmla="*/ 9718 h 56853"/>
                  <a:gd name="connsiteX23" fmla="*/ 729 w 34864"/>
                  <a:gd name="connsiteY23" fmla="*/ 8868 h 56853"/>
                  <a:gd name="connsiteX24" fmla="*/ 1579 w 34864"/>
                  <a:gd name="connsiteY24" fmla="*/ 8261 h 56853"/>
                  <a:gd name="connsiteX25" fmla="*/ 13727 w 34864"/>
                  <a:gd name="connsiteY25" fmla="*/ 364 h 56853"/>
                  <a:gd name="connsiteX26" fmla="*/ 14213 w 34864"/>
                  <a:gd name="connsiteY26" fmla="*/ 122 h 56853"/>
                  <a:gd name="connsiteX27" fmla="*/ 15064 w 34864"/>
                  <a:gd name="connsiteY27" fmla="*/ 0 h 56853"/>
                  <a:gd name="connsiteX28" fmla="*/ 16400 w 34864"/>
                  <a:gd name="connsiteY28" fmla="*/ 0 h 56853"/>
                  <a:gd name="connsiteX29" fmla="*/ 18587 w 34864"/>
                  <a:gd name="connsiteY29" fmla="*/ 0 h 56853"/>
                  <a:gd name="connsiteX30" fmla="*/ 21259 w 34864"/>
                  <a:gd name="connsiteY30" fmla="*/ 0 h 56853"/>
                  <a:gd name="connsiteX31" fmla="*/ 22838 w 34864"/>
                  <a:gd name="connsiteY31" fmla="*/ 243 h 56853"/>
                  <a:gd name="connsiteX32" fmla="*/ 23567 w 34864"/>
                  <a:gd name="connsiteY32" fmla="*/ 607 h 56853"/>
                  <a:gd name="connsiteX33" fmla="*/ 23689 w 34864"/>
                  <a:gd name="connsiteY33" fmla="*/ 1215 h 56853"/>
                  <a:gd name="connsiteX34" fmla="*/ 23689 w 34864"/>
                  <a:gd name="connsiteY34" fmla="*/ 48106 h 56853"/>
                  <a:gd name="connsiteX35" fmla="*/ 32921 w 34864"/>
                  <a:gd name="connsiteY35" fmla="*/ 48106 h 56853"/>
                  <a:gd name="connsiteX36" fmla="*/ 33650 w 34864"/>
                  <a:gd name="connsiteY36" fmla="*/ 48349 h 56853"/>
                  <a:gd name="connsiteX37" fmla="*/ 34258 w 34864"/>
                  <a:gd name="connsiteY37" fmla="*/ 49078 h 56853"/>
                  <a:gd name="connsiteX38" fmla="*/ 34622 w 34864"/>
                  <a:gd name="connsiteY38" fmla="*/ 50415 h 56853"/>
                  <a:gd name="connsiteX39" fmla="*/ 34622 w 34864"/>
                  <a:gd name="connsiteY39" fmla="*/ 52601 h 5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4864" h="56853">
                    <a:moveTo>
                      <a:pt x="34865" y="52480"/>
                    </a:moveTo>
                    <a:cubicBezTo>
                      <a:pt x="34865" y="53330"/>
                      <a:pt x="34865" y="53938"/>
                      <a:pt x="34744" y="54545"/>
                    </a:cubicBezTo>
                    <a:cubicBezTo>
                      <a:pt x="34744" y="55152"/>
                      <a:pt x="34501" y="55517"/>
                      <a:pt x="34379" y="55881"/>
                    </a:cubicBezTo>
                    <a:cubicBezTo>
                      <a:pt x="34258" y="56246"/>
                      <a:pt x="34015" y="56489"/>
                      <a:pt x="33772" y="56610"/>
                    </a:cubicBezTo>
                    <a:cubicBezTo>
                      <a:pt x="33529" y="56732"/>
                      <a:pt x="33286" y="56853"/>
                      <a:pt x="33043" y="56853"/>
                    </a:cubicBezTo>
                    <a:lnTo>
                      <a:pt x="1701" y="56853"/>
                    </a:lnTo>
                    <a:cubicBezTo>
                      <a:pt x="1701" y="56853"/>
                      <a:pt x="1215" y="56853"/>
                      <a:pt x="1093" y="56610"/>
                    </a:cubicBezTo>
                    <a:cubicBezTo>
                      <a:pt x="850" y="56489"/>
                      <a:pt x="729" y="56246"/>
                      <a:pt x="607" y="55881"/>
                    </a:cubicBezTo>
                    <a:cubicBezTo>
                      <a:pt x="486" y="55517"/>
                      <a:pt x="364" y="55031"/>
                      <a:pt x="243" y="54545"/>
                    </a:cubicBezTo>
                    <a:cubicBezTo>
                      <a:pt x="243" y="53938"/>
                      <a:pt x="121" y="53330"/>
                      <a:pt x="121" y="52480"/>
                    </a:cubicBezTo>
                    <a:cubicBezTo>
                      <a:pt x="121" y="51629"/>
                      <a:pt x="121" y="50900"/>
                      <a:pt x="121" y="50293"/>
                    </a:cubicBezTo>
                    <a:cubicBezTo>
                      <a:pt x="121" y="49686"/>
                      <a:pt x="364" y="49200"/>
                      <a:pt x="486" y="48957"/>
                    </a:cubicBezTo>
                    <a:cubicBezTo>
                      <a:pt x="607" y="48592"/>
                      <a:pt x="850" y="48349"/>
                      <a:pt x="1093" y="48228"/>
                    </a:cubicBezTo>
                    <a:cubicBezTo>
                      <a:pt x="1336" y="48106"/>
                      <a:pt x="1579" y="47985"/>
                      <a:pt x="1822" y="47985"/>
                    </a:cubicBezTo>
                    <a:lnTo>
                      <a:pt x="12391" y="47985"/>
                    </a:lnTo>
                    <a:lnTo>
                      <a:pt x="12391" y="11055"/>
                    </a:lnTo>
                    <a:lnTo>
                      <a:pt x="3280" y="16157"/>
                    </a:lnTo>
                    <a:cubicBezTo>
                      <a:pt x="2551" y="16521"/>
                      <a:pt x="2065" y="16643"/>
                      <a:pt x="1579" y="16764"/>
                    </a:cubicBezTo>
                    <a:cubicBezTo>
                      <a:pt x="1215" y="16764"/>
                      <a:pt x="850" y="16764"/>
                      <a:pt x="607" y="16521"/>
                    </a:cubicBezTo>
                    <a:cubicBezTo>
                      <a:pt x="364" y="16278"/>
                      <a:pt x="243" y="15792"/>
                      <a:pt x="121" y="15185"/>
                    </a:cubicBezTo>
                    <a:cubicBezTo>
                      <a:pt x="121" y="14578"/>
                      <a:pt x="0" y="13727"/>
                      <a:pt x="0" y="12634"/>
                    </a:cubicBezTo>
                    <a:cubicBezTo>
                      <a:pt x="0" y="11905"/>
                      <a:pt x="0" y="11298"/>
                      <a:pt x="0" y="10933"/>
                    </a:cubicBezTo>
                    <a:cubicBezTo>
                      <a:pt x="0" y="10447"/>
                      <a:pt x="0" y="10083"/>
                      <a:pt x="243" y="9718"/>
                    </a:cubicBezTo>
                    <a:cubicBezTo>
                      <a:pt x="243" y="9354"/>
                      <a:pt x="486" y="9111"/>
                      <a:pt x="729" y="8868"/>
                    </a:cubicBezTo>
                    <a:cubicBezTo>
                      <a:pt x="972" y="8625"/>
                      <a:pt x="1215" y="8504"/>
                      <a:pt x="1579" y="8261"/>
                    </a:cubicBezTo>
                    <a:lnTo>
                      <a:pt x="13727" y="364"/>
                    </a:lnTo>
                    <a:cubicBezTo>
                      <a:pt x="13727" y="364"/>
                      <a:pt x="14092" y="122"/>
                      <a:pt x="14213" y="122"/>
                    </a:cubicBezTo>
                    <a:cubicBezTo>
                      <a:pt x="14456" y="122"/>
                      <a:pt x="14699" y="0"/>
                      <a:pt x="15064" y="0"/>
                    </a:cubicBezTo>
                    <a:cubicBezTo>
                      <a:pt x="15428" y="0"/>
                      <a:pt x="15914" y="0"/>
                      <a:pt x="16400" y="0"/>
                    </a:cubicBezTo>
                    <a:cubicBezTo>
                      <a:pt x="17007" y="0"/>
                      <a:pt x="17736" y="0"/>
                      <a:pt x="18587" y="0"/>
                    </a:cubicBezTo>
                    <a:cubicBezTo>
                      <a:pt x="19680" y="0"/>
                      <a:pt x="20652" y="0"/>
                      <a:pt x="21259" y="0"/>
                    </a:cubicBezTo>
                    <a:cubicBezTo>
                      <a:pt x="21988" y="0"/>
                      <a:pt x="22474" y="0"/>
                      <a:pt x="22838" y="243"/>
                    </a:cubicBezTo>
                    <a:cubicBezTo>
                      <a:pt x="23203" y="243"/>
                      <a:pt x="23446" y="486"/>
                      <a:pt x="23567" y="607"/>
                    </a:cubicBezTo>
                    <a:cubicBezTo>
                      <a:pt x="23567" y="729"/>
                      <a:pt x="23689" y="972"/>
                      <a:pt x="23689" y="1215"/>
                    </a:cubicBezTo>
                    <a:lnTo>
                      <a:pt x="23689" y="48106"/>
                    </a:lnTo>
                    <a:lnTo>
                      <a:pt x="32921" y="48106"/>
                    </a:lnTo>
                    <a:cubicBezTo>
                      <a:pt x="32921" y="48106"/>
                      <a:pt x="33407" y="48106"/>
                      <a:pt x="33650" y="48349"/>
                    </a:cubicBezTo>
                    <a:cubicBezTo>
                      <a:pt x="33893" y="48471"/>
                      <a:pt x="34015" y="48714"/>
                      <a:pt x="34258" y="49078"/>
                    </a:cubicBezTo>
                    <a:cubicBezTo>
                      <a:pt x="34379" y="49443"/>
                      <a:pt x="34501" y="49929"/>
                      <a:pt x="34622" y="50415"/>
                    </a:cubicBezTo>
                    <a:cubicBezTo>
                      <a:pt x="34622" y="51022"/>
                      <a:pt x="34622" y="51751"/>
                      <a:pt x="34622" y="52601"/>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99" name="Freeform 98">
                <a:extLst>
                  <a:ext uri="{FF2B5EF4-FFF2-40B4-BE49-F238E27FC236}">
                    <a16:creationId xmlns:a16="http://schemas.microsoft.com/office/drawing/2014/main" id="{1F8EB3F9-8C5B-9358-7995-9EF3FA0CD5A6}"/>
                  </a:ext>
                </a:extLst>
              </p:cNvPr>
              <p:cNvSpPr/>
              <p:nvPr/>
            </p:nvSpPr>
            <p:spPr>
              <a:xfrm>
                <a:off x="9155949" y="5210336"/>
                <a:ext cx="39724" cy="57581"/>
              </a:xfrm>
              <a:custGeom>
                <a:avLst/>
                <a:gdLst>
                  <a:gd name="connsiteX0" fmla="*/ 39724 w 39724"/>
                  <a:gd name="connsiteY0" fmla="*/ 28548 h 57581"/>
                  <a:gd name="connsiteX1" fmla="*/ 38631 w 39724"/>
                  <a:gd name="connsiteY1" fmla="*/ 40575 h 57581"/>
                  <a:gd name="connsiteX2" fmla="*/ 35108 w 39724"/>
                  <a:gd name="connsiteY2" fmla="*/ 49686 h 57581"/>
                  <a:gd name="connsiteX3" fmla="*/ 28791 w 39724"/>
                  <a:gd name="connsiteY3" fmla="*/ 55517 h 57581"/>
                  <a:gd name="connsiteX4" fmla="*/ 19315 w 39724"/>
                  <a:gd name="connsiteY4" fmla="*/ 57582 h 57581"/>
                  <a:gd name="connsiteX5" fmla="*/ 9840 w 39724"/>
                  <a:gd name="connsiteY5" fmla="*/ 55638 h 57581"/>
                  <a:gd name="connsiteX6" fmla="*/ 3887 w 39724"/>
                  <a:gd name="connsiteY6" fmla="*/ 50050 h 57581"/>
                  <a:gd name="connsiteX7" fmla="*/ 850 w 39724"/>
                  <a:gd name="connsiteY7" fmla="*/ 41061 h 57581"/>
                  <a:gd name="connsiteX8" fmla="*/ 0 w 39724"/>
                  <a:gd name="connsiteY8" fmla="*/ 29034 h 57581"/>
                  <a:gd name="connsiteX9" fmla="*/ 1093 w 39724"/>
                  <a:gd name="connsiteY9" fmla="*/ 17007 h 57581"/>
                  <a:gd name="connsiteX10" fmla="*/ 4616 w 39724"/>
                  <a:gd name="connsiteY10" fmla="*/ 7896 h 57581"/>
                  <a:gd name="connsiteX11" fmla="*/ 10933 w 39724"/>
                  <a:gd name="connsiteY11" fmla="*/ 2065 h 57581"/>
                  <a:gd name="connsiteX12" fmla="*/ 20409 w 39724"/>
                  <a:gd name="connsiteY12" fmla="*/ 0 h 57581"/>
                  <a:gd name="connsiteX13" fmla="*/ 29884 w 39724"/>
                  <a:gd name="connsiteY13" fmla="*/ 1944 h 57581"/>
                  <a:gd name="connsiteX14" fmla="*/ 35837 w 39724"/>
                  <a:gd name="connsiteY14" fmla="*/ 7532 h 57581"/>
                  <a:gd name="connsiteX15" fmla="*/ 38874 w 39724"/>
                  <a:gd name="connsiteY15" fmla="*/ 16521 h 57581"/>
                  <a:gd name="connsiteX16" fmla="*/ 39724 w 39724"/>
                  <a:gd name="connsiteY16" fmla="*/ 28548 h 57581"/>
                  <a:gd name="connsiteX17" fmla="*/ 28427 w 39724"/>
                  <a:gd name="connsiteY17" fmla="*/ 29155 h 57581"/>
                  <a:gd name="connsiteX18" fmla="*/ 28184 w 39724"/>
                  <a:gd name="connsiteY18" fmla="*/ 22231 h 57581"/>
                  <a:gd name="connsiteX19" fmla="*/ 27576 w 39724"/>
                  <a:gd name="connsiteY19" fmla="*/ 17007 h 57581"/>
                  <a:gd name="connsiteX20" fmla="*/ 26483 w 39724"/>
                  <a:gd name="connsiteY20" fmla="*/ 13241 h 57581"/>
                  <a:gd name="connsiteX21" fmla="*/ 24904 w 39724"/>
                  <a:gd name="connsiteY21" fmla="*/ 10812 h 57581"/>
                  <a:gd name="connsiteX22" fmla="*/ 22717 w 39724"/>
                  <a:gd name="connsiteY22" fmla="*/ 9476 h 57581"/>
                  <a:gd name="connsiteX23" fmla="*/ 20044 w 39724"/>
                  <a:gd name="connsiteY23" fmla="*/ 9111 h 57581"/>
                  <a:gd name="connsiteX24" fmla="*/ 15914 w 39724"/>
                  <a:gd name="connsiteY24" fmla="*/ 10326 h 57581"/>
                  <a:gd name="connsiteX25" fmla="*/ 13363 w 39724"/>
                  <a:gd name="connsiteY25" fmla="*/ 13970 h 57581"/>
                  <a:gd name="connsiteX26" fmla="*/ 12027 w 39724"/>
                  <a:gd name="connsiteY26" fmla="*/ 20044 h 57581"/>
                  <a:gd name="connsiteX27" fmla="*/ 11662 w 39724"/>
                  <a:gd name="connsiteY27" fmla="*/ 28548 h 57581"/>
                  <a:gd name="connsiteX28" fmla="*/ 12148 w 39724"/>
                  <a:gd name="connsiteY28" fmla="*/ 38388 h 57581"/>
                  <a:gd name="connsiteX29" fmla="*/ 13606 w 39724"/>
                  <a:gd name="connsiteY29" fmla="*/ 44583 h 57581"/>
                  <a:gd name="connsiteX30" fmla="*/ 16157 w 39724"/>
                  <a:gd name="connsiteY30" fmla="*/ 47742 h 57581"/>
                  <a:gd name="connsiteX31" fmla="*/ 19923 w 39724"/>
                  <a:gd name="connsiteY31" fmla="*/ 48714 h 57581"/>
                  <a:gd name="connsiteX32" fmla="*/ 22838 w 39724"/>
                  <a:gd name="connsiteY32" fmla="*/ 48228 h 57581"/>
                  <a:gd name="connsiteX33" fmla="*/ 25147 w 39724"/>
                  <a:gd name="connsiteY33" fmla="*/ 46649 h 57581"/>
                  <a:gd name="connsiteX34" fmla="*/ 26726 w 39724"/>
                  <a:gd name="connsiteY34" fmla="*/ 43976 h 57581"/>
                  <a:gd name="connsiteX35" fmla="*/ 27819 w 39724"/>
                  <a:gd name="connsiteY35" fmla="*/ 40210 h 57581"/>
                  <a:gd name="connsiteX36" fmla="*/ 28427 w 39724"/>
                  <a:gd name="connsiteY36" fmla="*/ 35351 h 57581"/>
                  <a:gd name="connsiteX37" fmla="*/ 28548 w 39724"/>
                  <a:gd name="connsiteY37" fmla="*/ 29398 h 5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724" h="57581">
                    <a:moveTo>
                      <a:pt x="39724" y="28548"/>
                    </a:moveTo>
                    <a:cubicBezTo>
                      <a:pt x="39724" y="32921"/>
                      <a:pt x="39360" y="36930"/>
                      <a:pt x="38631" y="40575"/>
                    </a:cubicBezTo>
                    <a:cubicBezTo>
                      <a:pt x="37902" y="44098"/>
                      <a:pt x="36809" y="47135"/>
                      <a:pt x="35108" y="49686"/>
                    </a:cubicBezTo>
                    <a:cubicBezTo>
                      <a:pt x="33529" y="52237"/>
                      <a:pt x="31342" y="54180"/>
                      <a:pt x="28791" y="55517"/>
                    </a:cubicBezTo>
                    <a:cubicBezTo>
                      <a:pt x="26240" y="56853"/>
                      <a:pt x="23081" y="57582"/>
                      <a:pt x="19315" y="57582"/>
                    </a:cubicBezTo>
                    <a:cubicBezTo>
                      <a:pt x="15550" y="57582"/>
                      <a:pt x="12391" y="56975"/>
                      <a:pt x="9840" y="55638"/>
                    </a:cubicBezTo>
                    <a:cubicBezTo>
                      <a:pt x="7410" y="54302"/>
                      <a:pt x="5345" y="52480"/>
                      <a:pt x="3887" y="50050"/>
                    </a:cubicBezTo>
                    <a:cubicBezTo>
                      <a:pt x="2430" y="47620"/>
                      <a:pt x="1458" y="44583"/>
                      <a:pt x="850" y="41061"/>
                    </a:cubicBezTo>
                    <a:cubicBezTo>
                      <a:pt x="243" y="37538"/>
                      <a:pt x="0" y="33529"/>
                      <a:pt x="0" y="29034"/>
                    </a:cubicBezTo>
                    <a:cubicBezTo>
                      <a:pt x="0" y="24539"/>
                      <a:pt x="364" y="20652"/>
                      <a:pt x="1093" y="17007"/>
                    </a:cubicBezTo>
                    <a:cubicBezTo>
                      <a:pt x="1822" y="13484"/>
                      <a:pt x="3037" y="10326"/>
                      <a:pt x="4616" y="7896"/>
                    </a:cubicBezTo>
                    <a:cubicBezTo>
                      <a:pt x="6196" y="5345"/>
                      <a:pt x="8382" y="3401"/>
                      <a:pt x="10933" y="2065"/>
                    </a:cubicBezTo>
                    <a:cubicBezTo>
                      <a:pt x="13484" y="729"/>
                      <a:pt x="16643" y="0"/>
                      <a:pt x="20409" y="0"/>
                    </a:cubicBezTo>
                    <a:cubicBezTo>
                      <a:pt x="24175" y="0"/>
                      <a:pt x="27333" y="607"/>
                      <a:pt x="29884" y="1944"/>
                    </a:cubicBezTo>
                    <a:cubicBezTo>
                      <a:pt x="32435" y="3280"/>
                      <a:pt x="34379" y="5102"/>
                      <a:pt x="35837" y="7532"/>
                    </a:cubicBezTo>
                    <a:cubicBezTo>
                      <a:pt x="37295" y="9961"/>
                      <a:pt x="38266" y="12998"/>
                      <a:pt x="38874" y="16521"/>
                    </a:cubicBezTo>
                    <a:cubicBezTo>
                      <a:pt x="39481" y="20044"/>
                      <a:pt x="39724" y="24053"/>
                      <a:pt x="39724" y="28548"/>
                    </a:cubicBezTo>
                    <a:close/>
                    <a:moveTo>
                      <a:pt x="28427" y="29155"/>
                    </a:moveTo>
                    <a:cubicBezTo>
                      <a:pt x="28427" y="26483"/>
                      <a:pt x="28427" y="24175"/>
                      <a:pt x="28184" y="22231"/>
                    </a:cubicBezTo>
                    <a:cubicBezTo>
                      <a:pt x="28062" y="20166"/>
                      <a:pt x="27819" y="18465"/>
                      <a:pt x="27576" y="17007"/>
                    </a:cubicBezTo>
                    <a:cubicBezTo>
                      <a:pt x="27333" y="15550"/>
                      <a:pt x="26847" y="14213"/>
                      <a:pt x="26483" y="13241"/>
                    </a:cubicBezTo>
                    <a:cubicBezTo>
                      <a:pt x="25997" y="12270"/>
                      <a:pt x="25511" y="11419"/>
                      <a:pt x="24904" y="10812"/>
                    </a:cubicBezTo>
                    <a:cubicBezTo>
                      <a:pt x="24296" y="10204"/>
                      <a:pt x="23567" y="9719"/>
                      <a:pt x="22717" y="9476"/>
                    </a:cubicBezTo>
                    <a:cubicBezTo>
                      <a:pt x="21867" y="9233"/>
                      <a:pt x="21016" y="9111"/>
                      <a:pt x="20044" y="9111"/>
                    </a:cubicBezTo>
                    <a:cubicBezTo>
                      <a:pt x="18344" y="9111"/>
                      <a:pt x="17007" y="9476"/>
                      <a:pt x="15914" y="10326"/>
                    </a:cubicBezTo>
                    <a:cubicBezTo>
                      <a:pt x="14821" y="11176"/>
                      <a:pt x="13970" y="12391"/>
                      <a:pt x="13363" y="13970"/>
                    </a:cubicBezTo>
                    <a:cubicBezTo>
                      <a:pt x="12755" y="15550"/>
                      <a:pt x="12270" y="17615"/>
                      <a:pt x="12027" y="20044"/>
                    </a:cubicBezTo>
                    <a:cubicBezTo>
                      <a:pt x="11784" y="22474"/>
                      <a:pt x="11662" y="25268"/>
                      <a:pt x="11662" y="28548"/>
                    </a:cubicBezTo>
                    <a:cubicBezTo>
                      <a:pt x="11662" y="32435"/>
                      <a:pt x="11784" y="35715"/>
                      <a:pt x="12148" y="38388"/>
                    </a:cubicBezTo>
                    <a:cubicBezTo>
                      <a:pt x="12513" y="40939"/>
                      <a:pt x="12998" y="43004"/>
                      <a:pt x="13606" y="44583"/>
                    </a:cubicBezTo>
                    <a:cubicBezTo>
                      <a:pt x="14335" y="46163"/>
                      <a:pt x="15185" y="47135"/>
                      <a:pt x="16157" y="47742"/>
                    </a:cubicBezTo>
                    <a:cubicBezTo>
                      <a:pt x="17250" y="48349"/>
                      <a:pt x="18465" y="48714"/>
                      <a:pt x="19923" y="48714"/>
                    </a:cubicBezTo>
                    <a:cubicBezTo>
                      <a:pt x="21016" y="48714"/>
                      <a:pt x="21988" y="48592"/>
                      <a:pt x="22838" y="48228"/>
                    </a:cubicBezTo>
                    <a:cubicBezTo>
                      <a:pt x="23689" y="47863"/>
                      <a:pt x="24418" y="47378"/>
                      <a:pt x="25147" y="46649"/>
                    </a:cubicBezTo>
                    <a:cubicBezTo>
                      <a:pt x="25754" y="45920"/>
                      <a:pt x="26361" y="45069"/>
                      <a:pt x="26726" y="43976"/>
                    </a:cubicBezTo>
                    <a:cubicBezTo>
                      <a:pt x="27212" y="42883"/>
                      <a:pt x="27455" y="41668"/>
                      <a:pt x="27819" y="40210"/>
                    </a:cubicBezTo>
                    <a:cubicBezTo>
                      <a:pt x="28062" y="38752"/>
                      <a:pt x="28305" y="37173"/>
                      <a:pt x="28427" y="35351"/>
                    </a:cubicBezTo>
                    <a:cubicBezTo>
                      <a:pt x="28427" y="33529"/>
                      <a:pt x="28548" y="31585"/>
                      <a:pt x="28548" y="29398"/>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100" name="Freeform 99">
                <a:extLst>
                  <a:ext uri="{FF2B5EF4-FFF2-40B4-BE49-F238E27FC236}">
                    <a16:creationId xmlns:a16="http://schemas.microsoft.com/office/drawing/2014/main" id="{902D2CD1-41B3-35E3-5EBB-21E0A5AE7A89}"/>
                  </a:ext>
                </a:extLst>
              </p:cNvPr>
              <p:cNvSpPr/>
              <p:nvPr/>
            </p:nvSpPr>
            <p:spPr>
              <a:xfrm>
                <a:off x="9161051" y="5122627"/>
                <a:ext cx="34986" cy="56853"/>
              </a:xfrm>
              <a:custGeom>
                <a:avLst/>
                <a:gdLst>
                  <a:gd name="connsiteX0" fmla="*/ 34986 w 34986"/>
                  <a:gd name="connsiteY0" fmla="*/ 52480 h 56853"/>
                  <a:gd name="connsiteX1" fmla="*/ 34865 w 34986"/>
                  <a:gd name="connsiteY1" fmla="*/ 54545 h 56853"/>
                  <a:gd name="connsiteX2" fmla="*/ 34501 w 34986"/>
                  <a:gd name="connsiteY2" fmla="*/ 55881 h 56853"/>
                  <a:gd name="connsiteX3" fmla="*/ 33893 w 34986"/>
                  <a:gd name="connsiteY3" fmla="*/ 56610 h 56853"/>
                  <a:gd name="connsiteX4" fmla="*/ 33164 w 34986"/>
                  <a:gd name="connsiteY4" fmla="*/ 56853 h 56853"/>
                  <a:gd name="connsiteX5" fmla="*/ 1822 w 34986"/>
                  <a:gd name="connsiteY5" fmla="*/ 56853 h 56853"/>
                  <a:gd name="connsiteX6" fmla="*/ 1215 w 34986"/>
                  <a:gd name="connsiteY6" fmla="*/ 56610 h 56853"/>
                  <a:gd name="connsiteX7" fmla="*/ 607 w 34986"/>
                  <a:gd name="connsiteY7" fmla="*/ 55881 h 56853"/>
                  <a:gd name="connsiteX8" fmla="*/ 243 w 34986"/>
                  <a:gd name="connsiteY8" fmla="*/ 54545 h 56853"/>
                  <a:gd name="connsiteX9" fmla="*/ 121 w 34986"/>
                  <a:gd name="connsiteY9" fmla="*/ 52480 h 56853"/>
                  <a:gd name="connsiteX10" fmla="*/ 121 w 34986"/>
                  <a:gd name="connsiteY10" fmla="*/ 50293 h 56853"/>
                  <a:gd name="connsiteX11" fmla="*/ 486 w 34986"/>
                  <a:gd name="connsiteY11" fmla="*/ 48957 h 56853"/>
                  <a:gd name="connsiteX12" fmla="*/ 1093 w 34986"/>
                  <a:gd name="connsiteY12" fmla="*/ 48228 h 56853"/>
                  <a:gd name="connsiteX13" fmla="*/ 1822 w 34986"/>
                  <a:gd name="connsiteY13" fmla="*/ 47985 h 56853"/>
                  <a:gd name="connsiteX14" fmla="*/ 12391 w 34986"/>
                  <a:gd name="connsiteY14" fmla="*/ 47985 h 56853"/>
                  <a:gd name="connsiteX15" fmla="*/ 12391 w 34986"/>
                  <a:gd name="connsiteY15" fmla="*/ 11055 h 56853"/>
                  <a:gd name="connsiteX16" fmla="*/ 3280 w 34986"/>
                  <a:gd name="connsiteY16" fmla="*/ 16157 h 56853"/>
                  <a:gd name="connsiteX17" fmla="*/ 1579 w 34986"/>
                  <a:gd name="connsiteY17" fmla="*/ 16764 h 56853"/>
                  <a:gd name="connsiteX18" fmla="*/ 607 w 34986"/>
                  <a:gd name="connsiteY18" fmla="*/ 16521 h 56853"/>
                  <a:gd name="connsiteX19" fmla="*/ 121 w 34986"/>
                  <a:gd name="connsiteY19" fmla="*/ 15185 h 56853"/>
                  <a:gd name="connsiteX20" fmla="*/ 0 w 34986"/>
                  <a:gd name="connsiteY20" fmla="*/ 12634 h 56853"/>
                  <a:gd name="connsiteX21" fmla="*/ 0 w 34986"/>
                  <a:gd name="connsiteY21" fmla="*/ 10933 h 56853"/>
                  <a:gd name="connsiteX22" fmla="*/ 243 w 34986"/>
                  <a:gd name="connsiteY22" fmla="*/ 9718 h 56853"/>
                  <a:gd name="connsiteX23" fmla="*/ 729 w 34986"/>
                  <a:gd name="connsiteY23" fmla="*/ 8868 h 56853"/>
                  <a:gd name="connsiteX24" fmla="*/ 1579 w 34986"/>
                  <a:gd name="connsiteY24" fmla="*/ 8261 h 56853"/>
                  <a:gd name="connsiteX25" fmla="*/ 13849 w 34986"/>
                  <a:gd name="connsiteY25" fmla="*/ 364 h 56853"/>
                  <a:gd name="connsiteX26" fmla="*/ 14335 w 34986"/>
                  <a:gd name="connsiteY26" fmla="*/ 121 h 56853"/>
                  <a:gd name="connsiteX27" fmla="*/ 15185 w 34986"/>
                  <a:gd name="connsiteY27" fmla="*/ 0 h 56853"/>
                  <a:gd name="connsiteX28" fmla="*/ 16521 w 34986"/>
                  <a:gd name="connsiteY28" fmla="*/ 0 h 56853"/>
                  <a:gd name="connsiteX29" fmla="*/ 18708 w 34986"/>
                  <a:gd name="connsiteY29" fmla="*/ 0 h 56853"/>
                  <a:gd name="connsiteX30" fmla="*/ 21381 w 34986"/>
                  <a:gd name="connsiteY30" fmla="*/ 0 h 56853"/>
                  <a:gd name="connsiteX31" fmla="*/ 22960 w 34986"/>
                  <a:gd name="connsiteY31" fmla="*/ 243 h 56853"/>
                  <a:gd name="connsiteX32" fmla="*/ 23689 w 34986"/>
                  <a:gd name="connsiteY32" fmla="*/ 607 h 56853"/>
                  <a:gd name="connsiteX33" fmla="*/ 23810 w 34986"/>
                  <a:gd name="connsiteY33" fmla="*/ 1215 h 56853"/>
                  <a:gd name="connsiteX34" fmla="*/ 23810 w 34986"/>
                  <a:gd name="connsiteY34" fmla="*/ 48106 h 56853"/>
                  <a:gd name="connsiteX35" fmla="*/ 33043 w 34986"/>
                  <a:gd name="connsiteY35" fmla="*/ 48106 h 56853"/>
                  <a:gd name="connsiteX36" fmla="*/ 33772 w 34986"/>
                  <a:gd name="connsiteY36" fmla="*/ 48349 h 56853"/>
                  <a:gd name="connsiteX37" fmla="*/ 34379 w 34986"/>
                  <a:gd name="connsiteY37" fmla="*/ 49078 h 56853"/>
                  <a:gd name="connsiteX38" fmla="*/ 34744 w 34986"/>
                  <a:gd name="connsiteY38" fmla="*/ 50415 h 56853"/>
                  <a:gd name="connsiteX39" fmla="*/ 34744 w 34986"/>
                  <a:gd name="connsiteY39" fmla="*/ 52601 h 5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4986" h="56853">
                    <a:moveTo>
                      <a:pt x="34986" y="52480"/>
                    </a:moveTo>
                    <a:cubicBezTo>
                      <a:pt x="34986" y="53330"/>
                      <a:pt x="34986" y="54059"/>
                      <a:pt x="34865" y="54545"/>
                    </a:cubicBezTo>
                    <a:cubicBezTo>
                      <a:pt x="34865" y="55152"/>
                      <a:pt x="34622" y="55517"/>
                      <a:pt x="34501" y="55881"/>
                    </a:cubicBezTo>
                    <a:cubicBezTo>
                      <a:pt x="34379" y="56246"/>
                      <a:pt x="34136" y="56489"/>
                      <a:pt x="33893" y="56610"/>
                    </a:cubicBezTo>
                    <a:cubicBezTo>
                      <a:pt x="33650" y="56732"/>
                      <a:pt x="33407" y="56853"/>
                      <a:pt x="33164" y="56853"/>
                    </a:cubicBezTo>
                    <a:lnTo>
                      <a:pt x="1822" y="56853"/>
                    </a:lnTo>
                    <a:cubicBezTo>
                      <a:pt x="1822" y="56853"/>
                      <a:pt x="1336" y="56853"/>
                      <a:pt x="1215" y="56610"/>
                    </a:cubicBezTo>
                    <a:cubicBezTo>
                      <a:pt x="972" y="56489"/>
                      <a:pt x="850" y="56246"/>
                      <a:pt x="607" y="55881"/>
                    </a:cubicBezTo>
                    <a:cubicBezTo>
                      <a:pt x="486" y="55517"/>
                      <a:pt x="364" y="55031"/>
                      <a:pt x="243" y="54545"/>
                    </a:cubicBezTo>
                    <a:cubicBezTo>
                      <a:pt x="243" y="53937"/>
                      <a:pt x="121" y="53330"/>
                      <a:pt x="121" y="52480"/>
                    </a:cubicBezTo>
                    <a:cubicBezTo>
                      <a:pt x="121" y="51629"/>
                      <a:pt x="121" y="50900"/>
                      <a:pt x="121" y="50293"/>
                    </a:cubicBezTo>
                    <a:cubicBezTo>
                      <a:pt x="121" y="49686"/>
                      <a:pt x="364" y="49200"/>
                      <a:pt x="486" y="48957"/>
                    </a:cubicBezTo>
                    <a:cubicBezTo>
                      <a:pt x="607" y="48592"/>
                      <a:pt x="850" y="48349"/>
                      <a:pt x="1093" y="48228"/>
                    </a:cubicBezTo>
                    <a:cubicBezTo>
                      <a:pt x="1336" y="48106"/>
                      <a:pt x="1579" y="47985"/>
                      <a:pt x="1822" y="47985"/>
                    </a:cubicBezTo>
                    <a:lnTo>
                      <a:pt x="12391" y="47985"/>
                    </a:lnTo>
                    <a:lnTo>
                      <a:pt x="12391" y="11055"/>
                    </a:lnTo>
                    <a:lnTo>
                      <a:pt x="3280" y="16157"/>
                    </a:lnTo>
                    <a:cubicBezTo>
                      <a:pt x="2551" y="16521"/>
                      <a:pt x="2065" y="16643"/>
                      <a:pt x="1579" y="16764"/>
                    </a:cubicBezTo>
                    <a:cubicBezTo>
                      <a:pt x="1215" y="16764"/>
                      <a:pt x="850" y="16764"/>
                      <a:pt x="607" y="16521"/>
                    </a:cubicBezTo>
                    <a:cubicBezTo>
                      <a:pt x="364" y="16278"/>
                      <a:pt x="243" y="15792"/>
                      <a:pt x="121" y="15185"/>
                    </a:cubicBezTo>
                    <a:cubicBezTo>
                      <a:pt x="121" y="14578"/>
                      <a:pt x="0" y="13727"/>
                      <a:pt x="0" y="12634"/>
                    </a:cubicBezTo>
                    <a:cubicBezTo>
                      <a:pt x="0" y="11905"/>
                      <a:pt x="0" y="11298"/>
                      <a:pt x="0" y="10933"/>
                    </a:cubicBezTo>
                    <a:cubicBezTo>
                      <a:pt x="0" y="10447"/>
                      <a:pt x="0" y="10083"/>
                      <a:pt x="243" y="9718"/>
                    </a:cubicBezTo>
                    <a:cubicBezTo>
                      <a:pt x="243" y="9354"/>
                      <a:pt x="486" y="9111"/>
                      <a:pt x="729" y="8868"/>
                    </a:cubicBezTo>
                    <a:cubicBezTo>
                      <a:pt x="972" y="8625"/>
                      <a:pt x="1215" y="8504"/>
                      <a:pt x="1579" y="8261"/>
                    </a:cubicBezTo>
                    <a:lnTo>
                      <a:pt x="13849" y="364"/>
                    </a:lnTo>
                    <a:cubicBezTo>
                      <a:pt x="13849" y="364"/>
                      <a:pt x="14213" y="121"/>
                      <a:pt x="14335" y="121"/>
                    </a:cubicBezTo>
                    <a:cubicBezTo>
                      <a:pt x="14578" y="121"/>
                      <a:pt x="14821" y="0"/>
                      <a:pt x="15185" y="0"/>
                    </a:cubicBezTo>
                    <a:cubicBezTo>
                      <a:pt x="15550" y="0"/>
                      <a:pt x="16035" y="0"/>
                      <a:pt x="16521" y="0"/>
                    </a:cubicBezTo>
                    <a:cubicBezTo>
                      <a:pt x="17129" y="0"/>
                      <a:pt x="17858" y="0"/>
                      <a:pt x="18708" y="0"/>
                    </a:cubicBezTo>
                    <a:cubicBezTo>
                      <a:pt x="19801" y="0"/>
                      <a:pt x="20773" y="0"/>
                      <a:pt x="21381" y="0"/>
                    </a:cubicBezTo>
                    <a:cubicBezTo>
                      <a:pt x="22110" y="0"/>
                      <a:pt x="22595" y="0"/>
                      <a:pt x="22960" y="243"/>
                    </a:cubicBezTo>
                    <a:cubicBezTo>
                      <a:pt x="23324" y="243"/>
                      <a:pt x="23567" y="486"/>
                      <a:pt x="23689" y="607"/>
                    </a:cubicBezTo>
                    <a:cubicBezTo>
                      <a:pt x="23689" y="729"/>
                      <a:pt x="23810" y="972"/>
                      <a:pt x="23810" y="1215"/>
                    </a:cubicBezTo>
                    <a:lnTo>
                      <a:pt x="23810" y="48106"/>
                    </a:lnTo>
                    <a:lnTo>
                      <a:pt x="33043" y="48106"/>
                    </a:lnTo>
                    <a:cubicBezTo>
                      <a:pt x="33043" y="48106"/>
                      <a:pt x="33529" y="48106"/>
                      <a:pt x="33772" y="48349"/>
                    </a:cubicBezTo>
                    <a:cubicBezTo>
                      <a:pt x="34015" y="48471"/>
                      <a:pt x="34136" y="48714"/>
                      <a:pt x="34379" y="49078"/>
                    </a:cubicBezTo>
                    <a:cubicBezTo>
                      <a:pt x="34501" y="49443"/>
                      <a:pt x="34622" y="49929"/>
                      <a:pt x="34744" y="50415"/>
                    </a:cubicBezTo>
                    <a:cubicBezTo>
                      <a:pt x="34744" y="51022"/>
                      <a:pt x="34744" y="51751"/>
                      <a:pt x="34744" y="52601"/>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103" name="Freeform 102">
                <a:extLst>
                  <a:ext uri="{FF2B5EF4-FFF2-40B4-BE49-F238E27FC236}">
                    <a16:creationId xmlns:a16="http://schemas.microsoft.com/office/drawing/2014/main" id="{8AAF8CD5-0E75-1220-69F9-774AAF7DFBF1}"/>
                  </a:ext>
                </a:extLst>
              </p:cNvPr>
              <p:cNvSpPr/>
              <p:nvPr/>
            </p:nvSpPr>
            <p:spPr>
              <a:xfrm>
                <a:off x="9094965" y="5122141"/>
                <a:ext cx="39724" cy="57581"/>
              </a:xfrm>
              <a:custGeom>
                <a:avLst/>
                <a:gdLst>
                  <a:gd name="connsiteX0" fmla="*/ 39724 w 39724"/>
                  <a:gd name="connsiteY0" fmla="*/ 28548 h 57581"/>
                  <a:gd name="connsiteX1" fmla="*/ 38631 w 39724"/>
                  <a:gd name="connsiteY1" fmla="*/ 40575 h 57581"/>
                  <a:gd name="connsiteX2" fmla="*/ 35108 w 39724"/>
                  <a:gd name="connsiteY2" fmla="*/ 49686 h 57581"/>
                  <a:gd name="connsiteX3" fmla="*/ 28791 w 39724"/>
                  <a:gd name="connsiteY3" fmla="*/ 55517 h 57581"/>
                  <a:gd name="connsiteX4" fmla="*/ 19315 w 39724"/>
                  <a:gd name="connsiteY4" fmla="*/ 57582 h 57581"/>
                  <a:gd name="connsiteX5" fmla="*/ 9840 w 39724"/>
                  <a:gd name="connsiteY5" fmla="*/ 55638 h 57581"/>
                  <a:gd name="connsiteX6" fmla="*/ 3887 w 39724"/>
                  <a:gd name="connsiteY6" fmla="*/ 50050 h 57581"/>
                  <a:gd name="connsiteX7" fmla="*/ 850 w 39724"/>
                  <a:gd name="connsiteY7" fmla="*/ 41061 h 57581"/>
                  <a:gd name="connsiteX8" fmla="*/ 0 w 39724"/>
                  <a:gd name="connsiteY8" fmla="*/ 29034 h 57581"/>
                  <a:gd name="connsiteX9" fmla="*/ 1093 w 39724"/>
                  <a:gd name="connsiteY9" fmla="*/ 17007 h 57581"/>
                  <a:gd name="connsiteX10" fmla="*/ 4616 w 39724"/>
                  <a:gd name="connsiteY10" fmla="*/ 7896 h 57581"/>
                  <a:gd name="connsiteX11" fmla="*/ 10933 w 39724"/>
                  <a:gd name="connsiteY11" fmla="*/ 2065 h 57581"/>
                  <a:gd name="connsiteX12" fmla="*/ 20409 w 39724"/>
                  <a:gd name="connsiteY12" fmla="*/ 0 h 57581"/>
                  <a:gd name="connsiteX13" fmla="*/ 29884 w 39724"/>
                  <a:gd name="connsiteY13" fmla="*/ 1944 h 57581"/>
                  <a:gd name="connsiteX14" fmla="*/ 35837 w 39724"/>
                  <a:gd name="connsiteY14" fmla="*/ 7532 h 57581"/>
                  <a:gd name="connsiteX15" fmla="*/ 38874 w 39724"/>
                  <a:gd name="connsiteY15" fmla="*/ 16521 h 57581"/>
                  <a:gd name="connsiteX16" fmla="*/ 39724 w 39724"/>
                  <a:gd name="connsiteY16" fmla="*/ 28548 h 57581"/>
                  <a:gd name="connsiteX17" fmla="*/ 28427 w 39724"/>
                  <a:gd name="connsiteY17" fmla="*/ 29155 h 57581"/>
                  <a:gd name="connsiteX18" fmla="*/ 28184 w 39724"/>
                  <a:gd name="connsiteY18" fmla="*/ 22231 h 57581"/>
                  <a:gd name="connsiteX19" fmla="*/ 27576 w 39724"/>
                  <a:gd name="connsiteY19" fmla="*/ 17007 h 57581"/>
                  <a:gd name="connsiteX20" fmla="*/ 26483 w 39724"/>
                  <a:gd name="connsiteY20" fmla="*/ 13241 h 57581"/>
                  <a:gd name="connsiteX21" fmla="*/ 24904 w 39724"/>
                  <a:gd name="connsiteY21" fmla="*/ 10812 h 57581"/>
                  <a:gd name="connsiteX22" fmla="*/ 22717 w 39724"/>
                  <a:gd name="connsiteY22" fmla="*/ 9476 h 57581"/>
                  <a:gd name="connsiteX23" fmla="*/ 20044 w 39724"/>
                  <a:gd name="connsiteY23" fmla="*/ 9111 h 57581"/>
                  <a:gd name="connsiteX24" fmla="*/ 15914 w 39724"/>
                  <a:gd name="connsiteY24" fmla="*/ 10326 h 57581"/>
                  <a:gd name="connsiteX25" fmla="*/ 13363 w 39724"/>
                  <a:gd name="connsiteY25" fmla="*/ 13970 h 57581"/>
                  <a:gd name="connsiteX26" fmla="*/ 12027 w 39724"/>
                  <a:gd name="connsiteY26" fmla="*/ 20044 h 57581"/>
                  <a:gd name="connsiteX27" fmla="*/ 11662 w 39724"/>
                  <a:gd name="connsiteY27" fmla="*/ 28548 h 57581"/>
                  <a:gd name="connsiteX28" fmla="*/ 12148 w 39724"/>
                  <a:gd name="connsiteY28" fmla="*/ 38388 h 57581"/>
                  <a:gd name="connsiteX29" fmla="*/ 13606 w 39724"/>
                  <a:gd name="connsiteY29" fmla="*/ 44583 h 57581"/>
                  <a:gd name="connsiteX30" fmla="*/ 16157 w 39724"/>
                  <a:gd name="connsiteY30" fmla="*/ 47742 h 57581"/>
                  <a:gd name="connsiteX31" fmla="*/ 19923 w 39724"/>
                  <a:gd name="connsiteY31" fmla="*/ 48714 h 57581"/>
                  <a:gd name="connsiteX32" fmla="*/ 22838 w 39724"/>
                  <a:gd name="connsiteY32" fmla="*/ 48228 h 57581"/>
                  <a:gd name="connsiteX33" fmla="*/ 25147 w 39724"/>
                  <a:gd name="connsiteY33" fmla="*/ 46649 h 57581"/>
                  <a:gd name="connsiteX34" fmla="*/ 26726 w 39724"/>
                  <a:gd name="connsiteY34" fmla="*/ 43976 h 57581"/>
                  <a:gd name="connsiteX35" fmla="*/ 27819 w 39724"/>
                  <a:gd name="connsiteY35" fmla="*/ 40210 h 57581"/>
                  <a:gd name="connsiteX36" fmla="*/ 28427 w 39724"/>
                  <a:gd name="connsiteY36" fmla="*/ 35351 h 57581"/>
                  <a:gd name="connsiteX37" fmla="*/ 28548 w 39724"/>
                  <a:gd name="connsiteY37" fmla="*/ 29398 h 5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724" h="57581">
                    <a:moveTo>
                      <a:pt x="39724" y="28548"/>
                    </a:moveTo>
                    <a:cubicBezTo>
                      <a:pt x="39724" y="32921"/>
                      <a:pt x="39360" y="36930"/>
                      <a:pt x="38631" y="40575"/>
                    </a:cubicBezTo>
                    <a:cubicBezTo>
                      <a:pt x="37902" y="44098"/>
                      <a:pt x="36809" y="47135"/>
                      <a:pt x="35108" y="49686"/>
                    </a:cubicBezTo>
                    <a:cubicBezTo>
                      <a:pt x="33529" y="52237"/>
                      <a:pt x="31342" y="54180"/>
                      <a:pt x="28791" y="55517"/>
                    </a:cubicBezTo>
                    <a:cubicBezTo>
                      <a:pt x="26240" y="56853"/>
                      <a:pt x="23081" y="57582"/>
                      <a:pt x="19315" y="57582"/>
                    </a:cubicBezTo>
                    <a:cubicBezTo>
                      <a:pt x="15550" y="57582"/>
                      <a:pt x="12391" y="56974"/>
                      <a:pt x="9840" y="55638"/>
                    </a:cubicBezTo>
                    <a:cubicBezTo>
                      <a:pt x="7410" y="54302"/>
                      <a:pt x="5345" y="52480"/>
                      <a:pt x="3887" y="50050"/>
                    </a:cubicBezTo>
                    <a:cubicBezTo>
                      <a:pt x="2430" y="47620"/>
                      <a:pt x="1458" y="44583"/>
                      <a:pt x="850" y="41061"/>
                    </a:cubicBezTo>
                    <a:cubicBezTo>
                      <a:pt x="243" y="37538"/>
                      <a:pt x="0" y="33529"/>
                      <a:pt x="0" y="29034"/>
                    </a:cubicBezTo>
                    <a:cubicBezTo>
                      <a:pt x="0" y="24539"/>
                      <a:pt x="364" y="20652"/>
                      <a:pt x="1093" y="17007"/>
                    </a:cubicBezTo>
                    <a:cubicBezTo>
                      <a:pt x="1822" y="13484"/>
                      <a:pt x="3037" y="10326"/>
                      <a:pt x="4616" y="7896"/>
                    </a:cubicBezTo>
                    <a:cubicBezTo>
                      <a:pt x="6196" y="5467"/>
                      <a:pt x="8382" y="3401"/>
                      <a:pt x="10933" y="2065"/>
                    </a:cubicBezTo>
                    <a:cubicBezTo>
                      <a:pt x="13484" y="729"/>
                      <a:pt x="16643" y="0"/>
                      <a:pt x="20409" y="0"/>
                    </a:cubicBezTo>
                    <a:cubicBezTo>
                      <a:pt x="24175" y="0"/>
                      <a:pt x="27333" y="607"/>
                      <a:pt x="29884" y="1944"/>
                    </a:cubicBezTo>
                    <a:cubicBezTo>
                      <a:pt x="32435" y="3280"/>
                      <a:pt x="34379" y="5102"/>
                      <a:pt x="35837" y="7532"/>
                    </a:cubicBezTo>
                    <a:cubicBezTo>
                      <a:pt x="37295" y="9961"/>
                      <a:pt x="38266" y="12998"/>
                      <a:pt x="38874" y="16521"/>
                    </a:cubicBezTo>
                    <a:cubicBezTo>
                      <a:pt x="39481" y="20044"/>
                      <a:pt x="39724" y="24053"/>
                      <a:pt x="39724" y="28548"/>
                    </a:cubicBezTo>
                    <a:close/>
                    <a:moveTo>
                      <a:pt x="28427" y="29155"/>
                    </a:moveTo>
                    <a:cubicBezTo>
                      <a:pt x="28427" y="26483"/>
                      <a:pt x="28427" y="24175"/>
                      <a:pt x="28184" y="22231"/>
                    </a:cubicBezTo>
                    <a:cubicBezTo>
                      <a:pt x="28062" y="20166"/>
                      <a:pt x="27819" y="18465"/>
                      <a:pt x="27576" y="17007"/>
                    </a:cubicBezTo>
                    <a:cubicBezTo>
                      <a:pt x="27333" y="15550"/>
                      <a:pt x="26847" y="14213"/>
                      <a:pt x="26483" y="13241"/>
                    </a:cubicBezTo>
                    <a:cubicBezTo>
                      <a:pt x="25997" y="12270"/>
                      <a:pt x="25511" y="11419"/>
                      <a:pt x="24904" y="10812"/>
                    </a:cubicBezTo>
                    <a:cubicBezTo>
                      <a:pt x="24296" y="10204"/>
                      <a:pt x="23567" y="9718"/>
                      <a:pt x="22717" y="9476"/>
                    </a:cubicBezTo>
                    <a:cubicBezTo>
                      <a:pt x="21867" y="9233"/>
                      <a:pt x="21016" y="9111"/>
                      <a:pt x="20044" y="9111"/>
                    </a:cubicBezTo>
                    <a:cubicBezTo>
                      <a:pt x="18344" y="9111"/>
                      <a:pt x="17007" y="9476"/>
                      <a:pt x="15914" y="10326"/>
                    </a:cubicBezTo>
                    <a:cubicBezTo>
                      <a:pt x="14821" y="11176"/>
                      <a:pt x="13970" y="12391"/>
                      <a:pt x="13363" y="13970"/>
                    </a:cubicBezTo>
                    <a:cubicBezTo>
                      <a:pt x="12755" y="15550"/>
                      <a:pt x="12270" y="17615"/>
                      <a:pt x="12027" y="20044"/>
                    </a:cubicBezTo>
                    <a:cubicBezTo>
                      <a:pt x="11784" y="22474"/>
                      <a:pt x="11662" y="25268"/>
                      <a:pt x="11662" y="28548"/>
                    </a:cubicBezTo>
                    <a:cubicBezTo>
                      <a:pt x="11662" y="32435"/>
                      <a:pt x="11784" y="35715"/>
                      <a:pt x="12148" y="38388"/>
                    </a:cubicBezTo>
                    <a:cubicBezTo>
                      <a:pt x="12513" y="40939"/>
                      <a:pt x="12998" y="43004"/>
                      <a:pt x="13606" y="44583"/>
                    </a:cubicBezTo>
                    <a:cubicBezTo>
                      <a:pt x="14335" y="46163"/>
                      <a:pt x="15185" y="47135"/>
                      <a:pt x="16157" y="47742"/>
                    </a:cubicBezTo>
                    <a:cubicBezTo>
                      <a:pt x="17250" y="48349"/>
                      <a:pt x="18465" y="48714"/>
                      <a:pt x="19923" y="48714"/>
                    </a:cubicBezTo>
                    <a:cubicBezTo>
                      <a:pt x="21016" y="48714"/>
                      <a:pt x="21988" y="48592"/>
                      <a:pt x="22838" y="48228"/>
                    </a:cubicBezTo>
                    <a:cubicBezTo>
                      <a:pt x="23689" y="47863"/>
                      <a:pt x="24418" y="47378"/>
                      <a:pt x="25147" y="46649"/>
                    </a:cubicBezTo>
                    <a:cubicBezTo>
                      <a:pt x="25754" y="45920"/>
                      <a:pt x="26361" y="45069"/>
                      <a:pt x="26726" y="43976"/>
                    </a:cubicBezTo>
                    <a:cubicBezTo>
                      <a:pt x="27090" y="42883"/>
                      <a:pt x="27455" y="41668"/>
                      <a:pt x="27819" y="40210"/>
                    </a:cubicBezTo>
                    <a:cubicBezTo>
                      <a:pt x="28062" y="38752"/>
                      <a:pt x="28305" y="37173"/>
                      <a:pt x="28427" y="35351"/>
                    </a:cubicBezTo>
                    <a:cubicBezTo>
                      <a:pt x="28427" y="33529"/>
                      <a:pt x="28548" y="31585"/>
                      <a:pt x="28548" y="29398"/>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105" name="Freeform 104">
                <a:extLst>
                  <a:ext uri="{FF2B5EF4-FFF2-40B4-BE49-F238E27FC236}">
                    <a16:creationId xmlns:a16="http://schemas.microsoft.com/office/drawing/2014/main" id="{551F1A89-F81A-28AA-EA8E-447CFE309336}"/>
                  </a:ext>
                </a:extLst>
              </p:cNvPr>
              <p:cNvSpPr/>
              <p:nvPr/>
            </p:nvSpPr>
            <p:spPr>
              <a:xfrm>
                <a:off x="9097395" y="5025442"/>
                <a:ext cx="34986" cy="56852"/>
              </a:xfrm>
              <a:custGeom>
                <a:avLst/>
                <a:gdLst>
                  <a:gd name="connsiteX0" fmla="*/ 34986 w 34986"/>
                  <a:gd name="connsiteY0" fmla="*/ 52480 h 56852"/>
                  <a:gd name="connsiteX1" fmla="*/ 34865 w 34986"/>
                  <a:gd name="connsiteY1" fmla="*/ 54545 h 56852"/>
                  <a:gd name="connsiteX2" fmla="*/ 34501 w 34986"/>
                  <a:gd name="connsiteY2" fmla="*/ 55881 h 56852"/>
                  <a:gd name="connsiteX3" fmla="*/ 33893 w 34986"/>
                  <a:gd name="connsiteY3" fmla="*/ 56610 h 56852"/>
                  <a:gd name="connsiteX4" fmla="*/ 33164 w 34986"/>
                  <a:gd name="connsiteY4" fmla="*/ 56853 h 56852"/>
                  <a:gd name="connsiteX5" fmla="*/ 1822 w 34986"/>
                  <a:gd name="connsiteY5" fmla="*/ 56853 h 56852"/>
                  <a:gd name="connsiteX6" fmla="*/ 1215 w 34986"/>
                  <a:gd name="connsiteY6" fmla="*/ 56610 h 56852"/>
                  <a:gd name="connsiteX7" fmla="*/ 607 w 34986"/>
                  <a:gd name="connsiteY7" fmla="*/ 55881 h 56852"/>
                  <a:gd name="connsiteX8" fmla="*/ 243 w 34986"/>
                  <a:gd name="connsiteY8" fmla="*/ 54545 h 56852"/>
                  <a:gd name="connsiteX9" fmla="*/ 121 w 34986"/>
                  <a:gd name="connsiteY9" fmla="*/ 52480 h 56852"/>
                  <a:gd name="connsiteX10" fmla="*/ 121 w 34986"/>
                  <a:gd name="connsiteY10" fmla="*/ 50293 h 56852"/>
                  <a:gd name="connsiteX11" fmla="*/ 486 w 34986"/>
                  <a:gd name="connsiteY11" fmla="*/ 48957 h 56852"/>
                  <a:gd name="connsiteX12" fmla="*/ 1093 w 34986"/>
                  <a:gd name="connsiteY12" fmla="*/ 48228 h 56852"/>
                  <a:gd name="connsiteX13" fmla="*/ 1822 w 34986"/>
                  <a:gd name="connsiteY13" fmla="*/ 47985 h 56852"/>
                  <a:gd name="connsiteX14" fmla="*/ 12391 w 34986"/>
                  <a:gd name="connsiteY14" fmla="*/ 47985 h 56852"/>
                  <a:gd name="connsiteX15" fmla="*/ 12391 w 34986"/>
                  <a:gd name="connsiteY15" fmla="*/ 11055 h 56852"/>
                  <a:gd name="connsiteX16" fmla="*/ 3280 w 34986"/>
                  <a:gd name="connsiteY16" fmla="*/ 16157 h 56852"/>
                  <a:gd name="connsiteX17" fmla="*/ 1579 w 34986"/>
                  <a:gd name="connsiteY17" fmla="*/ 16764 h 56852"/>
                  <a:gd name="connsiteX18" fmla="*/ 607 w 34986"/>
                  <a:gd name="connsiteY18" fmla="*/ 16521 h 56852"/>
                  <a:gd name="connsiteX19" fmla="*/ 121 w 34986"/>
                  <a:gd name="connsiteY19" fmla="*/ 15185 h 56852"/>
                  <a:gd name="connsiteX20" fmla="*/ 0 w 34986"/>
                  <a:gd name="connsiteY20" fmla="*/ 12634 h 56852"/>
                  <a:gd name="connsiteX21" fmla="*/ 0 w 34986"/>
                  <a:gd name="connsiteY21" fmla="*/ 10933 h 56852"/>
                  <a:gd name="connsiteX22" fmla="*/ 243 w 34986"/>
                  <a:gd name="connsiteY22" fmla="*/ 9718 h 56852"/>
                  <a:gd name="connsiteX23" fmla="*/ 729 w 34986"/>
                  <a:gd name="connsiteY23" fmla="*/ 8868 h 56852"/>
                  <a:gd name="connsiteX24" fmla="*/ 1579 w 34986"/>
                  <a:gd name="connsiteY24" fmla="*/ 8261 h 56852"/>
                  <a:gd name="connsiteX25" fmla="*/ 13727 w 34986"/>
                  <a:gd name="connsiteY25" fmla="*/ 364 h 56852"/>
                  <a:gd name="connsiteX26" fmla="*/ 14213 w 34986"/>
                  <a:gd name="connsiteY26" fmla="*/ 121 h 56852"/>
                  <a:gd name="connsiteX27" fmla="*/ 15064 w 34986"/>
                  <a:gd name="connsiteY27" fmla="*/ 0 h 56852"/>
                  <a:gd name="connsiteX28" fmla="*/ 16400 w 34986"/>
                  <a:gd name="connsiteY28" fmla="*/ 0 h 56852"/>
                  <a:gd name="connsiteX29" fmla="*/ 18587 w 34986"/>
                  <a:gd name="connsiteY29" fmla="*/ 0 h 56852"/>
                  <a:gd name="connsiteX30" fmla="*/ 21259 w 34986"/>
                  <a:gd name="connsiteY30" fmla="*/ 0 h 56852"/>
                  <a:gd name="connsiteX31" fmla="*/ 22838 w 34986"/>
                  <a:gd name="connsiteY31" fmla="*/ 243 h 56852"/>
                  <a:gd name="connsiteX32" fmla="*/ 23567 w 34986"/>
                  <a:gd name="connsiteY32" fmla="*/ 607 h 56852"/>
                  <a:gd name="connsiteX33" fmla="*/ 23689 w 34986"/>
                  <a:gd name="connsiteY33" fmla="*/ 1215 h 56852"/>
                  <a:gd name="connsiteX34" fmla="*/ 23689 w 34986"/>
                  <a:gd name="connsiteY34" fmla="*/ 48106 h 56852"/>
                  <a:gd name="connsiteX35" fmla="*/ 32921 w 34986"/>
                  <a:gd name="connsiteY35" fmla="*/ 48106 h 56852"/>
                  <a:gd name="connsiteX36" fmla="*/ 33650 w 34986"/>
                  <a:gd name="connsiteY36" fmla="*/ 48349 h 56852"/>
                  <a:gd name="connsiteX37" fmla="*/ 34258 w 34986"/>
                  <a:gd name="connsiteY37" fmla="*/ 49078 h 56852"/>
                  <a:gd name="connsiteX38" fmla="*/ 34622 w 34986"/>
                  <a:gd name="connsiteY38" fmla="*/ 50415 h 56852"/>
                  <a:gd name="connsiteX39" fmla="*/ 34622 w 34986"/>
                  <a:gd name="connsiteY39" fmla="*/ 52601 h 5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4986" h="56852">
                    <a:moveTo>
                      <a:pt x="34986" y="52480"/>
                    </a:moveTo>
                    <a:cubicBezTo>
                      <a:pt x="34986" y="53330"/>
                      <a:pt x="34986" y="54059"/>
                      <a:pt x="34865" y="54545"/>
                    </a:cubicBezTo>
                    <a:cubicBezTo>
                      <a:pt x="34865" y="55152"/>
                      <a:pt x="34622" y="55517"/>
                      <a:pt x="34501" y="55881"/>
                    </a:cubicBezTo>
                    <a:cubicBezTo>
                      <a:pt x="34379" y="56246"/>
                      <a:pt x="34136" y="56489"/>
                      <a:pt x="33893" y="56610"/>
                    </a:cubicBezTo>
                    <a:cubicBezTo>
                      <a:pt x="33650" y="56732"/>
                      <a:pt x="33407" y="56853"/>
                      <a:pt x="33164" y="56853"/>
                    </a:cubicBezTo>
                    <a:lnTo>
                      <a:pt x="1822" y="56853"/>
                    </a:lnTo>
                    <a:cubicBezTo>
                      <a:pt x="1822" y="56853"/>
                      <a:pt x="1336" y="56853"/>
                      <a:pt x="1215" y="56610"/>
                    </a:cubicBezTo>
                    <a:cubicBezTo>
                      <a:pt x="972" y="56489"/>
                      <a:pt x="850" y="56246"/>
                      <a:pt x="607" y="55881"/>
                    </a:cubicBezTo>
                    <a:cubicBezTo>
                      <a:pt x="486" y="55517"/>
                      <a:pt x="364" y="55031"/>
                      <a:pt x="243" y="54545"/>
                    </a:cubicBezTo>
                    <a:cubicBezTo>
                      <a:pt x="243" y="53937"/>
                      <a:pt x="121" y="53330"/>
                      <a:pt x="121" y="52480"/>
                    </a:cubicBezTo>
                    <a:cubicBezTo>
                      <a:pt x="121" y="51629"/>
                      <a:pt x="121" y="50900"/>
                      <a:pt x="121" y="50293"/>
                    </a:cubicBezTo>
                    <a:cubicBezTo>
                      <a:pt x="121" y="49686"/>
                      <a:pt x="364" y="49321"/>
                      <a:pt x="486" y="48957"/>
                    </a:cubicBezTo>
                    <a:cubicBezTo>
                      <a:pt x="607" y="48592"/>
                      <a:pt x="850" y="48349"/>
                      <a:pt x="1093" y="48228"/>
                    </a:cubicBezTo>
                    <a:cubicBezTo>
                      <a:pt x="1336" y="48106"/>
                      <a:pt x="1579" y="47985"/>
                      <a:pt x="1822" y="47985"/>
                    </a:cubicBezTo>
                    <a:lnTo>
                      <a:pt x="12391" y="47985"/>
                    </a:lnTo>
                    <a:lnTo>
                      <a:pt x="12391" y="11055"/>
                    </a:lnTo>
                    <a:lnTo>
                      <a:pt x="3280" y="16157"/>
                    </a:lnTo>
                    <a:cubicBezTo>
                      <a:pt x="2551" y="16521"/>
                      <a:pt x="2065" y="16643"/>
                      <a:pt x="1579" y="16764"/>
                    </a:cubicBezTo>
                    <a:cubicBezTo>
                      <a:pt x="1215" y="16764"/>
                      <a:pt x="850" y="16764"/>
                      <a:pt x="607" y="16521"/>
                    </a:cubicBezTo>
                    <a:cubicBezTo>
                      <a:pt x="364" y="16278"/>
                      <a:pt x="243" y="15792"/>
                      <a:pt x="121" y="15185"/>
                    </a:cubicBezTo>
                    <a:cubicBezTo>
                      <a:pt x="121" y="14578"/>
                      <a:pt x="0" y="13727"/>
                      <a:pt x="0" y="12634"/>
                    </a:cubicBezTo>
                    <a:cubicBezTo>
                      <a:pt x="0" y="11905"/>
                      <a:pt x="0" y="11298"/>
                      <a:pt x="0" y="10933"/>
                    </a:cubicBezTo>
                    <a:cubicBezTo>
                      <a:pt x="0" y="10447"/>
                      <a:pt x="0" y="10083"/>
                      <a:pt x="243" y="9718"/>
                    </a:cubicBezTo>
                    <a:cubicBezTo>
                      <a:pt x="243" y="9354"/>
                      <a:pt x="486" y="9111"/>
                      <a:pt x="729" y="8868"/>
                    </a:cubicBezTo>
                    <a:cubicBezTo>
                      <a:pt x="972" y="8625"/>
                      <a:pt x="1215" y="8382"/>
                      <a:pt x="1579" y="8261"/>
                    </a:cubicBezTo>
                    <a:lnTo>
                      <a:pt x="13727" y="364"/>
                    </a:lnTo>
                    <a:cubicBezTo>
                      <a:pt x="13727" y="364"/>
                      <a:pt x="14092" y="121"/>
                      <a:pt x="14213" y="121"/>
                    </a:cubicBezTo>
                    <a:cubicBezTo>
                      <a:pt x="14456" y="121"/>
                      <a:pt x="14699" y="0"/>
                      <a:pt x="15064" y="0"/>
                    </a:cubicBezTo>
                    <a:cubicBezTo>
                      <a:pt x="15428" y="0"/>
                      <a:pt x="15914" y="0"/>
                      <a:pt x="16400" y="0"/>
                    </a:cubicBezTo>
                    <a:cubicBezTo>
                      <a:pt x="17007" y="0"/>
                      <a:pt x="17736" y="0"/>
                      <a:pt x="18587" y="0"/>
                    </a:cubicBezTo>
                    <a:cubicBezTo>
                      <a:pt x="19680" y="0"/>
                      <a:pt x="20652" y="0"/>
                      <a:pt x="21259" y="0"/>
                    </a:cubicBezTo>
                    <a:cubicBezTo>
                      <a:pt x="21988" y="0"/>
                      <a:pt x="22474" y="0"/>
                      <a:pt x="22838" y="243"/>
                    </a:cubicBezTo>
                    <a:cubicBezTo>
                      <a:pt x="23203" y="243"/>
                      <a:pt x="23446" y="486"/>
                      <a:pt x="23567" y="607"/>
                    </a:cubicBezTo>
                    <a:cubicBezTo>
                      <a:pt x="23567" y="729"/>
                      <a:pt x="23689" y="972"/>
                      <a:pt x="23689" y="1215"/>
                    </a:cubicBezTo>
                    <a:lnTo>
                      <a:pt x="23689" y="48106"/>
                    </a:lnTo>
                    <a:lnTo>
                      <a:pt x="32921" y="48106"/>
                    </a:lnTo>
                    <a:cubicBezTo>
                      <a:pt x="32921" y="48106"/>
                      <a:pt x="33407" y="48106"/>
                      <a:pt x="33650" y="48349"/>
                    </a:cubicBezTo>
                    <a:cubicBezTo>
                      <a:pt x="33893" y="48471"/>
                      <a:pt x="34015" y="48714"/>
                      <a:pt x="34258" y="49078"/>
                    </a:cubicBezTo>
                    <a:cubicBezTo>
                      <a:pt x="34379" y="49443"/>
                      <a:pt x="34501" y="49929"/>
                      <a:pt x="34622" y="50415"/>
                    </a:cubicBezTo>
                    <a:cubicBezTo>
                      <a:pt x="34622" y="51022"/>
                      <a:pt x="34622" y="51751"/>
                      <a:pt x="34622" y="52601"/>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106" name="Freeform 105">
                <a:extLst>
                  <a:ext uri="{FF2B5EF4-FFF2-40B4-BE49-F238E27FC236}">
                    <a16:creationId xmlns:a16="http://schemas.microsoft.com/office/drawing/2014/main" id="{1A733A69-D13F-6645-6E4E-BEFDAEF3163A}"/>
                  </a:ext>
                </a:extLst>
              </p:cNvPr>
              <p:cNvSpPr/>
              <p:nvPr/>
            </p:nvSpPr>
            <p:spPr>
              <a:xfrm>
                <a:off x="9222156" y="5025442"/>
                <a:ext cx="34864" cy="56852"/>
              </a:xfrm>
              <a:custGeom>
                <a:avLst/>
                <a:gdLst>
                  <a:gd name="connsiteX0" fmla="*/ 34865 w 34864"/>
                  <a:gd name="connsiteY0" fmla="*/ 52480 h 56852"/>
                  <a:gd name="connsiteX1" fmla="*/ 34744 w 34864"/>
                  <a:gd name="connsiteY1" fmla="*/ 54545 h 56852"/>
                  <a:gd name="connsiteX2" fmla="*/ 34379 w 34864"/>
                  <a:gd name="connsiteY2" fmla="*/ 55881 h 56852"/>
                  <a:gd name="connsiteX3" fmla="*/ 33772 w 34864"/>
                  <a:gd name="connsiteY3" fmla="*/ 56610 h 56852"/>
                  <a:gd name="connsiteX4" fmla="*/ 33043 w 34864"/>
                  <a:gd name="connsiteY4" fmla="*/ 56853 h 56852"/>
                  <a:gd name="connsiteX5" fmla="*/ 1701 w 34864"/>
                  <a:gd name="connsiteY5" fmla="*/ 56853 h 56852"/>
                  <a:gd name="connsiteX6" fmla="*/ 1093 w 34864"/>
                  <a:gd name="connsiteY6" fmla="*/ 56610 h 56852"/>
                  <a:gd name="connsiteX7" fmla="*/ 607 w 34864"/>
                  <a:gd name="connsiteY7" fmla="*/ 55881 h 56852"/>
                  <a:gd name="connsiteX8" fmla="*/ 243 w 34864"/>
                  <a:gd name="connsiteY8" fmla="*/ 54545 h 56852"/>
                  <a:gd name="connsiteX9" fmla="*/ 121 w 34864"/>
                  <a:gd name="connsiteY9" fmla="*/ 52480 h 56852"/>
                  <a:gd name="connsiteX10" fmla="*/ 121 w 34864"/>
                  <a:gd name="connsiteY10" fmla="*/ 50293 h 56852"/>
                  <a:gd name="connsiteX11" fmla="*/ 486 w 34864"/>
                  <a:gd name="connsiteY11" fmla="*/ 48957 h 56852"/>
                  <a:gd name="connsiteX12" fmla="*/ 1093 w 34864"/>
                  <a:gd name="connsiteY12" fmla="*/ 48228 h 56852"/>
                  <a:gd name="connsiteX13" fmla="*/ 1822 w 34864"/>
                  <a:gd name="connsiteY13" fmla="*/ 47985 h 56852"/>
                  <a:gd name="connsiteX14" fmla="*/ 12391 w 34864"/>
                  <a:gd name="connsiteY14" fmla="*/ 47985 h 56852"/>
                  <a:gd name="connsiteX15" fmla="*/ 12391 w 34864"/>
                  <a:gd name="connsiteY15" fmla="*/ 11055 h 56852"/>
                  <a:gd name="connsiteX16" fmla="*/ 3280 w 34864"/>
                  <a:gd name="connsiteY16" fmla="*/ 16157 h 56852"/>
                  <a:gd name="connsiteX17" fmla="*/ 1579 w 34864"/>
                  <a:gd name="connsiteY17" fmla="*/ 16764 h 56852"/>
                  <a:gd name="connsiteX18" fmla="*/ 607 w 34864"/>
                  <a:gd name="connsiteY18" fmla="*/ 16521 h 56852"/>
                  <a:gd name="connsiteX19" fmla="*/ 121 w 34864"/>
                  <a:gd name="connsiteY19" fmla="*/ 15185 h 56852"/>
                  <a:gd name="connsiteX20" fmla="*/ 0 w 34864"/>
                  <a:gd name="connsiteY20" fmla="*/ 12634 h 56852"/>
                  <a:gd name="connsiteX21" fmla="*/ 0 w 34864"/>
                  <a:gd name="connsiteY21" fmla="*/ 10933 h 56852"/>
                  <a:gd name="connsiteX22" fmla="*/ 243 w 34864"/>
                  <a:gd name="connsiteY22" fmla="*/ 9718 h 56852"/>
                  <a:gd name="connsiteX23" fmla="*/ 729 w 34864"/>
                  <a:gd name="connsiteY23" fmla="*/ 8868 h 56852"/>
                  <a:gd name="connsiteX24" fmla="*/ 1579 w 34864"/>
                  <a:gd name="connsiteY24" fmla="*/ 8261 h 56852"/>
                  <a:gd name="connsiteX25" fmla="*/ 13727 w 34864"/>
                  <a:gd name="connsiteY25" fmla="*/ 364 h 56852"/>
                  <a:gd name="connsiteX26" fmla="*/ 14213 w 34864"/>
                  <a:gd name="connsiteY26" fmla="*/ 121 h 56852"/>
                  <a:gd name="connsiteX27" fmla="*/ 15064 w 34864"/>
                  <a:gd name="connsiteY27" fmla="*/ 0 h 56852"/>
                  <a:gd name="connsiteX28" fmla="*/ 16400 w 34864"/>
                  <a:gd name="connsiteY28" fmla="*/ 0 h 56852"/>
                  <a:gd name="connsiteX29" fmla="*/ 18587 w 34864"/>
                  <a:gd name="connsiteY29" fmla="*/ 0 h 56852"/>
                  <a:gd name="connsiteX30" fmla="*/ 21259 w 34864"/>
                  <a:gd name="connsiteY30" fmla="*/ 0 h 56852"/>
                  <a:gd name="connsiteX31" fmla="*/ 22838 w 34864"/>
                  <a:gd name="connsiteY31" fmla="*/ 243 h 56852"/>
                  <a:gd name="connsiteX32" fmla="*/ 23567 w 34864"/>
                  <a:gd name="connsiteY32" fmla="*/ 607 h 56852"/>
                  <a:gd name="connsiteX33" fmla="*/ 23689 w 34864"/>
                  <a:gd name="connsiteY33" fmla="*/ 1215 h 56852"/>
                  <a:gd name="connsiteX34" fmla="*/ 23689 w 34864"/>
                  <a:gd name="connsiteY34" fmla="*/ 48106 h 56852"/>
                  <a:gd name="connsiteX35" fmla="*/ 32921 w 34864"/>
                  <a:gd name="connsiteY35" fmla="*/ 48106 h 56852"/>
                  <a:gd name="connsiteX36" fmla="*/ 33650 w 34864"/>
                  <a:gd name="connsiteY36" fmla="*/ 48349 h 56852"/>
                  <a:gd name="connsiteX37" fmla="*/ 34258 w 34864"/>
                  <a:gd name="connsiteY37" fmla="*/ 49078 h 56852"/>
                  <a:gd name="connsiteX38" fmla="*/ 34622 w 34864"/>
                  <a:gd name="connsiteY38" fmla="*/ 50415 h 56852"/>
                  <a:gd name="connsiteX39" fmla="*/ 34622 w 34864"/>
                  <a:gd name="connsiteY39" fmla="*/ 52601 h 5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4864" h="56852">
                    <a:moveTo>
                      <a:pt x="34865" y="52480"/>
                    </a:moveTo>
                    <a:cubicBezTo>
                      <a:pt x="34865" y="53330"/>
                      <a:pt x="34865" y="54059"/>
                      <a:pt x="34744" y="54545"/>
                    </a:cubicBezTo>
                    <a:cubicBezTo>
                      <a:pt x="34744" y="55152"/>
                      <a:pt x="34501" y="55517"/>
                      <a:pt x="34379" y="55881"/>
                    </a:cubicBezTo>
                    <a:cubicBezTo>
                      <a:pt x="34258" y="56246"/>
                      <a:pt x="34015" y="56489"/>
                      <a:pt x="33772" y="56610"/>
                    </a:cubicBezTo>
                    <a:cubicBezTo>
                      <a:pt x="33529" y="56732"/>
                      <a:pt x="33286" y="56853"/>
                      <a:pt x="33043" y="56853"/>
                    </a:cubicBezTo>
                    <a:lnTo>
                      <a:pt x="1701" y="56853"/>
                    </a:lnTo>
                    <a:cubicBezTo>
                      <a:pt x="1701" y="56853"/>
                      <a:pt x="1215" y="56853"/>
                      <a:pt x="1093" y="56610"/>
                    </a:cubicBezTo>
                    <a:cubicBezTo>
                      <a:pt x="850" y="56489"/>
                      <a:pt x="729" y="56246"/>
                      <a:pt x="607" y="55881"/>
                    </a:cubicBezTo>
                    <a:cubicBezTo>
                      <a:pt x="486" y="55517"/>
                      <a:pt x="364" y="55031"/>
                      <a:pt x="243" y="54545"/>
                    </a:cubicBezTo>
                    <a:cubicBezTo>
                      <a:pt x="243" y="53937"/>
                      <a:pt x="121" y="53330"/>
                      <a:pt x="121" y="52480"/>
                    </a:cubicBezTo>
                    <a:cubicBezTo>
                      <a:pt x="121" y="51629"/>
                      <a:pt x="121" y="50900"/>
                      <a:pt x="121" y="50293"/>
                    </a:cubicBezTo>
                    <a:cubicBezTo>
                      <a:pt x="121" y="49686"/>
                      <a:pt x="364" y="49321"/>
                      <a:pt x="486" y="48957"/>
                    </a:cubicBezTo>
                    <a:cubicBezTo>
                      <a:pt x="607" y="48592"/>
                      <a:pt x="850" y="48349"/>
                      <a:pt x="1093" y="48228"/>
                    </a:cubicBezTo>
                    <a:cubicBezTo>
                      <a:pt x="1336" y="48106"/>
                      <a:pt x="1579" y="47985"/>
                      <a:pt x="1822" y="47985"/>
                    </a:cubicBezTo>
                    <a:lnTo>
                      <a:pt x="12391" y="47985"/>
                    </a:lnTo>
                    <a:lnTo>
                      <a:pt x="12391" y="11055"/>
                    </a:lnTo>
                    <a:lnTo>
                      <a:pt x="3280" y="16157"/>
                    </a:lnTo>
                    <a:cubicBezTo>
                      <a:pt x="2551" y="16521"/>
                      <a:pt x="2065" y="16643"/>
                      <a:pt x="1579" y="16764"/>
                    </a:cubicBezTo>
                    <a:cubicBezTo>
                      <a:pt x="1215" y="16764"/>
                      <a:pt x="850" y="16764"/>
                      <a:pt x="607" y="16521"/>
                    </a:cubicBezTo>
                    <a:cubicBezTo>
                      <a:pt x="364" y="16278"/>
                      <a:pt x="243" y="15792"/>
                      <a:pt x="121" y="15185"/>
                    </a:cubicBezTo>
                    <a:cubicBezTo>
                      <a:pt x="121" y="14578"/>
                      <a:pt x="0" y="13727"/>
                      <a:pt x="0" y="12634"/>
                    </a:cubicBezTo>
                    <a:cubicBezTo>
                      <a:pt x="0" y="11905"/>
                      <a:pt x="0" y="11298"/>
                      <a:pt x="0" y="10933"/>
                    </a:cubicBezTo>
                    <a:cubicBezTo>
                      <a:pt x="0" y="10447"/>
                      <a:pt x="0" y="10083"/>
                      <a:pt x="243" y="9718"/>
                    </a:cubicBezTo>
                    <a:cubicBezTo>
                      <a:pt x="243" y="9354"/>
                      <a:pt x="486" y="9111"/>
                      <a:pt x="729" y="8868"/>
                    </a:cubicBezTo>
                    <a:cubicBezTo>
                      <a:pt x="972" y="8625"/>
                      <a:pt x="1215" y="8382"/>
                      <a:pt x="1579" y="8261"/>
                    </a:cubicBezTo>
                    <a:lnTo>
                      <a:pt x="13727" y="364"/>
                    </a:lnTo>
                    <a:cubicBezTo>
                      <a:pt x="13727" y="364"/>
                      <a:pt x="14092" y="121"/>
                      <a:pt x="14213" y="121"/>
                    </a:cubicBezTo>
                    <a:cubicBezTo>
                      <a:pt x="14456" y="121"/>
                      <a:pt x="14699" y="0"/>
                      <a:pt x="15064" y="0"/>
                    </a:cubicBezTo>
                    <a:cubicBezTo>
                      <a:pt x="15428" y="0"/>
                      <a:pt x="15914" y="0"/>
                      <a:pt x="16400" y="0"/>
                    </a:cubicBezTo>
                    <a:cubicBezTo>
                      <a:pt x="17007" y="0"/>
                      <a:pt x="17736" y="0"/>
                      <a:pt x="18587" y="0"/>
                    </a:cubicBezTo>
                    <a:cubicBezTo>
                      <a:pt x="19680" y="0"/>
                      <a:pt x="20652" y="0"/>
                      <a:pt x="21259" y="0"/>
                    </a:cubicBezTo>
                    <a:cubicBezTo>
                      <a:pt x="21988" y="0"/>
                      <a:pt x="22474" y="0"/>
                      <a:pt x="22838" y="243"/>
                    </a:cubicBezTo>
                    <a:cubicBezTo>
                      <a:pt x="23203" y="243"/>
                      <a:pt x="23446" y="486"/>
                      <a:pt x="23567" y="607"/>
                    </a:cubicBezTo>
                    <a:cubicBezTo>
                      <a:pt x="23567" y="729"/>
                      <a:pt x="23689" y="972"/>
                      <a:pt x="23689" y="1215"/>
                    </a:cubicBezTo>
                    <a:lnTo>
                      <a:pt x="23689" y="48106"/>
                    </a:lnTo>
                    <a:lnTo>
                      <a:pt x="32921" y="48106"/>
                    </a:lnTo>
                    <a:cubicBezTo>
                      <a:pt x="32921" y="48106"/>
                      <a:pt x="33407" y="48106"/>
                      <a:pt x="33650" y="48349"/>
                    </a:cubicBezTo>
                    <a:cubicBezTo>
                      <a:pt x="33893" y="48471"/>
                      <a:pt x="34015" y="48714"/>
                      <a:pt x="34258" y="49078"/>
                    </a:cubicBezTo>
                    <a:cubicBezTo>
                      <a:pt x="34379" y="49443"/>
                      <a:pt x="34501" y="49929"/>
                      <a:pt x="34622" y="50415"/>
                    </a:cubicBezTo>
                    <a:cubicBezTo>
                      <a:pt x="34622" y="51022"/>
                      <a:pt x="34622" y="51751"/>
                      <a:pt x="34622" y="52601"/>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107" name="Freeform 106">
                <a:extLst>
                  <a:ext uri="{FF2B5EF4-FFF2-40B4-BE49-F238E27FC236}">
                    <a16:creationId xmlns:a16="http://schemas.microsoft.com/office/drawing/2014/main" id="{660062C6-8414-EC52-D425-080E5173AB1C}"/>
                  </a:ext>
                </a:extLst>
              </p:cNvPr>
              <p:cNvSpPr/>
              <p:nvPr/>
            </p:nvSpPr>
            <p:spPr>
              <a:xfrm>
                <a:off x="9218147" y="5122141"/>
                <a:ext cx="39724" cy="57581"/>
              </a:xfrm>
              <a:custGeom>
                <a:avLst/>
                <a:gdLst>
                  <a:gd name="connsiteX0" fmla="*/ 39724 w 39724"/>
                  <a:gd name="connsiteY0" fmla="*/ 28548 h 57581"/>
                  <a:gd name="connsiteX1" fmla="*/ 38631 w 39724"/>
                  <a:gd name="connsiteY1" fmla="*/ 40575 h 57581"/>
                  <a:gd name="connsiteX2" fmla="*/ 35108 w 39724"/>
                  <a:gd name="connsiteY2" fmla="*/ 49686 h 57581"/>
                  <a:gd name="connsiteX3" fmla="*/ 28791 w 39724"/>
                  <a:gd name="connsiteY3" fmla="*/ 55517 h 57581"/>
                  <a:gd name="connsiteX4" fmla="*/ 19315 w 39724"/>
                  <a:gd name="connsiteY4" fmla="*/ 57582 h 57581"/>
                  <a:gd name="connsiteX5" fmla="*/ 9840 w 39724"/>
                  <a:gd name="connsiteY5" fmla="*/ 55638 h 57581"/>
                  <a:gd name="connsiteX6" fmla="*/ 3887 w 39724"/>
                  <a:gd name="connsiteY6" fmla="*/ 50050 h 57581"/>
                  <a:gd name="connsiteX7" fmla="*/ 850 w 39724"/>
                  <a:gd name="connsiteY7" fmla="*/ 41061 h 57581"/>
                  <a:gd name="connsiteX8" fmla="*/ 0 w 39724"/>
                  <a:gd name="connsiteY8" fmla="*/ 29034 h 57581"/>
                  <a:gd name="connsiteX9" fmla="*/ 1093 w 39724"/>
                  <a:gd name="connsiteY9" fmla="*/ 17007 h 57581"/>
                  <a:gd name="connsiteX10" fmla="*/ 4616 w 39724"/>
                  <a:gd name="connsiteY10" fmla="*/ 7896 h 57581"/>
                  <a:gd name="connsiteX11" fmla="*/ 10933 w 39724"/>
                  <a:gd name="connsiteY11" fmla="*/ 2065 h 57581"/>
                  <a:gd name="connsiteX12" fmla="*/ 20409 w 39724"/>
                  <a:gd name="connsiteY12" fmla="*/ 0 h 57581"/>
                  <a:gd name="connsiteX13" fmla="*/ 29884 w 39724"/>
                  <a:gd name="connsiteY13" fmla="*/ 1944 h 57581"/>
                  <a:gd name="connsiteX14" fmla="*/ 35837 w 39724"/>
                  <a:gd name="connsiteY14" fmla="*/ 7532 h 57581"/>
                  <a:gd name="connsiteX15" fmla="*/ 38874 w 39724"/>
                  <a:gd name="connsiteY15" fmla="*/ 16521 h 57581"/>
                  <a:gd name="connsiteX16" fmla="*/ 39724 w 39724"/>
                  <a:gd name="connsiteY16" fmla="*/ 28548 h 57581"/>
                  <a:gd name="connsiteX17" fmla="*/ 28427 w 39724"/>
                  <a:gd name="connsiteY17" fmla="*/ 29155 h 57581"/>
                  <a:gd name="connsiteX18" fmla="*/ 28184 w 39724"/>
                  <a:gd name="connsiteY18" fmla="*/ 22231 h 57581"/>
                  <a:gd name="connsiteX19" fmla="*/ 27576 w 39724"/>
                  <a:gd name="connsiteY19" fmla="*/ 17007 h 57581"/>
                  <a:gd name="connsiteX20" fmla="*/ 26483 w 39724"/>
                  <a:gd name="connsiteY20" fmla="*/ 13241 h 57581"/>
                  <a:gd name="connsiteX21" fmla="*/ 24904 w 39724"/>
                  <a:gd name="connsiteY21" fmla="*/ 10812 h 57581"/>
                  <a:gd name="connsiteX22" fmla="*/ 22717 w 39724"/>
                  <a:gd name="connsiteY22" fmla="*/ 9476 h 57581"/>
                  <a:gd name="connsiteX23" fmla="*/ 20044 w 39724"/>
                  <a:gd name="connsiteY23" fmla="*/ 9111 h 57581"/>
                  <a:gd name="connsiteX24" fmla="*/ 15914 w 39724"/>
                  <a:gd name="connsiteY24" fmla="*/ 10326 h 57581"/>
                  <a:gd name="connsiteX25" fmla="*/ 13363 w 39724"/>
                  <a:gd name="connsiteY25" fmla="*/ 13970 h 57581"/>
                  <a:gd name="connsiteX26" fmla="*/ 12027 w 39724"/>
                  <a:gd name="connsiteY26" fmla="*/ 20044 h 57581"/>
                  <a:gd name="connsiteX27" fmla="*/ 11662 w 39724"/>
                  <a:gd name="connsiteY27" fmla="*/ 28548 h 57581"/>
                  <a:gd name="connsiteX28" fmla="*/ 12148 w 39724"/>
                  <a:gd name="connsiteY28" fmla="*/ 38388 h 57581"/>
                  <a:gd name="connsiteX29" fmla="*/ 13606 w 39724"/>
                  <a:gd name="connsiteY29" fmla="*/ 44583 h 57581"/>
                  <a:gd name="connsiteX30" fmla="*/ 16157 w 39724"/>
                  <a:gd name="connsiteY30" fmla="*/ 47742 h 57581"/>
                  <a:gd name="connsiteX31" fmla="*/ 19923 w 39724"/>
                  <a:gd name="connsiteY31" fmla="*/ 48714 h 57581"/>
                  <a:gd name="connsiteX32" fmla="*/ 22838 w 39724"/>
                  <a:gd name="connsiteY32" fmla="*/ 48228 h 57581"/>
                  <a:gd name="connsiteX33" fmla="*/ 25147 w 39724"/>
                  <a:gd name="connsiteY33" fmla="*/ 46649 h 57581"/>
                  <a:gd name="connsiteX34" fmla="*/ 26726 w 39724"/>
                  <a:gd name="connsiteY34" fmla="*/ 43976 h 57581"/>
                  <a:gd name="connsiteX35" fmla="*/ 27819 w 39724"/>
                  <a:gd name="connsiteY35" fmla="*/ 40210 h 57581"/>
                  <a:gd name="connsiteX36" fmla="*/ 28427 w 39724"/>
                  <a:gd name="connsiteY36" fmla="*/ 35351 h 57581"/>
                  <a:gd name="connsiteX37" fmla="*/ 28548 w 39724"/>
                  <a:gd name="connsiteY37" fmla="*/ 29398 h 5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724" h="57581">
                    <a:moveTo>
                      <a:pt x="39724" y="28548"/>
                    </a:moveTo>
                    <a:cubicBezTo>
                      <a:pt x="39724" y="32921"/>
                      <a:pt x="39360" y="36930"/>
                      <a:pt x="38631" y="40575"/>
                    </a:cubicBezTo>
                    <a:cubicBezTo>
                      <a:pt x="37902" y="44098"/>
                      <a:pt x="36809" y="47135"/>
                      <a:pt x="35108" y="49686"/>
                    </a:cubicBezTo>
                    <a:cubicBezTo>
                      <a:pt x="33529" y="52237"/>
                      <a:pt x="31342" y="54180"/>
                      <a:pt x="28791" y="55517"/>
                    </a:cubicBezTo>
                    <a:cubicBezTo>
                      <a:pt x="26240" y="56853"/>
                      <a:pt x="23081" y="57582"/>
                      <a:pt x="19315" y="57582"/>
                    </a:cubicBezTo>
                    <a:cubicBezTo>
                      <a:pt x="15550" y="57582"/>
                      <a:pt x="12391" y="56974"/>
                      <a:pt x="9840" y="55638"/>
                    </a:cubicBezTo>
                    <a:cubicBezTo>
                      <a:pt x="7410" y="54302"/>
                      <a:pt x="5345" y="52480"/>
                      <a:pt x="3887" y="50050"/>
                    </a:cubicBezTo>
                    <a:cubicBezTo>
                      <a:pt x="2430" y="47620"/>
                      <a:pt x="1458" y="44583"/>
                      <a:pt x="850" y="41061"/>
                    </a:cubicBezTo>
                    <a:cubicBezTo>
                      <a:pt x="243" y="37538"/>
                      <a:pt x="0" y="33529"/>
                      <a:pt x="0" y="29034"/>
                    </a:cubicBezTo>
                    <a:cubicBezTo>
                      <a:pt x="0" y="24539"/>
                      <a:pt x="364" y="20652"/>
                      <a:pt x="1093" y="17007"/>
                    </a:cubicBezTo>
                    <a:cubicBezTo>
                      <a:pt x="1822" y="13484"/>
                      <a:pt x="3037" y="10326"/>
                      <a:pt x="4616" y="7896"/>
                    </a:cubicBezTo>
                    <a:cubicBezTo>
                      <a:pt x="6196" y="5345"/>
                      <a:pt x="8382" y="3401"/>
                      <a:pt x="10933" y="2065"/>
                    </a:cubicBezTo>
                    <a:cubicBezTo>
                      <a:pt x="13484" y="729"/>
                      <a:pt x="16643" y="0"/>
                      <a:pt x="20409" y="0"/>
                    </a:cubicBezTo>
                    <a:cubicBezTo>
                      <a:pt x="24175" y="0"/>
                      <a:pt x="27333" y="607"/>
                      <a:pt x="29884" y="1944"/>
                    </a:cubicBezTo>
                    <a:cubicBezTo>
                      <a:pt x="32435" y="3280"/>
                      <a:pt x="34379" y="5102"/>
                      <a:pt x="35837" y="7532"/>
                    </a:cubicBezTo>
                    <a:cubicBezTo>
                      <a:pt x="37295" y="9961"/>
                      <a:pt x="38266" y="12998"/>
                      <a:pt x="38874" y="16521"/>
                    </a:cubicBezTo>
                    <a:cubicBezTo>
                      <a:pt x="39481" y="20044"/>
                      <a:pt x="39724" y="24053"/>
                      <a:pt x="39724" y="28548"/>
                    </a:cubicBezTo>
                    <a:close/>
                    <a:moveTo>
                      <a:pt x="28427" y="29155"/>
                    </a:moveTo>
                    <a:cubicBezTo>
                      <a:pt x="28427" y="26483"/>
                      <a:pt x="28427" y="24175"/>
                      <a:pt x="28184" y="22231"/>
                    </a:cubicBezTo>
                    <a:cubicBezTo>
                      <a:pt x="28062" y="20166"/>
                      <a:pt x="27819" y="18465"/>
                      <a:pt x="27576" y="17007"/>
                    </a:cubicBezTo>
                    <a:cubicBezTo>
                      <a:pt x="27333" y="15550"/>
                      <a:pt x="26847" y="14213"/>
                      <a:pt x="26483" y="13241"/>
                    </a:cubicBezTo>
                    <a:cubicBezTo>
                      <a:pt x="25997" y="12270"/>
                      <a:pt x="25511" y="11419"/>
                      <a:pt x="24904" y="10812"/>
                    </a:cubicBezTo>
                    <a:cubicBezTo>
                      <a:pt x="24296" y="10204"/>
                      <a:pt x="23567" y="9718"/>
                      <a:pt x="22717" y="9476"/>
                    </a:cubicBezTo>
                    <a:cubicBezTo>
                      <a:pt x="21867" y="9233"/>
                      <a:pt x="21016" y="9111"/>
                      <a:pt x="20044" y="9111"/>
                    </a:cubicBezTo>
                    <a:cubicBezTo>
                      <a:pt x="18344" y="9111"/>
                      <a:pt x="17007" y="9476"/>
                      <a:pt x="15914" y="10326"/>
                    </a:cubicBezTo>
                    <a:cubicBezTo>
                      <a:pt x="14821" y="11176"/>
                      <a:pt x="13970" y="12391"/>
                      <a:pt x="13363" y="13970"/>
                    </a:cubicBezTo>
                    <a:cubicBezTo>
                      <a:pt x="12755" y="15550"/>
                      <a:pt x="12270" y="17615"/>
                      <a:pt x="12027" y="20044"/>
                    </a:cubicBezTo>
                    <a:cubicBezTo>
                      <a:pt x="11784" y="22474"/>
                      <a:pt x="11662" y="25268"/>
                      <a:pt x="11662" y="28548"/>
                    </a:cubicBezTo>
                    <a:cubicBezTo>
                      <a:pt x="11662" y="32435"/>
                      <a:pt x="11784" y="35715"/>
                      <a:pt x="12148" y="38388"/>
                    </a:cubicBezTo>
                    <a:cubicBezTo>
                      <a:pt x="12513" y="40939"/>
                      <a:pt x="12998" y="43004"/>
                      <a:pt x="13606" y="44583"/>
                    </a:cubicBezTo>
                    <a:cubicBezTo>
                      <a:pt x="14335" y="46163"/>
                      <a:pt x="15185" y="47135"/>
                      <a:pt x="16157" y="47742"/>
                    </a:cubicBezTo>
                    <a:cubicBezTo>
                      <a:pt x="17250" y="48349"/>
                      <a:pt x="18465" y="48714"/>
                      <a:pt x="19923" y="48714"/>
                    </a:cubicBezTo>
                    <a:cubicBezTo>
                      <a:pt x="21016" y="48714"/>
                      <a:pt x="21988" y="48592"/>
                      <a:pt x="22838" y="48228"/>
                    </a:cubicBezTo>
                    <a:cubicBezTo>
                      <a:pt x="23689" y="47863"/>
                      <a:pt x="24418" y="47378"/>
                      <a:pt x="25147" y="46649"/>
                    </a:cubicBezTo>
                    <a:cubicBezTo>
                      <a:pt x="25754" y="45920"/>
                      <a:pt x="26361" y="45069"/>
                      <a:pt x="26726" y="43976"/>
                    </a:cubicBezTo>
                    <a:cubicBezTo>
                      <a:pt x="27212" y="42883"/>
                      <a:pt x="27455" y="41668"/>
                      <a:pt x="27819" y="40210"/>
                    </a:cubicBezTo>
                    <a:cubicBezTo>
                      <a:pt x="28062" y="38752"/>
                      <a:pt x="28305" y="37173"/>
                      <a:pt x="28427" y="35351"/>
                    </a:cubicBezTo>
                    <a:cubicBezTo>
                      <a:pt x="28427" y="33529"/>
                      <a:pt x="28548" y="31585"/>
                      <a:pt x="28548" y="29398"/>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118" name="Freeform 117">
                <a:extLst>
                  <a:ext uri="{FF2B5EF4-FFF2-40B4-BE49-F238E27FC236}">
                    <a16:creationId xmlns:a16="http://schemas.microsoft.com/office/drawing/2014/main" id="{64283B18-50AF-7C3A-981F-4C72EE0E1437}"/>
                  </a:ext>
                </a:extLst>
              </p:cNvPr>
              <p:cNvSpPr/>
              <p:nvPr/>
            </p:nvSpPr>
            <p:spPr>
              <a:xfrm>
                <a:off x="9155949" y="5024956"/>
                <a:ext cx="39724" cy="57581"/>
              </a:xfrm>
              <a:custGeom>
                <a:avLst/>
                <a:gdLst>
                  <a:gd name="connsiteX0" fmla="*/ 39724 w 39724"/>
                  <a:gd name="connsiteY0" fmla="*/ 28548 h 57581"/>
                  <a:gd name="connsiteX1" fmla="*/ 38631 w 39724"/>
                  <a:gd name="connsiteY1" fmla="*/ 40575 h 57581"/>
                  <a:gd name="connsiteX2" fmla="*/ 35108 w 39724"/>
                  <a:gd name="connsiteY2" fmla="*/ 49686 h 57581"/>
                  <a:gd name="connsiteX3" fmla="*/ 28791 w 39724"/>
                  <a:gd name="connsiteY3" fmla="*/ 55517 h 57581"/>
                  <a:gd name="connsiteX4" fmla="*/ 19315 w 39724"/>
                  <a:gd name="connsiteY4" fmla="*/ 57582 h 57581"/>
                  <a:gd name="connsiteX5" fmla="*/ 9840 w 39724"/>
                  <a:gd name="connsiteY5" fmla="*/ 55638 h 57581"/>
                  <a:gd name="connsiteX6" fmla="*/ 3887 w 39724"/>
                  <a:gd name="connsiteY6" fmla="*/ 50050 h 57581"/>
                  <a:gd name="connsiteX7" fmla="*/ 850 w 39724"/>
                  <a:gd name="connsiteY7" fmla="*/ 41061 h 57581"/>
                  <a:gd name="connsiteX8" fmla="*/ 0 w 39724"/>
                  <a:gd name="connsiteY8" fmla="*/ 29034 h 57581"/>
                  <a:gd name="connsiteX9" fmla="*/ 1093 w 39724"/>
                  <a:gd name="connsiteY9" fmla="*/ 17007 h 57581"/>
                  <a:gd name="connsiteX10" fmla="*/ 4616 w 39724"/>
                  <a:gd name="connsiteY10" fmla="*/ 7896 h 57581"/>
                  <a:gd name="connsiteX11" fmla="*/ 10933 w 39724"/>
                  <a:gd name="connsiteY11" fmla="*/ 2065 h 57581"/>
                  <a:gd name="connsiteX12" fmla="*/ 20409 w 39724"/>
                  <a:gd name="connsiteY12" fmla="*/ 0 h 57581"/>
                  <a:gd name="connsiteX13" fmla="*/ 29884 w 39724"/>
                  <a:gd name="connsiteY13" fmla="*/ 1944 h 57581"/>
                  <a:gd name="connsiteX14" fmla="*/ 35837 w 39724"/>
                  <a:gd name="connsiteY14" fmla="*/ 7532 h 57581"/>
                  <a:gd name="connsiteX15" fmla="*/ 38874 w 39724"/>
                  <a:gd name="connsiteY15" fmla="*/ 16521 h 57581"/>
                  <a:gd name="connsiteX16" fmla="*/ 39724 w 39724"/>
                  <a:gd name="connsiteY16" fmla="*/ 28548 h 57581"/>
                  <a:gd name="connsiteX17" fmla="*/ 28427 w 39724"/>
                  <a:gd name="connsiteY17" fmla="*/ 29155 h 57581"/>
                  <a:gd name="connsiteX18" fmla="*/ 28184 w 39724"/>
                  <a:gd name="connsiteY18" fmla="*/ 22231 h 57581"/>
                  <a:gd name="connsiteX19" fmla="*/ 27576 w 39724"/>
                  <a:gd name="connsiteY19" fmla="*/ 17007 h 57581"/>
                  <a:gd name="connsiteX20" fmla="*/ 26483 w 39724"/>
                  <a:gd name="connsiteY20" fmla="*/ 13241 h 57581"/>
                  <a:gd name="connsiteX21" fmla="*/ 24904 w 39724"/>
                  <a:gd name="connsiteY21" fmla="*/ 10812 h 57581"/>
                  <a:gd name="connsiteX22" fmla="*/ 22717 w 39724"/>
                  <a:gd name="connsiteY22" fmla="*/ 9476 h 57581"/>
                  <a:gd name="connsiteX23" fmla="*/ 20044 w 39724"/>
                  <a:gd name="connsiteY23" fmla="*/ 9111 h 57581"/>
                  <a:gd name="connsiteX24" fmla="*/ 15914 w 39724"/>
                  <a:gd name="connsiteY24" fmla="*/ 10326 h 57581"/>
                  <a:gd name="connsiteX25" fmla="*/ 13363 w 39724"/>
                  <a:gd name="connsiteY25" fmla="*/ 13970 h 57581"/>
                  <a:gd name="connsiteX26" fmla="*/ 12027 w 39724"/>
                  <a:gd name="connsiteY26" fmla="*/ 20044 h 57581"/>
                  <a:gd name="connsiteX27" fmla="*/ 11662 w 39724"/>
                  <a:gd name="connsiteY27" fmla="*/ 28548 h 57581"/>
                  <a:gd name="connsiteX28" fmla="*/ 12148 w 39724"/>
                  <a:gd name="connsiteY28" fmla="*/ 38388 h 57581"/>
                  <a:gd name="connsiteX29" fmla="*/ 13606 w 39724"/>
                  <a:gd name="connsiteY29" fmla="*/ 44583 h 57581"/>
                  <a:gd name="connsiteX30" fmla="*/ 16157 w 39724"/>
                  <a:gd name="connsiteY30" fmla="*/ 47742 h 57581"/>
                  <a:gd name="connsiteX31" fmla="*/ 19923 w 39724"/>
                  <a:gd name="connsiteY31" fmla="*/ 48714 h 57581"/>
                  <a:gd name="connsiteX32" fmla="*/ 22838 w 39724"/>
                  <a:gd name="connsiteY32" fmla="*/ 48228 h 57581"/>
                  <a:gd name="connsiteX33" fmla="*/ 25147 w 39724"/>
                  <a:gd name="connsiteY33" fmla="*/ 46649 h 57581"/>
                  <a:gd name="connsiteX34" fmla="*/ 26726 w 39724"/>
                  <a:gd name="connsiteY34" fmla="*/ 43976 h 57581"/>
                  <a:gd name="connsiteX35" fmla="*/ 27819 w 39724"/>
                  <a:gd name="connsiteY35" fmla="*/ 40210 h 57581"/>
                  <a:gd name="connsiteX36" fmla="*/ 28427 w 39724"/>
                  <a:gd name="connsiteY36" fmla="*/ 35351 h 57581"/>
                  <a:gd name="connsiteX37" fmla="*/ 28548 w 39724"/>
                  <a:gd name="connsiteY37" fmla="*/ 29398 h 5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724" h="57581">
                    <a:moveTo>
                      <a:pt x="39724" y="28548"/>
                    </a:moveTo>
                    <a:cubicBezTo>
                      <a:pt x="39724" y="32921"/>
                      <a:pt x="39360" y="36930"/>
                      <a:pt x="38631" y="40575"/>
                    </a:cubicBezTo>
                    <a:cubicBezTo>
                      <a:pt x="37902" y="44098"/>
                      <a:pt x="36809" y="47135"/>
                      <a:pt x="35108" y="49686"/>
                    </a:cubicBezTo>
                    <a:cubicBezTo>
                      <a:pt x="33529" y="52237"/>
                      <a:pt x="31342" y="54180"/>
                      <a:pt x="28791" y="55517"/>
                    </a:cubicBezTo>
                    <a:cubicBezTo>
                      <a:pt x="26240" y="56853"/>
                      <a:pt x="23081" y="57582"/>
                      <a:pt x="19315" y="57582"/>
                    </a:cubicBezTo>
                    <a:cubicBezTo>
                      <a:pt x="15550" y="57582"/>
                      <a:pt x="12391" y="56975"/>
                      <a:pt x="9840" y="55638"/>
                    </a:cubicBezTo>
                    <a:cubicBezTo>
                      <a:pt x="7410" y="54302"/>
                      <a:pt x="5345" y="52480"/>
                      <a:pt x="3887" y="50050"/>
                    </a:cubicBezTo>
                    <a:cubicBezTo>
                      <a:pt x="2430" y="47620"/>
                      <a:pt x="1458" y="44583"/>
                      <a:pt x="850" y="41061"/>
                    </a:cubicBezTo>
                    <a:cubicBezTo>
                      <a:pt x="243" y="37538"/>
                      <a:pt x="0" y="33529"/>
                      <a:pt x="0" y="29034"/>
                    </a:cubicBezTo>
                    <a:cubicBezTo>
                      <a:pt x="0" y="24539"/>
                      <a:pt x="364" y="20652"/>
                      <a:pt x="1093" y="17007"/>
                    </a:cubicBezTo>
                    <a:cubicBezTo>
                      <a:pt x="1822" y="13484"/>
                      <a:pt x="3037" y="10326"/>
                      <a:pt x="4616" y="7896"/>
                    </a:cubicBezTo>
                    <a:cubicBezTo>
                      <a:pt x="6196" y="5345"/>
                      <a:pt x="8382" y="3401"/>
                      <a:pt x="10933" y="2065"/>
                    </a:cubicBezTo>
                    <a:cubicBezTo>
                      <a:pt x="13484" y="729"/>
                      <a:pt x="16643" y="0"/>
                      <a:pt x="20409" y="0"/>
                    </a:cubicBezTo>
                    <a:cubicBezTo>
                      <a:pt x="24175" y="0"/>
                      <a:pt x="27333" y="607"/>
                      <a:pt x="29884" y="1944"/>
                    </a:cubicBezTo>
                    <a:cubicBezTo>
                      <a:pt x="32435" y="3280"/>
                      <a:pt x="34379" y="5102"/>
                      <a:pt x="35837" y="7532"/>
                    </a:cubicBezTo>
                    <a:cubicBezTo>
                      <a:pt x="37295" y="9961"/>
                      <a:pt x="38266" y="12998"/>
                      <a:pt x="38874" y="16521"/>
                    </a:cubicBezTo>
                    <a:cubicBezTo>
                      <a:pt x="39481" y="20044"/>
                      <a:pt x="39724" y="24053"/>
                      <a:pt x="39724" y="28548"/>
                    </a:cubicBezTo>
                    <a:close/>
                    <a:moveTo>
                      <a:pt x="28427" y="29155"/>
                    </a:moveTo>
                    <a:cubicBezTo>
                      <a:pt x="28427" y="26483"/>
                      <a:pt x="28427" y="24175"/>
                      <a:pt x="28184" y="22231"/>
                    </a:cubicBezTo>
                    <a:cubicBezTo>
                      <a:pt x="28062" y="20166"/>
                      <a:pt x="27819" y="18465"/>
                      <a:pt x="27576" y="17007"/>
                    </a:cubicBezTo>
                    <a:cubicBezTo>
                      <a:pt x="27333" y="15550"/>
                      <a:pt x="26847" y="14213"/>
                      <a:pt x="26483" y="13241"/>
                    </a:cubicBezTo>
                    <a:cubicBezTo>
                      <a:pt x="26118" y="12270"/>
                      <a:pt x="25511" y="11419"/>
                      <a:pt x="24904" y="10812"/>
                    </a:cubicBezTo>
                    <a:cubicBezTo>
                      <a:pt x="24296" y="10204"/>
                      <a:pt x="23567" y="9718"/>
                      <a:pt x="22717" y="9476"/>
                    </a:cubicBezTo>
                    <a:cubicBezTo>
                      <a:pt x="21867" y="9233"/>
                      <a:pt x="21016" y="9111"/>
                      <a:pt x="20044" y="9111"/>
                    </a:cubicBezTo>
                    <a:cubicBezTo>
                      <a:pt x="18344" y="9111"/>
                      <a:pt x="17007" y="9476"/>
                      <a:pt x="15914" y="10326"/>
                    </a:cubicBezTo>
                    <a:cubicBezTo>
                      <a:pt x="14821" y="11176"/>
                      <a:pt x="13970" y="12391"/>
                      <a:pt x="13363" y="13970"/>
                    </a:cubicBezTo>
                    <a:cubicBezTo>
                      <a:pt x="12755" y="15550"/>
                      <a:pt x="12270" y="17615"/>
                      <a:pt x="12027" y="20044"/>
                    </a:cubicBezTo>
                    <a:cubicBezTo>
                      <a:pt x="11784" y="22474"/>
                      <a:pt x="11662" y="25268"/>
                      <a:pt x="11662" y="28548"/>
                    </a:cubicBezTo>
                    <a:cubicBezTo>
                      <a:pt x="11662" y="32435"/>
                      <a:pt x="11784" y="35715"/>
                      <a:pt x="12148" y="38388"/>
                    </a:cubicBezTo>
                    <a:cubicBezTo>
                      <a:pt x="12513" y="40939"/>
                      <a:pt x="12998" y="43004"/>
                      <a:pt x="13606" y="44583"/>
                    </a:cubicBezTo>
                    <a:cubicBezTo>
                      <a:pt x="14335" y="46163"/>
                      <a:pt x="15185" y="47135"/>
                      <a:pt x="16157" y="47742"/>
                    </a:cubicBezTo>
                    <a:cubicBezTo>
                      <a:pt x="17250" y="48349"/>
                      <a:pt x="18465" y="48714"/>
                      <a:pt x="19923" y="48714"/>
                    </a:cubicBezTo>
                    <a:cubicBezTo>
                      <a:pt x="21016" y="48714"/>
                      <a:pt x="21988" y="48592"/>
                      <a:pt x="22838" y="48228"/>
                    </a:cubicBezTo>
                    <a:cubicBezTo>
                      <a:pt x="23689" y="47863"/>
                      <a:pt x="24418" y="47378"/>
                      <a:pt x="25147" y="46649"/>
                    </a:cubicBezTo>
                    <a:cubicBezTo>
                      <a:pt x="25754" y="45920"/>
                      <a:pt x="26361" y="45069"/>
                      <a:pt x="26726" y="43976"/>
                    </a:cubicBezTo>
                    <a:cubicBezTo>
                      <a:pt x="27212" y="42883"/>
                      <a:pt x="27455" y="41668"/>
                      <a:pt x="27819" y="40210"/>
                    </a:cubicBezTo>
                    <a:cubicBezTo>
                      <a:pt x="28062" y="38752"/>
                      <a:pt x="28305" y="37173"/>
                      <a:pt x="28427" y="35351"/>
                    </a:cubicBezTo>
                    <a:cubicBezTo>
                      <a:pt x="28427" y="33529"/>
                      <a:pt x="28548" y="31585"/>
                      <a:pt x="28548" y="29398"/>
                    </a:cubicBez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grpSp>
        <p:pic>
          <p:nvPicPr>
            <p:cNvPr id="81" name="Graphic 80">
              <a:extLst>
                <a:ext uri="{FF2B5EF4-FFF2-40B4-BE49-F238E27FC236}">
                  <a16:creationId xmlns:a16="http://schemas.microsoft.com/office/drawing/2014/main" id="{CD09EE54-DB08-C2AD-BA17-A417807084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47831" y="4488191"/>
              <a:ext cx="579462" cy="579462"/>
            </a:xfrm>
            <a:prstGeom prst="rect">
              <a:avLst/>
            </a:prstGeom>
          </p:spPr>
        </p:pic>
      </p:grpSp>
      <p:sp>
        <p:nvSpPr>
          <p:cNvPr id="120" name="TextBox 119">
            <a:extLst>
              <a:ext uri="{FF2B5EF4-FFF2-40B4-BE49-F238E27FC236}">
                <a16:creationId xmlns:a16="http://schemas.microsoft.com/office/drawing/2014/main" id="{BA43477E-BF6E-64EC-3A10-B98441304070}"/>
              </a:ext>
            </a:extLst>
          </p:cNvPr>
          <p:cNvSpPr txBox="1"/>
          <p:nvPr/>
        </p:nvSpPr>
        <p:spPr>
          <a:xfrm>
            <a:off x="5340743" y="3288725"/>
            <a:ext cx="0" cy="0"/>
          </a:xfrm>
          <a:prstGeom prst="rect">
            <a:avLst/>
          </a:prstGeom>
        </p:spPr>
        <p:txBody>
          <a:bodyPr vert="horz" wrap="none" lIns="68580" tIns="34290" rIns="68580" bIns="34290" rtlCol="0">
            <a:normAutofit fontScale="25000" lnSpcReduction="20000"/>
          </a:bodyPr>
          <a:lstStyle/>
          <a:p>
            <a:pPr>
              <a:defRPr/>
            </a:pPr>
            <a:endParaRPr lang="en-US" dirty="0">
              <a:solidFill>
                <a:srgbClr val="505861"/>
              </a:solidFill>
              <a:latin typeface="ES Build Neutral" pitchFamily="2" charset="77"/>
              <a:ea typeface="ES Build Neutral" pitchFamily="2" charset="77"/>
            </a:endParaRPr>
          </a:p>
        </p:txBody>
      </p:sp>
      <p:grpSp>
        <p:nvGrpSpPr>
          <p:cNvPr id="11" name="Group 10">
            <a:extLst>
              <a:ext uri="{FF2B5EF4-FFF2-40B4-BE49-F238E27FC236}">
                <a16:creationId xmlns:a16="http://schemas.microsoft.com/office/drawing/2014/main" id="{A4751849-F9B4-FCA3-A20A-7E515810912F}"/>
              </a:ext>
            </a:extLst>
          </p:cNvPr>
          <p:cNvGrpSpPr/>
          <p:nvPr/>
        </p:nvGrpSpPr>
        <p:grpSpPr>
          <a:xfrm>
            <a:off x="6700205" y="3816085"/>
            <a:ext cx="2017394" cy="455177"/>
            <a:chOff x="8933607" y="5088113"/>
            <a:chExt cx="2689858" cy="606903"/>
          </a:xfrm>
        </p:grpSpPr>
        <p:sp>
          <p:nvSpPr>
            <p:cNvPr id="158" name="TextBox 41">
              <a:extLst>
                <a:ext uri="{FF2B5EF4-FFF2-40B4-BE49-F238E27FC236}">
                  <a16:creationId xmlns:a16="http://schemas.microsoft.com/office/drawing/2014/main" id="{47A40044-6F7B-B684-C513-8B6409093178}"/>
                </a:ext>
              </a:extLst>
            </p:cNvPr>
            <p:cNvSpPr txBox="1"/>
            <p:nvPr/>
          </p:nvSpPr>
          <p:spPr>
            <a:xfrm>
              <a:off x="9523470" y="5158201"/>
              <a:ext cx="2099995" cy="492443"/>
            </a:xfrm>
            <a:prstGeom prst="rect">
              <a:avLst/>
            </a:prstGeom>
          </p:spPr>
          <p:txBody>
            <a:bodyPr wrap="square" rtlCol="0" anchor="t">
              <a:spAutoFit/>
            </a:bodyPr>
            <a:lstStyle/>
            <a:p>
              <a:pPr defTabSz="514337">
                <a:defRPr/>
              </a:pPr>
              <a:r>
                <a:rPr lang="en-CH" sz="900" dirty="0">
                  <a:solidFill>
                    <a:schemeClr val="bg1"/>
                  </a:solidFill>
                  <a:latin typeface="ES Build Neutral" pitchFamily="2" charset="77"/>
                  <a:ea typeface="ES Build Neutral" pitchFamily="2" charset="77"/>
                </a:rPr>
                <a:t>YARA</a:t>
              </a:r>
              <a:r>
                <a:rPr lang="en-US" sz="900" dirty="0">
                  <a:solidFill>
                    <a:schemeClr val="bg1"/>
                  </a:solidFill>
                  <a:latin typeface="ES Build Neutral" pitchFamily="2" charset="77"/>
                  <a:ea typeface="ES Build Neutral" pitchFamily="2" charset="77"/>
                </a:rPr>
                <a:t> scanner identified infected restore points</a:t>
              </a:r>
            </a:p>
          </p:txBody>
        </p:sp>
        <p:grpSp>
          <p:nvGrpSpPr>
            <p:cNvPr id="132" name="Graphic 63">
              <a:extLst>
                <a:ext uri="{FF2B5EF4-FFF2-40B4-BE49-F238E27FC236}">
                  <a16:creationId xmlns:a16="http://schemas.microsoft.com/office/drawing/2014/main" id="{389CBC84-5CAD-68E5-B216-F0F8663AD817}"/>
                </a:ext>
              </a:extLst>
            </p:cNvPr>
            <p:cNvGrpSpPr/>
            <p:nvPr/>
          </p:nvGrpSpPr>
          <p:grpSpPr>
            <a:xfrm>
              <a:off x="8933607" y="5088113"/>
              <a:ext cx="606903" cy="606903"/>
              <a:chOff x="8901239" y="5331790"/>
              <a:chExt cx="647363" cy="647363"/>
            </a:xfrm>
          </p:grpSpPr>
          <p:sp>
            <p:nvSpPr>
              <p:cNvPr id="133" name="Freeform 132">
                <a:extLst>
                  <a:ext uri="{FF2B5EF4-FFF2-40B4-BE49-F238E27FC236}">
                    <a16:creationId xmlns:a16="http://schemas.microsoft.com/office/drawing/2014/main" id="{523ECF2E-401F-F595-0C1B-1312074FF90C}"/>
                  </a:ext>
                </a:extLst>
              </p:cNvPr>
              <p:cNvSpPr/>
              <p:nvPr/>
            </p:nvSpPr>
            <p:spPr>
              <a:xfrm>
                <a:off x="8901239" y="5331790"/>
                <a:ext cx="647363" cy="647363"/>
              </a:xfrm>
              <a:custGeom>
                <a:avLst/>
                <a:gdLst>
                  <a:gd name="connsiteX0" fmla="*/ 0 w 647363"/>
                  <a:gd name="connsiteY0" fmla="*/ 0 h 647363"/>
                  <a:gd name="connsiteX1" fmla="*/ 647363 w 647363"/>
                  <a:gd name="connsiteY1" fmla="*/ 0 h 647363"/>
                  <a:gd name="connsiteX2" fmla="*/ 647363 w 647363"/>
                  <a:gd name="connsiteY2" fmla="*/ 647363 h 647363"/>
                  <a:gd name="connsiteX3" fmla="*/ 0 w 647363"/>
                  <a:gd name="connsiteY3" fmla="*/ 647363 h 647363"/>
                </a:gdLst>
                <a:ahLst/>
                <a:cxnLst>
                  <a:cxn ang="0">
                    <a:pos x="connsiteX0" y="connsiteY0"/>
                  </a:cxn>
                  <a:cxn ang="0">
                    <a:pos x="connsiteX1" y="connsiteY1"/>
                  </a:cxn>
                  <a:cxn ang="0">
                    <a:pos x="connsiteX2" y="connsiteY2"/>
                  </a:cxn>
                  <a:cxn ang="0">
                    <a:pos x="connsiteX3" y="connsiteY3"/>
                  </a:cxn>
                </a:cxnLst>
                <a:rect l="l" t="t" r="r" b="b"/>
                <a:pathLst>
                  <a:path w="647363" h="647363">
                    <a:moveTo>
                      <a:pt x="0" y="0"/>
                    </a:moveTo>
                    <a:lnTo>
                      <a:pt x="647363" y="0"/>
                    </a:lnTo>
                    <a:lnTo>
                      <a:pt x="647363" y="647363"/>
                    </a:lnTo>
                    <a:lnTo>
                      <a:pt x="0" y="647363"/>
                    </a:lnTo>
                    <a:close/>
                  </a:path>
                </a:pathLst>
              </a:custGeom>
              <a:solidFill>
                <a:srgbClr val="FFFFFF">
                  <a:alpha val="0"/>
                </a:srgbClr>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134" name="Freeform 133">
                <a:extLst>
                  <a:ext uri="{FF2B5EF4-FFF2-40B4-BE49-F238E27FC236}">
                    <a16:creationId xmlns:a16="http://schemas.microsoft.com/office/drawing/2014/main" id="{494A9270-1B64-346F-A873-18B921871EF1}"/>
                  </a:ext>
                </a:extLst>
              </p:cNvPr>
              <p:cNvSpPr/>
              <p:nvPr/>
            </p:nvSpPr>
            <p:spPr>
              <a:xfrm>
                <a:off x="9030711" y="5461262"/>
                <a:ext cx="388417" cy="388417"/>
              </a:xfrm>
              <a:custGeom>
                <a:avLst/>
                <a:gdLst>
                  <a:gd name="connsiteX0" fmla="*/ 362523 w 388417"/>
                  <a:gd name="connsiteY0" fmla="*/ 0 h 388417"/>
                  <a:gd name="connsiteX1" fmla="*/ 388418 w 388417"/>
                  <a:gd name="connsiteY1" fmla="*/ 25895 h 388417"/>
                  <a:gd name="connsiteX2" fmla="*/ 388418 w 388417"/>
                  <a:gd name="connsiteY2" fmla="*/ 362523 h 388417"/>
                  <a:gd name="connsiteX3" fmla="*/ 362523 w 388417"/>
                  <a:gd name="connsiteY3" fmla="*/ 388418 h 388417"/>
                  <a:gd name="connsiteX4" fmla="*/ 25895 w 388417"/>
                  <a:gd name="connsiteY4" fmla="*/ 388418 h 388417"/>
                  <a:gd name="connsiteX5" fmla="*/ 0 w 388417"/>
                  <a:gd name="connsiteY5" fmla="*/ 362523 h 388417"/>
                  <a:gd name="connsiteX6" fmla="*/ 0 w 388417"/>
                  <a:gd name="connsiteY6" fmla="*/ 25895 h 388417"/>
                  <a:gd name="connsiteX7" fmla="*/ 25895 w 388417"/>
                  <a:gd name="connsiteY7" fmla="*/ 0 h 38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417" h="388417">
                    <a:moveTo>
                      <a:pt x="362523" y="0"/>
                    </a:moveTo>
                    <a:cubicBezTo>
                      <a:pt x="376824" y="0"/>
                      <a:pt x="388418" y="11593"/>
                      <a:pt x="388418" y="25895"/>
                    </a:cubicBezTo>
                    <a:lnTo>
                      <a:pt x="388418" y="362523"/>
                    </a:lnTo>
                    <a:cubicBezTo>
                      <a:pt x="388418" y="376824"/>
                      <a:pt x="376824" y="388418"/>
                      <a:pt x="362523" y="388418"/>
                    </a:cubicBezTo>
                    <a:lnTo>
                      <a:pt x="25895" y="388418"/>
                    </a:lnTo>
                    <a:cubicBezTo>
                      <a:pt x="11593" y="388418"/>
                      <a:pt x="0" y="376824"/>
                      <a:pt x="0" y="362523"/>
                    </a:cubicBezTo>
                    <a:lnTo>
                      <a:pt x="0" y="25895"/>
                    </a:lnTo>
                    <a:cubicBezTo>
                      <a:pt x="0" y="11593"/>
                      <a:pt x="11593" y="0"/>
                      <a:pt x="25895" y="0"/>
                    </a:cubicBezTo>
                    <a:close/>
                  </a:path>
                </a:pathLst>
              </a:custGeom>
              <a:solidFill>
                <a:srgbClr val="505861"/>
              </a:solidFill>
              <a:ln w="0" cap="flat">
                <a:noFill/>
                <a:prstDash val="solid"/>
                <a:miter/>
              </a:ln>
            </p:spPr>
            <p:txBody>
              <a:bodyPr rtlCol="0" anchor="ctr"/>
              <a:lstStyle/>
              <a:p>
                <a:pPr>
                  <a:defRPr/>
                </a:pPr>
                <a:endParaRPr lang="en-US" dirty="0">
                  <a:solidFill>
                    <a:srgbClr val="505861"/>
                  </a:solidFill>
                  <a:latin typeface="ES Build Neutral" pitchFamily="2" charset="77"/>
                  <a:ea typeface="ES Build Neutral" pitchFamily="2" charset="77"/>
                </a:endParaRPr>
              </a:p>
            </p:txBody>
          </p:sp>
          <p:sp>
            <p:nvSpPr>
              <p:cNvPr id="135" name="Freeform 134">
                <a:extLst>
                  <a:ext uri="{FF2B5EF4-FFF2-40B4-BE49-F238E27FC236}">
                    <a16:creationId xmlns:a16="http://schemas.microsoft.com/office/drawing/2014/main" id="{BF0CF5EF-B736-8277-C294-AB45DCD4C565}"/>
                  </a:ext>
                </a:extLst>
              </p:cNvPr>
              <p:cNvSpPr/>
              <p:nvPr/>
            </p:nvSpPr>
            <p:spPr>
              <a:xfrm>
                <a:off x="9276709" y="5704023"/>
                <a:ext cx="55025" cy="55025"/>
              </a:xfrm>
              <a:custGeom>
                <a:avLst/>
                <a:gdLst>
                  <a:gd name="connsiteX0" fmla="*/ 0 w 55025"/>
                  <a:gd name="connsiteY0" fmla="*/ 0 h 55025"/>
                  <a:gd name="connsiteX1" fmla="*/ 55026 w 55025"/>
                  <a:gd name="connsiteY1" fmla="*/ 55026 h 55025"/>
                </a:gdLst>
                <a:ahLst/>
                <a:cxnLst>
                  <a:cxn ang="0">
                    <a:pos x="connsiteX0" y="connsiteY0"/>
                  </a:cxn>
                  <a:cxn ang="0">
                    <a:pos x="connsiteX1" y="connsiteY1"/>
                  </a:cxn>
                </a:cxnLst>
                <a:rect l="l" t="t" r="r" b="b"/>
                <a:pathLst>
                  <a:path w="55025" h="55025">
                    <a:moveTo>
                      <a:pt x="0" y="0"/>
                    </a:moveTo>
                    <a:lnTo>
                      <a:pt x="55026" y="55026"/>
                    </a:lnTo>
                  </a:path>
                </a:pathLst>
              </a:custGeom>
              <a:ln w="19145" cap="flat">
                <a:solidFill>
                  <a:srgbClr val="FFFFFF"/>
                </a:solid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sp>
            <p:nvSpPr>
              <p:cNvPr id="136" name="Freeform 135">
                <a:extLst>
                  <a:ext uri="{FF2B5EF4-FFF2-40B4-BE49-F238E27FC236}">
                    <a16:creationId xmlns:a16="http://schemas.microsoft.com/office/drawing/2014/main" id="{8290D29A-8E65-84D6-21B6-5A583050A679}"/>
                  </a:ext>
                </a:extLst>
              </p:cNvPr>
              <p:cNvSpPr/>
              <p:nvPr/>
            </p:nvSpPr>
            <p:spPr>
              <a:xfrm>
                <a:off x="9118105" y="5545419"/>
                <a:ext cx="194208" cy="194208"/>
              </a:xfrm>
              <a:custGeom>
                <a:avLst/>
                <a:gdLst>
                  <a:gd name="connsiteX0" fmla="*/ 97104 w 194208"/>
                  <a:gd name="connsiteY0" fmla="*/ 19421 h 194208"/>
                  <a:gd name="connsiteX1" fmla="*/ 174788 w 194208"/>
                  <a:gd name="connsiteY1" fmla="*/ 97104 h 194208"/>
                  <a:gd name="connsiteX2" fmla="*/ 97104 w 194208"/>
                  <a:gd name="connsiteY2" fmla="*/ 174788 h 194208"/>
                  <a:gd name="connsiteX3" fmla="*/ 19421 w 194208"/>
                  <a:gd name="connsiteY3" fmla="*/ 97104 h 194208"/>
                  <a:gd name="connsiteX4" fmla="*/ 97104 w 194208"/>
                  <a:gd name="connsiteY4" fmla="*/ 19421 h 194208"/>
                  <a:gd name="connsiteX5" fmla="*/ 97104 w 194208"/>
                  <a:gd name="connsiteY5" fmla="*/ 0 h 194208"/>
                  <a:gd name="connsiteX6" fmla="*/ 0 w 194208"/>
                  <a:gd name="connsiteY6" fmla="*/ 97104 h 194208"/>
                  <a:gd name="connsiteX7" fmla="*/ 97104 w 194208"/>
                  <a:gd name="connsiteY7" fmla="*/ 194209 h 194208"/>
                  <a:gd name="connsiteX8" fmla="*/ 194209 w 194208"/>
                  <a:gd name="connsiteY8" fmla="*/ 97104 h 194208"/>
                  <a:gd name="connsiteX9" fmla="*/ 97104 w 194208"/>
                  <a:gd name="connsiteY9" fmla="*/ 0 h 194208"/>
                  <a:gd name="connsiteX10" fmla="*/ 97104 w 194208"/>
                  <a:gd name="connsiteY10" fmla="*/ 0 h 19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208" h="194208">
                    <a:moveTo>
                      <a:pt x="97104" y="19421"/>
                    </a:moveTo>
                    <a:cubicBezTo>
                      <a:pt x="139960" y="19421"/>
                      <a:pt x="174788" y="54249"/>
                      <a:pt x="174788" y="97104"/>
                    </a:cubicBezTo>
                    <a:cubicBezTo>
                      <a:pt x="174788" y="139960"/>
                      <a:pt x="139960" y="174788"/>
                      <a:pt x="97104" y="174788"/>
                    </a:cubicBezTo>
                    <a:cubicBezTo>
                      <a:pt x="54249" y="174788"/>
                      <a:pt x="19421" y="139960"/>
                      <a:pt x="19421" y="97104"/>
                    </a:cubicBezTo>
                    <a:cubicBezTo>
                      <a:pt x="19421" y="54249"/>
                      <a:pt x="54249" y="19421"/>
                      <a:pt x="97104" y="19421"/>
                    </a:cubicBezTo>
                    <a:moveTo>
                      <a:pt x="97104" y="0"/>
                    </a:moveTo>
                    <a:cubicBezTo>
                      <a:pt x="43503" y="0"/>
                      <a:pt x="0" y="43503"/>
                      <a:pt x="0" y="97104"/>
                    </a:cubicBezTo>
                    <a:cubicBezTo>
                      <a:pt x="0" y="150706"/>
                      <a:pt x="43503" y="194209"/>
                      <a:pt x="97104" y="194209"/>
                    </a:cubicBezTo>
                    <a:cubicBezTo>
                      <a:pt x="150706" y="194209"/>
                      <a:pt x="194209" y="150706"/>
                      <a:pt x="194209" y="97104"/>
                    </a:cubicBezTo>
                    <a:cubicBezTo>
                      <a:pt x="194209" y="43503"/>
                      <a:pt x="150706" y="0"/>
                      <a:pt x="97104" y="0"/>
                    </a:cubicBezTo>
                    <a:lnTo>
                      <a:pt x="97104" y="0"/>
                    </a:lnTo>
                    <a:close/>
                  </a:path>
                </a:pathLst>
              </a:custGeom>
              <a:solidFill>
                <a:srgbClr val="FFFFFF"/>
              </a:solidFill>
              <a:ln w="0" cap="flat">
                <a:noFill/>
                <a:prstDash val="solid"/>
                <a:miter/>
              </a:ln>
            </p:spPr>
            <p:txBody>
              <a:bodyPr rtlCol="0" anchor="ctr"/>
              <a:lstStyle/>
              <a:p>
                <a:pPr>
                  <a:defRPr/>
                </a:pPr>
                <a:endParaRPr lang="en-US">
                  <a:solidFill>
                    <a:srgbClr val="505861"/>
                  </a:solidFill>
                  <a:latin typeface="ES Build Neutral" pitchFamily="2" charset="77"/>
                  <a:ea typeface="ES Build Neutral" pitchFamily="2" charset="77"/>
                </a:endParaRPr>
              </a:p>
            </p:txBody>
          </p:sp>
        </p:grpSp>
      </p:grpSp>
      <p:sp>
        <p:nvSpPr>
          <p:cNvPr id="12" name="TextBox 10">
            <a:extLst>
              <a:ext uri="{FF2B5EF4-FFF2-40B4-BE49-F238E27FC236}">
                <a16:creationId xmlns:a16="http://schemas.microsoft.com/office/drawing/2014/main" id="{B5EA20BD-E166-716E-30D5-1CD86869D345}"/>
              </a:ext>
            </a:extLst>
          </p:cNvPr>
          <p:cNvSpPr txBox="1"/>
          <p:nvPr/>
        </p:nvSpPr>
        <p:spPr>
          <a:xfrm>
            <a:off x="5363114" y="3738680"/>
            <a:ext cx="506400" cy="369332"/>
          </a:xfrm>
          <a:prstGeom prst="rect">
            <a:avLst/>
          </a:prstGeom>
        </p:spPr>
        <p:txBody>
          <a:bodyPr wrap="square" rtlCol="0" anchor="ctr">
            <a:spAutoFit/>
          </a:bodyPr>
          <a:lstStyle/>
          <a:p>
            <a:pPr algn="ctr" defTabSz="514337">
              <a:defRPr/>
            </a:pPr>
            <a:r>
              <a:rPr lang="en-US" sz="900" dirty="0">
                <a:solidFill>
                  <a:schemeClr val="bg1"/>
                </a:solidFill>
                <a:latin typeface="ES Build Neutral" pitchFamily="2" charset="77"/>
                <a:ea typeface="ES Build Neutral" pitchFamily="2" charset="77"/>
              </a:rPr>
              <a:t>Day 8?</a:t>
            </a:r>
            <a:endParaRPr lang="en-US" sz="1050" dirty="0">
              <a:solidFill>
                <a:schemeClr val="bg1"/>
              </a:solidFill>
              <a:latin typeface="ES Build Neutral" pitchFamily="2" charset="77"/>
              <a:ea typeface="ES Build Neutral" pitchFamily="2" charset="77"/>
            </a:endParaRPr>
          </a:p>
        </p:txBody>
      </p:sp>
    </p:spTree>
    <p:extLst>
      <p:ext uri="{BB962C8B-B14F-4D97-AF65-F5344CB8AC3E}">
        <p14:creationId xmlns:p14="http://schemas.microsoft.com/office/powerpoint/2010/main" val="3571980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500"/>
                                        <p:tgtEl>
                                          <p:spTgt spid="74"/>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par>
                                <p:cTn id="42" presetID="10" presetClass="entr" presetSubtype="0"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par>
                                <p:cTn id="51" presetID="10" presetClass="entr" presetSubtype="0" fill="hold"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fade">
                                      <p:cBhvr>
                                        <p:cTn id="58" dur="500"/>
                                        <p:tgtEl>
                                          <p:spTgt spid="113"/>
                                        </p:tgtEl>
                                      </p:cBhvr>
                                    </p:animEffec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9"/>
                                        </p:tgtEl>
                                        <p:attrNameLst>
                                          <p:attrName>style.visibility</p:attrName>
                                        </p:attrNameLst>
                                      </p:cBhvr>
                                      <p:to>
                                        <p:strVal val="visible"/>
                                      </p:to>
                                    </p:set>
                                    <p:animEffect transition="in" filter="fade">
                                      <p:cBhvr>
                                        <p:cTn id="66" dur="500"/>
                                        <p:tgtEl>
                                          <p:spTgt spid="1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
                                            <p:txEl>
                                              <p:pRg st="0" end="0"/>
                                            </p:txEl>
                                          </p:spTgt>
                                        </p:tgtEl>
                                        <p:attrNameLst>
                                          <p:attrName>style.visibility</p:attrName>
                                        </p:attrNameLst>
                                      </p:cBhvr>
                                      <p:to>
                                        <p:strVal val="visible"/>
                                      </p:to>
                                    </p:set>
                                    <p:animEffect transition="in" filter="fade">
                                      <p:cBhvr>
                                        <p:cTn id="76" dur="500"/>
                                        <p:tgtEl>
                                          <p:spTgt spid="12">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par>
                                <p:cTn id="87" presetID="10" presetClass="entr" presetSubtype="0" fill="hold" nodeType="with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500"/>
                                        <p:tgtEl>
                                          <p:spTgt spid="7"/>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fade">
                                      <p:cBhvr>
                                        <p:cTn id="93" dur="500"/>
                                        <p:tgtEl>
                                          <p:spTgt spid="78"/>
                                        </p:tgtEl>
                                      </p:cBhvr>
                                    </p:animEffect>
                                  </p:childTnLst>
                                </p:cTn>
                              </p:par>
                            </p:childTnLst>
                          </p:cTn>
                        </p:par>
                        <p:par>
                          <p:cTn id="94" fill="hold">
                            <p:stCondLst>
                              <p:cond delay="1000"/>
                            </p:stCondLst>
                            <p:childTnLst>
                              <p:par>
                                <p:cTn id="95" presetID="10" presetClass="entr" presetSubtype="0" fill="hold" nodeType="after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fade">
                                      <p:cBhvr>
                                        <p:cTn id="97" dur="500"/>
                                        <p:tgtEl>
                                          <p:spTgt spid="6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fade">
                                      <p:cBhvr>
                                        <p:cTn id="102" dur="500"/>
                                        <p:tgtEl>
                                          <p:spTgt spid="11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80"/>
                                        </p:tgtEl>
                                        <p:attrNameLst>
                                          <p:attrName>style.visibility</p:attrName>
                                        </p:attrNameLst>
                                      </p:cBhvr>
                                      <p:to>
                                        <p:strVal val="visible"/>
                                      </p:to>
                                    </p:set>
                                    <p:animEffect transition="in" filter="fade">
                                      <p:cBhvr>
                                        <p:cTn id="107" dur="500"/>
                                        <p:tgtEl>
                                          <p:spTgt spid="180"/>
                                        </p:tgtEl>
                                      </p:cBhvr>
                                    </p:animEffect>
                                  </p:childTnLst>
                                </p:cTn>
                              </p:par>
                              <p:par>
                                <p:cTn id="108" presetID="10" presetClass="entr" presetSubtype="0" fill="hold" nodeType="withEffect">
                                  <p:stCondLst>
                                    <p:cond delay="0"/>
                                  </p:stCondLst>
                                  <p:childTnLst>
                                    <p:set>
                                      <p:cBhvr>
                                        <p:cTn id="109" dur="1" fill="hold">
                                          <p:stCondLst>
                                            <p:cond delay="0"/>
                                          </p:stCondLst>
                                        </p:cTn>
                                        <p:tgtEl>
                                          <p:spTgt spid="68"/>
                                        </p:tgtEl>
                                        <p:attrNameLst>
                                          <p:attrName>style.visibility</p:attrName>
                                        </p:attrNameLst>
                                      </p:cBhvr>
                                      <p:to>
                                        <p:strVal val="visible"/>
                                      </p:to>
                                    </p:set>
                                    <p:animEffect transition="in" filter="fade">
                                      <p:cBhvr>
                                        <p:cTn id="110" dur="500"/>
                                        <p:tgtEl>
                                          <p:spTgt spid="6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4"/>
                                        </p:tgtEl>
                                        <p:attrNameLst>
                                          <p:attrName>style.visibility</p:attrName>
                                        </p:attrNameLst>
                                      </p:cBhvr>
                                      <p:to>
                                        <p:strVal val="visible"/>
                                      </p:to>
                                    </p:set>
                                    <p:animEffect transition="in" filter="fade">
                                      <p:cBhvr>
                                        <p:cTn id="113" dur="500"/>
                                        <p:tgtEl>
                                          <p:spTgt spid="18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2"/>
                                        </p:tgtEl>
                                        <p:attrNameLst>
                                          <p:attrName>style.visibility</p:attrName>
                                        </p:attrNameLst>
                                      </p:cBhvr>
                                      <p:to>
                                        <p:strVal val="visible"/>
                                      </p:to>
                                    </p:set>
                                    <p:animEffect transition="in" filter="fade">
                                      <p:cBhvr>
                                        <p:cTn id="1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84"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2734E5-E230-DC4F-9FF5-0525E9DA42D7}"/>
              </a:ext>
            </a:extLst>
          </p:cNvPr>
          <p:cNvSpPr>
            <a:spLocks noGrp="1"/>
          </p:cNvSpPr>
          <p:nvPr>
            <p:ph type="title"/>
          </p:nvPr>
        </p:nvSpPr>
        <p:spPr/>
        <p:txBody>
          <a:bodyPr/>
          <a:lstStyle/>
          <a:p>
            <a:r>
              <a:rPr lang="en-US" sz="2700" dirty="0"/>
              <a:t>Secure Restore</a:t>
            </a:r>
            <a:endParaRPr lang="en-GB" sz="2700" dirty="0"/>
          </a:p>
        </p:txBody>
      </p:sp>
      <p:grpSp>
        <p:nvGrpSpPr>
          <p:cNvPr id="45" name="Group 44">
            <a:extLst>
              <a:ext uri="{FF2B5EF4-FFF2-40B4-BE49-F238E27FC236}">
                <a16:creationId xmlns:a16="http://schemas.microsoft.com/office/drawing/2014/main" id="{4FE19CD7-5816-40F3-8E49-EF399717C41E}"/>
              </a:ext>
            </a:extLst>
          </p:cNvPr>
          <p:cNvGrpSpPr/>
          <p:nvPr/>
        </p:nvGrpSpPr>
        <p:grpSpPr>
          <a:xfrm>
            <a:off x="482179" y="1826958"/>
            <a:ext cx="1719977" cy="1777400"/>
            <a:chOff x="481112" y="1826761"/>
            <a:chExt cx="1720425" cy="1777863"/>
          </a:xfrm>
        </p:grpSpPr>
        <p:sp>
          <p:nvSpPr>
            <p:cNvPr id="48" name="TextBox 47">
              <a:extLst>
                <a:ext uri="{FF2B5EF4-FFF2-40B4-BE49-F238E27FC236}">
                  <a16:creationId xmlns:a16="http://schemas.microsoft.com/office/drawing/2014/main" id="{3AAD2AB1-3717-4E3E-9974-3968E9841CB5}"/>
                </a:ext>
              </a:extLst>
            </p:cNvPr>
            <p:cNvSpPr txBox="1"/>
            <p:nvPr/>
          </p:nvSpPr>
          <p:spPr>
            <a:xfrm>
              <a:off x="968635" y="3179781"/>
              <a:ext cx="862512" cy="424843"/>
            </a:xfrm>
            <a:prstGeom prst="rect">
              <a:avLst/>
            </a:prstGeom>
          </p:spPr>
          <p:txBody>
            <a:bodyPr wrap="none" rtlCol="0">
              <a:spAutoFit/>
            </a:bodyPr>
            <a:lstStyle/>
            <a:p>
              <a:pPr algn="ctr" defTabSz="685611">
                <a:lnSpc>
                  <a:spcPct val="90000"/>
                </a:lnSpc>
                <a:defRPr/>
              </a:pPr>
              <a:r>
                <a:rPr lang="en-US" sz="1200">
                  <a:solidFill>
                    <a:srgbClr val="FFFFFF"/>
                  </a:solidFill>
                  <a:latin typeface="Tahoma"/>
                </a:rPr>
                <a:t>Backup</a:t>
              </a:r>
              <a:br>
                <a:rPr lang="en-US" sz="1200">
                  <a:solidFill>
                    <a:srgbClr val="FFFFFF"/>
                  </a:solidFill>
                  <a:latin typeface="Tahoma"/>
                </a:rPr>
              </a:br>
              <a:r>
                <a:rPr lang="en-US" sz="1200">
                  <a:solidFill>
                    <a:srgbClr val="FFFFFF"/>
                  </a:solidFill>
                  <a:latin typeface="Tahoma"/>
                </a:rPr>
                <a:t>repository</a:t>
              </a:r>
            </a:p>
          </p:txBody>
        </p:sp>
        <p:sp>
          <p:nvSpPr>
            <p:cNvPr id="52" name="TextBox 51">
              <a:extLst>
                <a:ext uri="{FF2B5EF4-FFF2-40B4-BE49-F238E27FC236}">
                  <a16:creationId xmlns:a16="http://schemas.microsoft.com/office/drawing/2014/main" id="{86CFD39D-4C97-42F7-9547-549DF4E4CDBE}"/>
                </a:ext>
              </a:extLst>
            </p:cNvPr>
            <p:cNvSpPr txBox="1"/>
            <p:nvPr/>
          </p:nvSpPr>
          <p:spPr>
            <a:xfrm>
              <a:off x="481112" y="1826761"/>
              <a:ext cx="1720425" cy="246285"/>
            </a:xfrm>
            <a:prstGeom prst="rect">
              <a:avLst/>
            </a:prstGeom>
          </p:spPr>
          <p:txBody>
            <a:bodyPr wrap="square" rtlCol="0" anchor="t">
              <a:spAutoFit/>
            </a:bodyPr>
            <a:lstStyle/>
            <a:p>
              <a:pPr defTabSz="685611">
                <a:defRPr/>
              </a:pPr>
              <a:r>
                <a:rPr lang="en-GB" sz="1000">
                  <a:solidFill>
                    <a:srgbClr val="FFFFFF"/>
                  </a:solidFill>
                  <a:latin typeface="Tahoma"/>
                </a:rPr>
                <a:t>1. Select restore point</a:t>
              </a:r>
            </a:p>
          </p:txBody>
        </p:sp>
        <p:pic>
          <p:nvPicPr>
            <p:cNvPr id="54" name="Graphic 53">
              <a:extLst>
                <a:ext uri="{FF2B5EF4-FFF2-40B4-BE49-F238E27FC236}">
                  <a16:creationId xmlns:a16="http://schemas.microsoft.com/office/drawing/2014/main" id="{E5C7C3C4-9FA4-46DC-954B-7BF3BE0C07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1756" y="2604990"/>
              <a:ext cx="490983" cy="517524"/>
            </a:xfrm>
            <a:prstGeom prst="rect">
              <a:avLst/>
            </a:prstGeom>
          </p:spPr>
        </p:pic>
      </p:grpSp>
      <p:grpSp>
        <p:nvGrpSpPr>
          <p:cNvPr id="55" name="Group 54">
            <a:extLst>
              <a:ext uri="{FF2B5EF4-FFF2-40B4-BE49-F238E27FC236}">
                <a16:creationId xmlns:a16="http://schemas.microsoft.com/office/drawing/2014/main" id="{1F55F8F4-6885-4C8C-9F40-9D9E784E85EC}"/>
              </a:ext>
            </a:extLst>
          </p:cNvPr>
          <p:cNvGrpSpPr/>
          <p:nvPr/>
        </p:nvGrpSpPr>
        <p:grpSpPr>
          <a:xfrm>
            <a:off x="1620500" y="2825814"/>
            <a:ext cx="2375583" cy="1601546"/>
            <a:chOff x="1619731" y="2825878"/>
            <a:chExt cx="2376202" cy="1601965"/>
          </a:xfrm>
        </p:grpSpPr>
        <p:cxnSp>
          <p:nvCxnSpPr>
            <p:cNvPr id="57" name="Straight Arrow Connector 56">
              <a:extLst>
                <a:ext uri="{FF2B5EF4-FFF2-40B4-BE49-F238E27FC236}">
                  <a16:creationId xmlns:a16="http://schemas.microsoft.com/office/drawing/2014/main" id="{E927F1E1-6C60-4274-9C40-B77E022C8976}"/>
                </a:ext>
              </a:extLst>
            </p:cNvPr>
            <p:cNvCxnSpPr>
              <a:cxnSpLocks/>
            </p:cNvCxnSpPr>
            <p:nvPr/>
          </p:nvCxnSpPr>
          <p:spPr>
            <a:xfrm>
              <a:off x="1619731" y="2825878"/>
              <a:ext cx="892818" cy="0"/>
            </a:xfrm>
            <a:prstGeom prst="straightConnector1">
              <a:avLst/>
            </a:prstGeom>
            <a:ln w="12700">
              <a:solidFill>
                <a:srgbClr val="00E296"/>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E1D5822-8A97-495D-9231-BE96B3C6134E}"/>
                </a:ext>
              </a:extLst>
            </p:cNvPr>
            <p:cNvSpPr txBox="1"/>
            <p:nvPr/>
          </p:nvSpPr>
          <p:spPr>
            <a:xfrm>
              <a:off x="2325498" y="3350343"/>
              <a:ext cx="1670435" cy="1077500"/>
            </a:xfrm>
            <a:prstGeom prst="rect">
              <a:avLst/>
            </a:prstGeom>
          </p:spPr>
          <p:txBody>
            <a:bodyPr wrap="square" rtlCol="0" anchor="t">
              <a:spAutoFit/>
            </a:bodyPr>
            <a:lstStyle/>
            <a:p>
              <a:pPr defTabSz="685611">
                <a:defRPr/>
              </a:pPr>
              <a:r>
                <a:rPr lang="en-GB" sz="900" dirty="0">
                  <a:solidFill>
                    <a:srgbClr val="FFFFFF"/>
                  </a:solidFill>
                  <a:latin typeface="Tahoma"/>
                </a:rPr>
                <a:t>2. Mount disks directly from the backup file to the mount server </a:t>
              </a:r>
            </a:p>
            <a:p>
              <a:pPr defTabSz="685611">
                <a:defRPr/>
              </a:pPr>
              <a:r>
                <a:rPr lang="en-GB" sz="900" i="1" dirty="0">
                  <a:solidFill>
                    <a:srgbClr val="FFFFFF"/>
                  </a:solidFill>
                  <a:latin typeface="Tahoma"/>
                </a:rPr>
                <a:t>Anti-virus software with identified IOC signatures </a:t>
              </a:r>
              <a:endParaRPr lang="en-US" sz="900" dirty="0">
                <a:solidFill>
                  <a:srgbClr val="FFFFFF"/>
                </a:solidFill>
                <a:latin typeface="Tahoma"/>
              </a:endParaRPr>
            </a:p>
            <a:p>
              <a:r>
                <a:rPr lang="en-US" sz="900" dirty="0">
                  <a:solidFill>
                    <a:srgbClr val="C00000"/>
                  </a:solidFill>
                  <a:latin typeface="Tahoma"/>
                </a:rPr>
                <a:t> </a:t>
              </a:r>
            </a:p>
            <a:p>
              <a:pPr defTabSz="685611">
                <a:defRPr/>
              </a:pPr>
              <a:endParaRPr lang="en-GB" sz="1000" i="1" dirty="0">
                <a:solidFill>
                  <a:srgbClr val="FFFFFF"/>
                </a:solidFill>
                <a:latin typeface="Tahoma"/>
              </a:endParaRPr>
            </a:p>
          </p:txBody>
        </p:sp>
      </p:grpSp>
      <p:grpSp>
        <p:nvGrpSpPr>
          <p:cNvPr id="60" name="Group 59">
            <a:extLst>
              <a:ext uri="{FF2B5EF4-FFF2-40B4-BE49-F238E27FC236}">
                <a16:creationId xmlns:a16="http://schemas.microsoft.com/office/drawing/2014/main" id="{EBAE980A-F0F9-4567-B575-0719CEA9F41E}"/>
              </a:ext>
            </a:extLst>
          </p:cNvPr>
          <p:cNvGrpSpPr/>
          <p:nvPr/>
        </p:nvGrpSpPr>
        <p:grpSpPr>
          <a:xfrm>
            <a:off x="3312508" y="984247"/>
            <a:ext cx="4959575" cy="2320892"/>
            <a:chOff x="3312177" y="983831"/>
            <a:chExt cx="4960867" cy="2321497"/>
          </a:xfrm>
        </p:grpSpPr>
        <p:cxnSp>
          <p:nvCxnSpPr>
            <p:cNvPr id="61" name="Straight Arrow Connector 60">
              <a:extLst>
                <a:ext uri="{FF2B5EF4-FFF2-40B4-BE49-F238E27FC236}">
                  <a16:creationId xmlns:a16="http://schemas.microsoft.com/office/drawing/2014/main" id="{BA5D56C3-09A9-498B-9D2E-3E1D52A9949E}"/>
                </a:ext>
              </a:extLst>
            </p:cNvPr>
            <p:cNvCxnSpPr>
              <a:cxnSpLocks/>
            </p:cNvCxnSpPr>
            <p:nvPr/>
          </p:nvCxnSpPr>
          <p:spPr>
            <a:xfrm>
              <a:off x="4942133" y="2446094"/>
              <a:ext cx="2050338" cy="0"/>
            </a:xfrm>
            <a:prstGeom prst="straightConnector1">
              <a:avLst/>
            </a:prstGeom>
            <a:ln w="12700">
              <a:solidFill>
                <a:srgbClr val="00E296"/>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44130EA-A3E2-4F75-A9E3-17799DEAEBB5}"/>
                </a:ext>
              </a:extLst>
            </p:cNvPr>
            <p:cNvSpPr txBox="1"/>
            <p:nvPr/>
          </p:nvSpPr>
          <p:spPr>
            <a:xfrm>
              <a:off x="3491757" y="983831"/>
              <a:ext cx="1720425" cy="230892"/>
            </a:xfrm>
            <a:prstGeom prst="rect">
              <a:avLst/>
            </a:prstGeom>
          </p:spPr>
          <p:txBody>
            <a:bodyPr wrap="square" rtlCol="0" anchor="t">
              <a:spAutoFit/>
            </a:bodyPr>
            <a:lstStyle/>
            <a:p>
              <a:pPr defTabSz="685611">
                <a:defRPr/>
              </a:pPr>
              <a:r>
                <a:rPr lang="en-GB" sz="900">
                  <a:solidFill>
                    <a:srgbClr val="FFFFFF"/>
                  </a:solidFill>
                  <a:latin typeface="Tahoma"/>
                </a:rPr>
                <a:t>3. anti-virus check</a:t>
              </a:r>
            </a:p>
          </p:txBody>
        </p:sp>
        <p:sp>
          <p:nvSpPr>
            <p:cNvPr id="63" name="TextBox 62">
              <a:extLst>
                <a:ext uri="{FF2B5EF4-FFF2-40B4-BE49-F238E27FC236}">
                  <a16:creationId xmlns:a16="http://schemas.microsoft.com/office/drawing/2014/main" id="{F89E47CA-0323-4349-AE9E-44D9D0E0879E}"/>
                </a:ext>
              </a:extLst>
            </p:cNvPr>
            <p:cNvSpPr txBox="1"/>
            <p:nvPr/>
          </p:nvSpPr>
          <p:spPr>
            <a:xfrm>
              <a:off x="5203176" y="1703618"/>
              <a:ext cx="2773393" cy="246285"/>
            </a:xfrm>
            <a:prstGeom prst="rect">
              <a:avLst/>
            </a:prstGeom>
          </p:spPr>
          <p:txBody>
            <a:bodyPr wrap="square" rtlCol="0" anchor="t">
              <a:spAutoFit/>
            </a:bodyPr>
            <a:lstStyle/>
            <a:p>
              <a:pPr defTabSz="685611">
                <a:defRPr/>
              </a:pPr>
              <a:r>
                <a:rPr lang="en-GB" sz="900">
                  <a:solidFill>
                    <a:srgbClr val="FFFFFF"/>
                  </a:solidFill>
                  <a:latin typeface="Tahoma"/>
                </a:rPr>
                <a:t>4a. No infections found; continue to restore</a:t>
              </a:r>
              <a:r>
                <a:rPr lang="en-GB" sz="1000">
                  <a:solidFill>
                    <a:srgbClr val="FFFFFF"/>
                  </a:solidFill>
                  <a:latin typeface="Tahoma"/>
                </a:rPr>
                <a:t> </a:t>
              </a:r>
            </a:p>
          </p:txBody>
        </p:sp>
        <p:pic>
          <p:nvPicPr>
            <p:cNvPr id="64" name="Graphic 63">
              <a:extLst>
                <a:ext uri="{FF2B5EF4-FFF2-40B4-BE49-F238E27FC236}">
                  <a16:creationId xmlns:a16="http://schemas.microsoft.com/office/drawing/2014/main" id="{126980C0-3E01-4D99-ADC5-146DFAD0FB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3358" y="2343460"/>
              <a:ext cx="345203" cy="345203"/>
            </a:xfrm>
            <a:prstGeom prst="rect">
              <a:avLst/>
            </a:prstGeom>
          </p:spPr>
        </p:pic>
        <p:pic>
          <p:nvPicPr>
            <p:cNvPr id="65" name="Graphic 64">
              <a:extLst>
                <a:ext uri="{FF2B5EF4-FFF2-40B4-BE49-F238E27FC236}">
                  <a16:creationId xmlns:a16="http://schemas.microsoft.com/office/drawing/2014/main" id="{A2849D84-6195-45A4-817B-2C763C6363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6447" y="2343460"/>
              <a:ext cx="345202" cy="345202"/>
            </a:xfrm>
            <a:prstGeom prst="rect">
              <a:avLst/>
            </a:prstGeom>
          </p:spPr>
        </p:pic>
        <p:pic>
          <p:nvPicPr>
            <p:cNvPr id="66" name="Graphic 65">
              <a:extLst>
                <a:ext uri="{FF2B5EF4-FFF2-40B4-BE49-F238E27FC236}">
                  <a16:creationId xmlns:a16="http://schemas.microsoft.com/office/drawing/2014/main" id="{765F669A-C8F3-4228-9719-3DC2366DC0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2177" y="1905020"/>
              <a:ext cx="1583459" cy="989662"/>
            </a:xfrm>
            <a:prstGeom prst="rect">
              <a:avLst/>
            </a:prstGeom>
          </p:spPr>
        </p:pic>
        <p:pic>
          <p:nvPicPr>
            <p:cNvPr id="67" name="Graphic 66">
              <a:extLst>
                <a:ext uri="{FF2B5EF4-FFF2-40B4-BE49-F238E27FC236}">
                  <a16:creationId xmlns:a16="http://schemas.microsoft.com/office/drawing/2014/main" id="{3551E10A-CD19-4545-B495-5F705CC12A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2788" y="2247291"/>
              <a:ext cx="460375" cy="460375"/>
            </a:xfrm>
            <a:prstGeom prst="rect">
              <a:avLst/>
            </a:prstGeom>
          </p:spPr>
        </p:pic>
        <p:grpSp>
          <p:nvGrpSpPr>
            <p:cNvPr id="68" name="Group 67">
              <a:extLst>
                <a:ext uri="{FF2B5EF4-FFF2-40B4-BE49-F238E27FC236}">
                  <a16:creationId xmlns:a16="http://schemas.microsoft.com/office/drawing/2014/main" id="{43B68F4E-3829-4D4D-A356-31CA09BFF4A6}"/>
                </a:ext>
              </a:extLst>
            </p:cNvPr>
            <p:cNvGrpSpPr/>
            <p:nvPr/>
          </p:nvGrpSpPr>
          <p:grpSpPr>
            <a:xfrm>
              <a:off x="7135421" y="2209324"/>
              <a:ext cx="1137623" cy="1096004"/>
              <a:chOff x="7135420" y="2209324"/>
              <a:chExt cx="988112" cy="951963"/>
            </a:xfrm>
          </p:grpSpPr>
          <p:pic>
            <p:nvPicPr>
              <p:cNvPr id="69" name="Graphic 68">
                <a:extLst>
                  <a:ext uri="{FF2B5EF4-FFF2-40B4-BE49-F238E27FC236}">
                    <a16:creationId xmlns:a16="http://schemas.microsoft.com/office/drawing/2014/main" id="{A3E9958B-07BB-4CD1-A42F-C409FAC294CA}"/>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135421" y="2209325"/>
                <a:ext cx="988111" cy="951962"/>
              </a:xfrm>
              <a:prstGeom prst="rect">
                <a:avLst/>
              </a:prstGeom>
            </p:spPr>
          </p:pic>
          <p:pic>
            <p:nvPicPr>
              <p:cNvPr id="70" name="Graphic 69">
                <a:extLst>
                  <a:ext uri="{FF2B5EF4-FFF2-40B4-BE49-F238E27FC236}">
                    <a16:creationId xmlns:a16="http://schemas.microsoft.com/office/drawing/2014/main" id="{AF314167-D64B-4829-A73F-54DF15EA38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35420" y="2209324"/>
                <a:ext cx="265025" cy="265025"/>
              </a:xfrm>
              <a:prstGeom prst="rect">
                <a:avLst/>
              </a:prstGeom>
            </p:spPr>
          </p:pic>
        </p:grpSp>
      </p:grpSp>
      <p:grpSp>
        <p:nvGrpSpPr>
          <p:cNvPr id="71" name="Group 70">
            <a:extLst>
              <a:ext uri="{FF2B5EF4-FFF2-40B4-BE49-F238E27FC236}">
                <a16:creationId xmlns:a16="http://schemas.microsoft.com/office/drawing/2014/main" id="{E5F74DA0-276E-425D-B54E-9F77AB89AF48}"/>
              </a:ext>
            </a:extLst>
          </p:cNvPr>
          <p:cNvGrpSpPr/>
          <p:nvPr/>
        </p:nvGrpSpPr>
        <p:grpSpPr>
          <a:xfrm>
            <a:off x="4405667" y="2908876"/>
            <a:ext cx="2065297" cy="1545883"/>
            <a:chOff x="4405620" y="2908963"/>
            <a:chExt cx="2065834" cy="1546286"/>
          </a:xfrm>
        </p:grpSpPr>
        <p:cxnSp>
          <p:nvCxnSpPr>
            <p:cNvPr id="72" name="Straight Arrow Connector 71">
              <a:extLst>
                <a:ext uri="{FF2B5EF4-FFF2-40B4-BE49-F238E27FC236}">
                  <a16:creationId xmlns:a16="http://schemas.microsoft.com/office/drawing/2014/main" id="{598C6997-9F95-4998-A85C-7045AA46B4E9}"/>
                </a:ext>
              </a:extLst>
            </p:cNvPr>
            <p:cNvCxnSpPr>
              <a:cxnSpLocks/>
            </p:cNvCxnSpPr>
            <p:nvPr/>
          </p:nvCxnSpPr>
          <p:spPr>
            <a:xfrm>
              <a:off x="4526114" y="2908963"/>
              <a:ext cx="0" cy="933266"/>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D038C83-C976-43C8-97D9-6E4BBB7B3B4B}"/>
                </a:ext>
              </a:extLst>
            </p:cNvPr>
            <p:cNvSpPr txBox="1"/>
            <p:nvPr/>
          </p:nvSpPr>
          <p:spPr>
            <a:xfrm>
              <a:off x="4942132" y="4006910"/>
              <a:ext cx="1529322" cy="369428"/>
            </a:xfrm>
            <a:prstGeom prst="rect">
              <a:avLst/>
            </a:prstGeom>
          </p:spPr>
          <p:txBody>
            <a:bodyPr wrap="square" rtlCol="0" anchor="t">
              <a:spAutoFit/>
            </a:bodyPr>
            <a:lstStyle/>
            <a:p>
              <a:pPr defTabSz="685611">
                <a:defRPr/>
              </a:pPr>
              <a:r>
                <a:rPr lang="en-GB" sz="900">
                  <a:solidFill>
                    <a:srgbClr val="FFFFFF"/>
                  </a:solidFill>
                  <a:latin typeface="Tahoma"/>
                </a:rPr>
                <a:t>4c. Infection found; stop restore</a:t>
              </a:r>
              <a:endParaRPr lang="en-GB" sz="900">
                <a:solidFill>
                  <a:srgbClr val="FF0000"/>
                </a:solidFill>
                <a:latin typeface="Tahoma"/>
              </a:endParaRPr>
            </a:p>
          </p:txBody>
        </p:sp>
        <p:pic>
          <p:nvPicPr>
            <p:cNvPr id="74" name="Graphic 73">
              <a:extLst>
                <a:ext uri="{FF2B5EF4-FFF2-40B4-BE49-F238E27FC236}">
                  <a16:creationId xmlns:a16="http://schemas.microsoft.com/office/drawing/2014/main" id="{3505B3BC-D529-4FC8-8769-0379D91211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5620" y="3986873"/>
              <a:ext cx="355737" cy="355737"/>
            </a:xfrm>
            <a:prstGeom prst="rect">
              <a:avLst/>
            </a:prstGeom>
          </p:spPr>
        </p:pic>
        <p:pic>
          <p:nvPicPr>
            <p:cNvPr id="75" name="Graphic 74">
              <a:extLst>
                <a:ext uri="{FF2B5EF4-FFF2-40B4-BE49-F238E27FC236}">
                  <a16:creationId xmlns:a16="http://schemas.microsoft.com/office/drawing/2014/main" id="{4DB354C6-4283-495C-8B24-1584F862446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64168" y="4218479"/>
              <a:ext cx="236770" cy="236770"/>
            </a:xfrm>
            <a:prstGeom prst="rect">
              <a:avLst/>
            </a:prstGeom>
          </p:spPr>
        </p:pic>
      </p:grpSp>
      <p:grpSp>
        <p:nvGrpSpPr>
          <p:cNvPr id="76" name="Group 75">
            <a:extLst>
              <a:ext uri="{FF2B5EF4-FFF2-40B4-BE49-F238E27FC236}">
                <a16:creationId xmlns:a16="http://schemas.microsoft.com/office/drawing/2014/main" id="{62D45983-6872-4222-8CDB-105E99D51A11}"/>
              </a:ext>
            </a:extLst>
          </p:cNvPr>
          <p:cNvGrpSpPr/>
          <p:nvPr/>
        </p:nvGrpSpPr>
        <p:grpSpPr>
          <a:xfrm>
            <a:off x="4942037" y="2661243"/>
            <a:ext cx="2457672" cy="1007686"/>
            <a:chOff x="4942133" y="2661266"/>
            <a:chExt cx="2458312" cy="1007948"/>
          </a:xfrm>
        </p:grpSpPr>
        <p:sp>
          <p:nvSpPr>
            <p:cNvPr id="77" name="TextBox 76">
              <a:extLst>
                <a:ext uri="{FF2B5EF4-FFF2-40B4-BE49-F238E27FC236}">
                  <a16:creationId xmlns:a16="http://schemas.microsoft.com/office/drawing/2014/main" id="{82B4D6D1-5CD5-4C2E-BAC0-95BC561AFC14}"/>
                </a:ext>
              </a:extLst>
            </p:cNvPr>
            <p:cNvSpPr txBox="1"/>
            <p:nvPr/>
          </p:nvSpPr>
          <p:spPr>
            <a:xfrm>
              <a:off x="5582797" y="3145858"/>
              <a:ext cx="1817648" cy="523356"/>
            </a:xfrm>
            <a:prstGeom prst="rect">
              <a:avLst/>
            </a:prstGeom>
          </p:spPr>
          <p:txBody>
            <a:bodyPr wrap="square" rtlCol="0" anchor="t">
              <a:spAutoFit/>
            </a:bodyPr>
            <a:lstStyle/>
            <a:p>
              <a:pPr defTabSz="685611">
                <a:defRPr/>
              </a:pPr>
              <a:r>
                <a:rPr lang="en-GB" sz="900">
                  <a:solidFill>
                    <a:srgbClr val="FFFFFF"/>
                  </a:solidFill>
                  <a:latin typeface="Tahoma"/>
                </a:rPr>
                <a:t>4b. Infection found;</a:t>
              </a:r>
              <a:br>
                <a:rPr lang="en-GB" sz="900">
                  <a:solidFill>
                    <a:srgbClr val="FFFFFF"/>
                  </a:solidFill>
                  <a:latin typeface="Tahoma"/>
                </a:rPr>
              </a:br>
              <a:r>
                <a:rPr lang="en-GB" sz="900">
                  <a:solidFill>
                    <a:srgbClr val="FFFFFF"/>
                  </a:solidFill>
                  <a:latin typeface="Tahoma"/>
                </a:rPr>
                <a:t>proceed recovery but disable network</a:t>
              </a:r>
              <a:r>
                <a:rPr lang="en-GB" sz="900">
                  <a:solidFill>
                    <a:srgbClr val="FF0000"/>
                  </a:solidFill>
                  <a:latin typeface="Tahoma"/>
                </a:rPr>
                <a:t> </a:t>
              </a:r>
              <a:r>
                <a:rPr lang="en-GB" sz="1000">
                  <a:solidFill>
                    <a:srgbClr val="FF0000"/>
                  </a:solidFill>
                  <a:latin typeface="Tahoma"/>
                </a:rPr>
                <a:t> </a:t>
              </a:r>
            </a:p>
          </p:txBody>
        </p:sp>
        <p:cxnSp>
          <p:nvCxnSpPr>
            <p:cNvPr id="78" name="Straight Arrow Connector 77">
              <a:extLst>
                <a:ext uri="{FF2B5EF4-FFF2-40B4-BE49-F238E27FC236}">
                  <a16:creationId xmlns:a16="http://schemas.microsoft.com/office/drawing/2014/main" id="{983BC4A1-DB12-48D9-9D68-06DACC695CB7}"/>
                </a:ext>
              </a:extLst>
            </p:cNvPr>
            <p:cNvCxnSpPr>
              <a:cxnSpLocks/>
            </p:cNvCxnSpPr>
            <p:nvPr/>
          </p:nvCxnSpPr>
          <p:spPr>
            <a:xfrm flipV="1">
              <a:off x="4942133" y="2825878"/>
              <a:ext cx="2050338" cy="9638"/>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9" name="Graphic 78">
              <a:extLst>
                <a:ext uri="{FF2B5EF4-FFF2-40B4-BE49-F238E27FC236}">
                  <a16:creationId xmlns:a16="http://schemas.microsoft.com/office/drawing/2014/main" id="{7DDBE8C2-A18D-4913-AB71-715342DD2A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76541" y="2661266"/>
              <a:ext cx="460374" cy="460374"/>
            </a:xfrm>
            <a:prstGeom prst="rect">
              <a:avLst/>
            </a:prstGeom>
          </p:spPr>
        </p:pic>
      </p:grpSp>
      <p:pic>
        <p:nvPicPr>
          <p:cNvPr id="2" name="Graphic 1">
            <a:extLst>
              <a:ext uri="{FF2B5EF4-FFF2-40B4-BE49-F238E27FC236}">
                <a16:creationId xmlns:a16="http://schemas.microsoft.com/office/drawing/2014/main" id="{9DE3EE47-AD32-82FC-7BC2-5E9B6F65636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40855" y="2707634"/>
            <a:ext cx="755535" cy="218707"/>
          </a:xfrm>
          <a:prstGeom prst="rect">
            <a:avLst/>
          </a:prstGeom>
        </p:spPr>
      </p:pic>
      <p:sp>
        <p:nvSpPr>
          <p:cNvPr id="4" name="TextBox 3">
            <a:extLst>
              <a:ext uri="{FF2B5EF4-FFF2-40B4-BE49-F238E27FC236}">
                <a16:creationId xmlns:a16="http://schemas.microsoft.com/office/drawing/2014/main" id="{5B513BEE-200B-714E-7275-8172B4C9657E}"/>
              </a:ext>
            </a:extLst>
          </p:cNvPr>
          <p:cNvSpPr txBox="1"/>
          <p:nvPr/>
        </p:nvSpPr>
        <p:spPr>
          <a:xfrm>
            <a:off x="2199074" y="2937707"/>
            <a:ext cx="1533799" cy="369332"/>
          </a:xfrm>
          <a:prstGeom prst="rect">
            <a:avLst/>
          </a:prstGeom>
          <a:noFill/>
        </p:spPr>
        <p:txBody>
          <a:bodyPr wrap="square" rtlCol="0" anchor="t">
            <a:spAutoFit/>
          </a:bodyPr>
          <a:lstStyle/>
          <a:p>
            <a:pPr algn="ctr">
              <a:defRPr/>
            </a:pPr>
            <a:r>
              <a:rPr lang="en-US" sz="900" kern="0">
                <a:solidFill>
                  <a:schemeClr val="bg1"/>
                </a:solidFill>
                <a:ea typeface="Tahoma"/>
                <a:cs typeface="Tahoma"/>
              </a:rPr>
              <a:t>Veeam mount service</a:t>
            </a:r>
          </a:p>
          <a:p>
            <a:pPr algn="ctr">
              <a:defRPr/>
            </a:pPr>
            <a:r>
              <a:rPr lang="en-US" sz="900" kern="0">
                <a:solidFill>
                  <a:schemeClr val="bg1"/>
                </a:solidFill>
                <a:ea typeface="Tahoma"/>
                <a:cs typeface="Tahoma"/>
              </a:rPr>
              <a:t>Anti-virus software</a:t>
            </a:r>
          </a:p>
        </p:txBody>
      </p:sp>
      <p:pic>
        <p:nvPicPr>
          <p:cNvPr id="20" name="Picture 43">
            <a:extLst>
              <a:ext uri="{FF2B5EF4-FFF2-40B4-BE49-F238E27FC236}">
                <a16:creationId xmlns:a16="http://schemas.microsoft.com/office/drawing/2014/main" id="{9BF92825-17C2-8E60-9236-26F1683DBCDD}"/>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6653907" y="155538"/>
            <a:ext cx="2328815" cy="821792"/>
          </a:xfrm>
          <a:prstGeom prst="roundRect">
            <a:avLst>
              <a:gd name="adj" fmla="val 5251"/>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942172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ppt_x"/>
                                          </p:val>
                                        </p:tav>
                                        <p:tav tm="100000">
                                          <p:val>
                                            <p:strVal val="#ppt_x"/>
                                          </p:val>
                                        </p:tav>
                                      </p:tavLst>
                                    </p:anim>
                                    <p:anim calcmode="lin" valueType="num">
                                      <p:cBhvr additive="base">
                                        <p:cTn id="2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fill="hold"/>
                                        <p:tgtEl>
                                          <p:spTgt spid="76"/>
                                        </p:tgtEl>
                                        <p:attrNameLst>
                                          <p:attrName>ppt_x</p:attrName>
                                        </p:attrNameLst>
                                      </p:cBhvr>
                                      <p:tavLst>
                                        <p:tav tm="0">
                                          <p:val>
                                            <p:strVal val="#ppt_x"/>
                                          </p:val>
                                        </p:tav>
                                        <p:tav tm="100000">
                                          <p:val>
                                            <p:strVal val="#ppt_x"/>
                                          </p:val>
                                        </p:tav>
                                      </p:tavLst>
                                    </p:anim>
                                    <p:anim calcmode="lin" valueType="num">
                                      <p:cBhvr additive="base">
                                        <p:cTn id="3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ppt_x"/>
                                          </p:val>
                                        </p:tav>
                                        <p:tav tm="100000">
                                          <p:val>
                                            <p:strVal val="#ppt_x"/>
                                          </p:val>
                                        </p:tav>
                                      </p:tavLst>
                                    </p:anim>
                                    <p:anim calcmode="lin" valueType="num">
                                      <p:cBhvr additive="base">
                                        <p:cTn id="4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24C6D0AB-DAEF-BC77-7BB7-E7AAC2E6A436}"/>
              </a:ext>
            </a:extLst>
          </p:cNvPr>
          <p:cNvSpPr txBox="1"/>
          <p:nvPr/>
        </p:nvSpPr>
        <p:spPr>
          <a:xfrm>
            <a:off x="268416" y="1786920"/>
            <a:ext cx="7858237" cy="2062103"/>
          </a:xfrm>
          <a:prstGeom prst="rect">
            <a:avLst/>
          </a:prstGeom>
          <a:noFill/>
        </p:spPr>
        <p:txBody>
          <a:bodyPr wrap="square">
            <a:spAutoFit/>
          </a:bodyPr>
          <a:lstStyle/>
          <a:p>
            <a:r>
              <a:rPr lang="de-DE" sz="3200" dirty="0">
                <a:solidFill>
                  <a:schemeClr val="accent1"/>
                </a:solidFill>
              </a:rPr>
              <a:t>JAN:</a:t>
            </a:r>
          </a:p>
          <a:p>
            <a:r>
              <a:rPr lang="de-DE" sz="3200" dirty="0">
                <a:solidFill>
                  <a:schemeClr val="accent1"/>
                </a:solidFill>
              </a:rPr>
              <a:t>Sind meine Daten in M365 nicht bereits durch Microsoft geschützt und ein Backup somit überflüssig?</a:t>
            </a:r>
            <a:endParaRPr lang="de-CH" sz="3200" dirty="0">
              <a:solidFill>
                <a:schemeClr val="accent1"/>
              </a:solidFill>
            </a:endParaRPr>
          </a:p>
        </p:txBody>
      </p:sp>
    </p:spTree>
    <p:extLst>
      <p:ext uri="{BB962C8B-B14F-4D97-AF65-F5344CB8AC3E}">
        <p14:creationId xmlns:p14="http://schemas.microsoft.com/office/powerpoint/2010/main" val="2284897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03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7D13-897F-C126-5C99-4E26A7614AC4}"/>
              </a:ext>
            </a:extLst>
          </p:cNvPr>
          <p:cNvSpPr>
            <a:spLocks noGrp="1"/>
          </p:cNvSpPr>
          <p:nvPr>
            <p:ph type="title"/>
          </p:nvPr>
        </p:nvSpPr>
        <p:spPr/>
        <p:txBody>
          <a:bodyPr/>
          <a:lstStyle/>
          <a:p>
            <a:r>
              <a:rPr lang="en-US" sz="2800" dirty="0"/>
              <a:t>The 365 Shared Responsibility Model</a:t>
            </a:r>
            <a:endParaRPr lang="en-GB" dirty="0"/>
          </a:p>
        </p:txBody>
      </p:sp>
      <p:sp>
        <p:nvSpPr>
          <p:cNvPr id="3" name="Rectangle 2">
            <a:extLst>
              <a:ext uri="{FF2B5EF4-FFF2-40B4-BE49-F238E27FC236}">
                <a16:creationId xmlns:a16="http://schemas.microsoft.com/office/drawing/2014/main" id="{2BF2CAB4-50B5-5707-A421-A69249E3A2C5}"/>
              </a:ext>
            </a:extLst>
          </p:cNvPr>
          <p:cNvSpPr/>
          <p:nvPr/>
        </p:nvSpPr>
        <p:spPr bwMode="auto">
          <a:xfrm>
            <a:off x="171081" y="3375084"/>
            <a:ext cx="8776069" cy="707824"/>
          </a:xfrm>
          <a:prstGeom prst="rect">
            <a:avLst/>
          </a:prstGeom>
          <a:solidFill>
            <a:schemeClr val="bg1">
              <a:lumMod val="75000"/>
              <a:alpha val="24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dirty="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4" name="Rectangle 3">
            <a:extLst>
              <a:ext uri="{FF2B5EF4-FFF2-40B4-BE49-F238E27FC236}">
                <a16:creationId xmlns:a16="http://schemas.microsoft.com/office/drawing/2014/main" id="{9D1EA599-3FDD-F086-02CA-69C884A5E4CA}"/>
              </a:ext>
            </a:extLst>
          </p:cNvPr>
          <p:cNvSpPr/>
          <p:nvPr/>
        </p:nvSpPr>
        <p:spPr bwMode="auto">
          <a:xfrm>
            <a:off x="171082" y="1622226"/>
            <a:ext cx="8776069" cy="707824"/>
          </a:xfrm>
          <a:prstGeom prst="rect">
            <a:avLst/>
          </a:prstGeom>
          <a:solidFill>
            <a:srgbClr val="00E296">
              <a:alpha val="24000"/>
            </a:srgbClr>
          </a:solidFill>
          <a:ln w="12700">
            <a:solidFill>
              <a:srgbClr val="00E2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dirty="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5" name="Rectangle 4">
            <a:extLst>
              <a:ext uri="{FF2B5EF4-FFF2-40B4-BE49-F238E27FC236}">
                <a16:creationId xmlns:a16="http://schemas.microsoft.com/office/drawing/2014/main" id="{DC518ECF-25C5-137F-DD19-A0853026ED21}"/>
              </a:ext>
            </a:extLst>
          </p:cNvPr>
          <p:cNvSpPr/>
          <p:nvPr/>
        </p:nvSpPr>
        <p:spPr bwMode="auto">
          <a:xfrm>
            <a:off x="0" y="3786607"/>
            <a:ext cx="9144000" cy="6653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r>
              <a:rPr lang="en-US" dirty="0">
                <a:gradFill>
                  <a:gsLst>
                    <a:gs pos="0">
                      <a:srgbClr val="FFFFFF"/>
                    </a:gs>
                    <a:gs pos="100000">
                      <a:srgbClr val="FFFFFF"/>
                    </a:gs>
                  </a:gsLst>
                  <a:lin ang="5400000" scaled="0"/>
                </a:gradFill>
                <a:latin typeface="Tahoma"/>
                <a:ea typeface="Segoe UI" pitchFamily="34" charset="0"/>
                <a:cs typeface="Segoe UI" pitchFamily="34" charset="0"/>
              </a:rPr>
              <a:t> </a:t>
            </a:r>
          </a:p>
        </p:txBody>
      </p:sp>
      <p:sp>
        <p:nvSpPr>
          <p:cNvPr id="6" name="Rectangle: Rounded Corners 5">
            <a:extLst>
              <a:ext uri="{FF2B5EF4-FFF2-40B4-BE49-F238E27FC236}">
                <a16:creationId xmlns:a16="http://schemas.microsoft.com/office/drawing/2014/main" id="{E0F00E8E-3BA8-A04E-333D-DE9EB3E69D7D}"/>
              </a:ext>
            </a:extLst>
          </p:cNvPr>
          <p:cNvSpPr/>
          <p:nvPr/>
        </p:nvSpPr>
        <p:spPr bwMode="auto">
          <a:xfrm>
            <a:off x="3956945" y="2057400"/>
            <a:ext cx="1689562" cy="628348"/>
          </a:xfrm>
          <a:prstGeom prst="roundRect">
            <a:avLst>
              <a:gd name="adj" fmla="val 0"/>
            </a:avLst>
          </a:prstGeom>
          <a:solidFill>
            <a:srgbClr val="2E24B9"/>
          </a:solidFill>
          <a:ln w="12700">
            <a:solidFill>
              <a:srgbClr val="00E2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91440" rIns="45720" bIns="91440" numCol="1" spcCol="0" rtlCol="0" fromWordArt="0" anchor="ctr" anchorCtr="0" forceAA="0" compatLnSpc="1">
            <a:prstTxWarp prst="textNoShape">
              <a:avLst/>
            </a:prstTxWarp>
            <a:noAutofit/>
          </a:bodyPr>
          <a:lstStyle/>
          <a:p>
            <a:pPr defTabSz="914076" fontAlgn="base">
              <a:spcBef>
                <a:spcPct val="0"/>
              </a:spcBef>
              <a:spcAft>
                <a:spcPct val="0"/>
              </a:spcAft>
              <a:defRPr/>
            </a:pPr>
            <a:r>
              <a:rPr lang="en-US" sz="1100" dirty="0">
                <a:solidFill>
                  <a:srgbClr val="FFFFFF"/>
                </a:solidFill>
                <a:latin typeface="Tahoma"/>
                <a:ea typeface="Segoe UI" pitchFamily="34" charset="0"/>
                <a:cs typeface="Segoe UI" pitchFamily="34" charset="0"/>
              </a:rPr>
              <a:t>Recycle Bin</a:t>
            </a:r>
          </a:p>
          <a:p>
            <a:pPr defTabSz="914076" fontAlgn="base">
              <a:spcBef>
                <a:spcPct val="0"/>
              </a:spcBef>
              <a:spcAft>
                <a:spcPct val="0"/>
              </a:spcAft>
              <a:defRPr/>
            </a:pPr>
            <a:r>
              <a:rPr lang="en-US" sz="700" dirty="0">
                <a:solidFill>
                  <a:srgbClr val="FFFFFF"/>
                </a:solidFill>
                <a:latin typeface="Tahoma"/>
                <a:ea typeface="Segoe UI" pitchFamily="34" charset="0"/>
                <a:cs typeface="Segoe UI" pitchFamily="34" charset="0"/>
              </a:rPr>
              <a:t>Limited, short term data loss </a:t>
            </a:r>
            <a:br>
              <a:rPr lang="en-US" sz="700" dirty="0">
                <a:solidFill>
                  <a:srgbClr val="FFFFFF"/>
                </a:solidFill>
                <a:latin typeface="Tahoma"/>
                <a:ea typeface="Segoe UI" pitchFamily="34" charset="0"/>
                <a:cs typeface="Segoe UI" pitchFamily="34" charset="0"/>
              </a:rPr>
            </a:br>
            <a:r>
              <a:rPr lang="en-US" sz="700" dirty="0">
                <a:solidFill>
                  <a:srgbClr val="FFFFFF"/>
                </a:solidFill>
                <a:latin typeface="Tahoma"/>
                <a:ea typeface="Segoe UI" pitchFamily="34" charset="0"/>
                <a:cs typeface="Segoe UI" pitchFamily="34" charset="0"/>
              </a:rPr>
              <a:t>recovery (no point-in time recovery)</a:t>
            </a:r>
            <a:endParaRPr lang="en-US" sz="900" dirty="0">
              <a:solidFill>
                <a:srgbClr val="FFFFFF"/>
              </a:solidFill>
              <a:latin typeface="Tahoma"/>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7B759112-8A91-6180-6A56-0C873D6710D6}"/>
              </a:ext>
            </a:extLst>
          </p:cNvPr>
          <p:cNvSpPr/>
          <p:nvPr/>
        </p:nvSpPr>
        <p:spPr bwMode="auto">
          <a:xfrm>
            <a:off x="3956946" y="3821399"/>
            <a:ext cx="1689562" cy="628348"/>
          </a:xfrm>
          <a:prstGeom prst="roundRect">
            <a:avLst>
              <a:gd name="adj" fmla="val 0"/>
            </a:avLst>
          </a:prstGeom>
          <a:solidFill>
            <a:srgbClr val="2E24B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91440" rIns="45720" bIns="108000" numCol="1" spcCol="0" rtlCol="0" fromWordArt="0" anchor="ctr" anchorCtr="0" forceAA="0" compatLnSpc="1">
            <a:prstTxWarp prst="textNoShape">
              <a:avLst/>
            </a:prstTxWarp>
            <a:noAutofit/>
          </a:bodyPr>
          <a:lstStyle/>
          <a:p>
            <a:pPr defTabSz="914076" fontAlgn="base">
              <a:spcBef>
                <a:spcPct val="0"/>
              </a:spcBef>
              <a:spcAft>
                <a:spcPct val="0"/>
              </a:spcAft>
              <a:defRPr/>
            </a:pPr>
            <a:r>
              <a:rPr lang="en-US" sz="1100" dirty="0">
                <a:solidFill>
                  <a:srgbClr val="FFFFFF"/>
                </a:solidFill>
                <a:latin typeface="Tahoma"/>
                <a:ea typeface="Segoe UI" pitchFamily="34" charset="0"/>
                <a:cs typeface="Segoe UI" pitchFamily="34" charset="0"/>
              </a:rPr>
              <a:t>Full Data Retention</a:t>
            </a:r>
          </a:p>
          <a:p>
            <a:pPr defTabSz="914076" fontAlgn="base">
              <a:spcBef>
                <a:spcPct val="0"/>
              </a:spcBef>
              <a:spcAft>
                <a:spcPct val="0"/>
              </a:spcAft>
              <a:defRPr/>
            </a:pPr>
            <a:r>
              <a:rPr lang="en-US" sz="800" dirty="0">
                <a:solidFill>
                  <a:srgbClr val="FFFFFF"/>
                </a:solidFill>
                <a:latin typeface="Tahoma"/>
                <a:ea typeface="Segoe UI" pitchFamily="34" charset="0"/>
                <a:cs typeface="Segoe UI" pitchFamily="34" charset="0"/>
              </a:rPr>
              <a:t>ST &amp; LT retention filling any/all policy gaps </a:t>
            </a:r>
            <a:r>
              <a:rPr lang="en-US" sz="800" i="1" dirty="0">
                <a:solidFill>
                  <a:srgbClr val="FFFFFF"/>
                </a:solidFill>
                <a:latin typeface="Tahoma"/>
                <a:ea typeface="Segoe UI" pitchFamily="34" charset="0"/>
                <a:cs typeface="Segoe UI" pitchFamily="34" charset="0"/>
              </a:rPr>
              <a:t>granular &amp; </a:t>
            </a:r>
            <a:br>
              <a:rPr lang="en-US" sz="800" i="1" dirty="0">
                <a:solidFill>
                  <a:srgbClr val="FFFFFF"/>
                </a:solidFill>
                <a:latin typeface="Tahoma"/>
                <a:ea typeface="Segoe UI" pitchFamily="34" charset="0"/>
                <a:cs typeface="Segoe UI" pitchFamily="34" charset="0"/>
              </a:rPr>
            </a:br>
            <a:r>
              <a:rPr lang="en-US" sz="800" i="1" dirty="0">
                <a:solidFill>
                  <a:srgbClr val="FFFFFF"/>
                </a:solidFill>
                <a:latin typeface="Tahoma"/>
                <a:ea typeface="Segoe UI" pitchFamily="34" charset="0"/>
                <a:cs typeface="Segoe UI" pitchFamily="34" charset="0"/>
              </a:rPr>
              <a:t>point-in time recovery options</a:t>
            </a:r>
            <a:endParaRPr lang="en-US" sz="1000" i="1" dirty="0">
              <a:solidFill>
                <a:srgbClr val="FFFFFF"/>
              </a:solidFill>
              <a:latin typeface="Tahoma"/>
              <a:ea typeface="Segoe UI" pitchFamily="34" charset="0"/>
              <a:cs typeface="Segoe UI" pitchFamily="34" charset="0"/>
            </a:endParaRPr>
          </a:p>
        </p:txBody>
      </p:sp>
      <p:sp>
        <p:nvSpPr>
          <p:cNvPr id="8" name="Rectangle 22">
            <a:extLst>
              <a:ext uri="{FF2B5EF4-FFF2-40B4-BE49-F238E27FC236}">
                <a16:creationId xmlns:a16="http://schemas.microsoft.com/office/drawing/2014/main" id="{AEA0271E-1DBD-E361-067B-90C39B551B32}"/>
              </a:ext>
            </a:extLst>
          </p:cNvPr>
          <p:cNvSpPr/>
          <p:nvPr/>
        </p:nvSpPr>
        <p:spPr bwMode="auto">
          <a:xfrm>
            <a:off x="5770115" y="1309155"/>
            <a:ext cx="1190953" cy="3143900"/>
          </a:xfrm>
          <a:prstGeom prst="roundRect">
            <a:avLst>
              <a:gd name="adj" fmla="val 0"/>
            </a:avLst>
          </a:prstGeom>
          <a:solidFill>
            <a:srgbClr val="2E24B9"/>
          </a:solidFill>
          <a:ln w="12700" cap="flat" cmpd="sng" algn="ctr">
            <a:gradFill>
              <a:gsLst>
                <a:gs pos="100000">
                  <a:schemeClr val="bg1">
                    <a:lumMod val="85000"/>
                  </a:schemeClr>
                </a:gs>
                <a:gs pos="11000">
                  <a:srgbClr val="00E296"/>
                </a:gs>
              </a:gsLst>
              <a:lin ang="5400000" scaled="0"/>
            </a:gradFill>
            <a:prstDash val="solid"/>
            <a:headEnd type="none" w="med" len="med"/>
            <a:tailEnd type="none" w="med" len="med"/>
          </a:ln>
          <a:effectLst/>
        </p:spPr>
        <p:txBody>
          <a:bodyPr rot="0" spcFirstLastPara="0" vertOverflow="overflow" horzOverflow="overflow" vert="horz" wrap="square" lIns="144000" tIns="91440" rIns="45720" bIns="91440" numCol="1" spcCol="0" rtlCol="0" fromWordArt="0" anchor="t" anchorCtr="0" forceAA="0" compatLnSpc="1">
            <a:prstTxWarp prst="textNoShape">
              <a:avLst/>
            </a:prstTxWarp>
            <a:noAutofit/>
          </a:bodyPr>
          <a:lstStyle/>
          <a:p>
            <a:pPr defTabSz="914076" fontAlgn="base">
              <a:spcBef>
                <a:spcPct val="0"/>
              </a:spcBef>
              <a:spcAft>
                <a:spcPct val="0"/>
              </a:spcAft>
              <a:defRPr/>
            </a:pPr>
            <a:r>
              <a:rPr lang="en-US" sz="1100" kern="0" dirty="0">
                <a:solidFill>
                  <a:srgbClr val="FFFFFF"/>
                </a:solidFill>
                <a:latin typeface="Tahoma"/>
                <a:ea typeface="Segoe UI" pitchFamily="34" charset="0"/>
                <a:cs typeface="Segoe UI" pitchFamily="34" charset="0"/>
              </a:rPr>
              <a:t>Infrastructure- Level </a:t>
            </a:r>
          </a:p>
          <a:p>
            <a:pPr defTabSz="914076" fontAlgn="base">
              <a:spcBef>
                <a:spcPct val="0"/>
              </a:spcBef>
              <a:spcAft>
                <a:spcPct val="0"/>
              </a:spcAft>
              <a:defRPr/>
            </a:pPr>
            <a:endParaRPr lang="en-US" sz="11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Physical Security</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Logical Security</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App-level Security</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User/Admin Controls</a:t>
            </a:r>
          </a:p>
          <a:p>
            <a:pPr defTabSz="914076" fontAlgn="base">
              <a:spcBef>
                <a:spcPct val="0"/>
              </a:spcBef>
              <a:spcAft>
                <a:spcPct val="0"/>
              </a:spcAft>
              <a:defRPr/>
            </a:pPr>
            <a:endParaRPr lang="en-US" sz="11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endParaRPr lang="en-US" sz="11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endParaRPr lang="en-US" sz="5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endParaRPr lang="en-US" sz="700" kern="0" dirty="0">
              <a:solidFill>
                <a:srgbClr val="FFFFFF"/>
              </a:solidFill>
              <a:latin typeface="Tahoma"/>
              <a:ea typeface="Segoe UI" pitchFamily="34" charset="0"/>
              <a:cs typeface="Segoe UI" pitchFamily="34" charset="0"/>
            </a:endParaRPr>
          </a:p>
        </p:txBody>
      </p:sp>
      <p:sp>
        <p:nvSpPr>
          <p:cNvPr id="9" name="TextBox 8">
            <a:extLst>
              <a:ext uri="{FF2B5EF4-FFF2-40B4-BE49-F238E27FC236}">
                <a16:creationId xmlns:a16="http://schemas.microsoft.com/office/drawing/2014/main" id="{6639CB2C-8323-7607-D4D8-276677B27D6F}"/>
              </a:ext>
            </a:extLst>
          </p:cNvPr>
          <p:cNvSpPr txBox="1"/>
          <p:nvPr/>
        </p:nvSpPr>
        <p:spPr>
          <a:xfrm>
            <a:off x="6028601" y="1019454"/>
            <a:ext cx="615289" cy="276999"/>
          </a:xfrm>
          <a:prstGeom prst="rect">
            <a:avLst/>
          </a:prstGeom>
        </p:spPr>
        <p:txBody>
          <a:bodyPr wrap="none" lIns="36000" rIns="36000" rtlCol="0" anchor="ctr">
            <a:spAutoFit/>
          </a:bodyPr>
          <a:lstStyle/>
          <a:p>
            <a:pPr algn="ctr" defTabSz="685783">
              <a:defRPr/>
            </a:pPr>
            <a:r>
              <a:rPr lang="en-US" sz="1200" dirty="0">
                <a:solidFill>
                  <a:schemeClr val="bg1"/>
                </a:solidFill>
                <a:latin typeface="Tahoma"/>
              </a:rPr>
              <a:t>Security</a:t>
            </a:r>
          </a:p>
        </p:txBody>
      </p:sp>
      <p:sp>
        <p:nvSpPr>
          <p:cNvPr id="10" name="Rectangle 25">
            <a:extLst>
              <a:ext uri="{FF2B5EF4-FFF2-40B4-BE49-F238E27FC236}">
                <a16:creationId xmlns:a16="http://schemas.microsoft.com/office/drawing/2014/main" id="{4F311C9D-9B12-B54A-086A-6DF9D2DB72B7}"/>
              </a:ext>
            </a:extLst>
          </p:cNvPr>
          <p:cNvSpPr/>
          <p:nvPr/>
        </p:nvSpPr>
        <p:spPr bwMode="auto">
          <a:xfrm>
            <a:off x="7090975" y="1309153"/>
            <a:ext cx="1190953" cy="3143900"/>
          </a:xfrm>
          <a:prstGeom prst="roundRect">
            <a:avLst>
              <a:gd name="adj" fmla="val 0"/>
            </a:avLst>
          </a:prstGeom>
          <a:solidFill>
            <a:srgbClr val="2E24B9"/>
          </a:solidFill>
          <a:ln w="12700" cap="flat" cmpd="sng" algn="ctr">
            <a:gradFill>
              <a:gsLst>
                <a:gs pos="12000">
                  <a:srgbClr val="00E296"/>
                </a:gs>
                <a:gs pos="100000">
                  <a:schemeClr val="bg1">
                    <a:lumMod val="85000"/>
                  </a:schemeClr>
                </a:gs>
              </a:gsLst>
              <a:lin ang="5400000" scaled="1"/>
            </a:gradFill>
            <a:prstDash val="solid"/>
            <a:headEnd type="none" w="med" len="med"/>
            <a:tailEnd type="none" w="med" len="med"/>
          </a:ln>
          <a:effectLst/>
        </p:spPr>
        <p:txBody>
          <a:bodyPr rot="0" spcFirstLastPara="0" vertOverflow="overflow" horzOverflow="overflow" vert="horz" wrap="square" lIns="144000" tIns="91440" rIns="45720" bIns="91440" numCol="1" spcCol="0" rtlCol="0" fromWordArt="0" anchor="t" anchorCtr="0" forceAA="0" compatLnSpc="1">
            <a:prstTxWarp prst="textNoShape">
              <a:avLst/>
            </a:prstTxWarp>
            <a:noAutofit/>
          </a:bodyPr>
          <a:lstStyle/>
          <a:p>
            <a:pPr defTabSz="914076" fontAlgn="base">
              <a:spcBef>
                <a:spcPct val="0"/>
              </a:spcBef>
              <a:spcAft>
                <a:spcPct val="0"/>
              </a:spcAft>
              <a:defRPr/>
            </a:pPr>
            <a:r>
              <a:rPr lang="en-US" sz="1100" kern="0" dirty="0">
                <a:solidFill>
                  <a:srgbClr val="FFFFFF"/>
                </a:solidFill>
                <a:latin typeface="Tahoma"/>
                <a:ea typeface="Segoe UI" pitchFamily="34" charset="0"/>
                <a:cs typeface="Segoe UI" pitchFamily="34" charset="0"/>
              </a:rPr>
              <a:t>Role as data processor</a:t>
            </a:r>
          </a:p>
          <a:p>
            <a:pPr defTabSz="914076" fontAlgn="base">
              <a:spcBef>
                <a:spcPct val="0"/>
              </a:spcBef>
              <a:spcAft>
                <a:spcPct val="0"/>
              </a:spcAft>
              <a:defRPr/>
            </a:pPr>
            <a:endParaRPr lang="en-US" sz="11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Data Privacy</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Regulatory Controls</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Industry certifications</a:t>
            </a:r>
          </a:p>
          <a:p>
            <a:pPr defTabSz="914076" fontAlgn="base">
              <a:spcBef>
                <a:spcPct val="0"/>
              </a:spcBef>
              <a:spcAft>
                <a:spcPct val="0"/>
              </a:spcAft>
              <a:defRPr/>
            </a:pPr>
            <a:r>
              <a:rPr lang="en-US" sz="700" i="1" kern="0" dirty="0">
                <a:solidFill>
                  <a:srgbClr val="FFFFFF"/>
                </a:solidFill>
                <a:latin typeface="Tahoma"/>
                <a:ea typeface="Segoe UI" pitchFamily="34" charset="0"/>
                <a:cs typeface="Segoe UI" pitchFamily="34" charset="0"/>
              </a:rPr>
              <a:t>HIPPA, Sarbanes-Oxley</a:t>
            </a:r>
          </a:p>
          <a:p>
            <a:pPr defTabSz="914076" fontAlgn="base">
              <a:spcBef>
                <a:spcPct val="0"/>
              </a:spcBef>
              <a:spcAft>
                <a:spcPct val="0"/>
              </a:spcAft>
              <a:defRPr/>
            </a:pPr>
            <a:endParaRPr lang="en-US" sz="11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endParaRPr lang="en-US" sz="11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endParaRPr lang="en-US" sz="11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endParaRPr lang="en-US" sz="1100" kern="0" dirty="0">
              <a:solidFill>
                <a:srgbClr val="FFFFFF"/>
              </a:solidFill>
              <a:latin typeface="Tahoma"/>
              <a:ea typeface="Segoe UI" pitchFamily="34" charset="0"/>
              <a:cs typeface="Segoe UI" pitchFamily="34" charset="0"/>
            </a:endParaRPr>
          </a:p>
        </p:txBody>
      </p:sp>
      <p:sp>
        <p:nvSpPr>
          <p:cNvPr id="11" name="Rectangle 27">
            <a:extLst>
              <a:ext uri="{FF2B5EF4-FFF2-40B4-BE49-F238E27FC236}">
                <a16:creationId xmlns:a16="http://schemas.microsoft.com/office/drawing/2014/main" id="{6BE1A928-B72A-8EBC-249B-8EEADE4FFA62}"/>
              </a:ext>
            </a:extLst>
          </p:cNvPr>
          <p:cNvSpPr/>
          <p:nvPr/>
        </p:nvSpPr>
        <p:spPr>
          <a:xfrm>
            <a:off x="7132148" y="2811688"/>
            <a:ext cx="1192667" cy="1371719"/>
          </a:xfrm>
          <a:prstGeom prst="roundRect">
            <a:avLst/>
          </a:prstGeom>
          <a:noFill/>
        </p:spPr>
        <p:txBody>
          <a:bodyPr wrap="square">
            <a:spAutoFit/>
          </a:bodyPr>
          <a:lstStyle/>
          <a:p>
            <a:pPr defTabSz="914076" fontAlgn="base">
              <a:spcBef>
                <a:spcPct val="0"/>
              </a:spcBef>
              <a:spcAft>
                <a:spcPct val="0"/>
              </a:spcAft>
              <a:defRPr/>
            </a:pPr>
            <a:r>
              <a:rPr lang="en-US" sz="1100" kern="0" dirty="0">
                <a:solidFill>
                  <a:srgbClr val="FFFFFF"/>
                </a:solidFill>
                <a:latin typeface="Tahoma"/>
                <a:ea typeface="Segoe UI" pitchFamily="34" charset="0"/>
                <a:cs typeface="Segoe UI" pitchFamily="34" charset="0"/>
              </a:rPr>
              <a:t>Role as data owner</a:t>
            </a:r>
          </a:p>
          <a:p>
            <a:pPr defTabSz="914076" fontAlgn="base">
              <a:spcBef>
                <a:spcPct val="0"/>
              </a:spcBef>
              <a:spcAft>
                <a:spcPct val="0"/>
              </a:spcAft>
              <a:defRPr/>
            </a:pPr>
            <a:endParaRPr lang="en-US" sz="6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Answer to corporate and industry regulations</a:t>
            </a:r>
          </a:p>
          <a:p>
            <a:pPr defTabSz="914076" fontAlgn="base">
              <a:spcBef>
                <a:spcPct val="0"/>
              </a:spcBef>
              <a:spcAft>
                <a:spcPct val="0"/>
              </a:spcAft>
              <a:defRPr/>
            </a:pPr>
            <a:endParaRPr lang="en-US" sz="600" b="1"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Demands from internal legal and compliance officers</a:t>
            </a:r>
          </a:p>
        </p:txBody>
      </p:sp>
      <p:sp>
        <p:nvSpPr>
          <p:cNvPr id="12" name="TextBox 11">
            <a:extLst>
              <a:ext uri="{FF2B5EF4-FFF2-40B4-BE49-F238E27FC236}">
                <a16:creationId xmlns:a16="http://schemas.microsoft.com/office/drawing/2014/main" id="{2B8B21B4-BDD2-FEE5-9552-108610DF22B2}"/>
              </a:ext>
            </a:extLst>
          </p:cNvPr>
          <p:cNvSpPr txBox="1"/>
          <p:nvPr/>
        </p:nvSpPr>
        <p:spPr>
          <a:xfrm>
            <a:off x="7252414" y="1019454"/>
            <a:ext cx="802518" cy="276999"/>
          </a:xfrm>
          <a:prstGeom prst="rect">
            <a:avLst/>
          </a:prstGeom>
        </p:spPr>
        <p:txBody>
          <a:bodyPr wrap="none" lIns="36000" rIns="36000" rtlCol="0" anchor="ctr">
            <a:spAutoFit/>
          </a:bodyPr>
          <a:lstStyle/>
          <a:p>
            <a:pPr algn="ctr" defTabSz="685783">
              <a:defRPr/>
            </a:pPr>
            <a:r>
              <a:rPr lang="en-US" sz="1200" dirty="0">
                <a:solidFill>
                  <a:schemeClr val="bg1"/>
                </a:solidFill>
                <a:latin typeface="Tahoma"/>
              </a:rPr>
              <a:t>Regulatory</a:t>
            </a:r>
          </a:p>
        </p:txBody>
      </p:sp>
      <p:sp>
        <p:nvSpPr>
          <p:cNvPr id="13" name="TextBox 12">
            <a:extLst>
              <a:ext uri="{FF2B5EF4-FFF2-40B4-BE49-F238E27FC236}">
                <a16:creationId xmlns:a16="http://schemas.microsoft.com/office/drawing/2014/main" id="{253A61A3-CBB3-1234-19AC-C7C65EBF6E49}"/>
              </a:ext>
            </a:extLst>
          </p:cNvPr>
          <p:cNvSpPr txBox="1"/>
          <p:nvPr/>
        </p:nvSpPr>
        <p:spPr>
          <a:xfrm>
            <a:off x="253520" y="1670657"/>
            <a:ext cx="1931590" cy="600164"/>
          </a:xfrm>
          <a:prstGeom prst="rect">
            <a:avLst/>
          </a:prstGeom>
        </p:spPr>
        <p:txBody>
          <a:bodyPr wrap="square" rtlCol="0" anchor="ctr">
            <a:spAutoFit/>
          </a:bodyPr>
          <a:lstStyle/>
          <a:p>
            <a:pPr defTabSz="914378">
              <a:spcAft>
                <a:spcPts val="600"/>
              </a:spcAft>
              <a:defRPr/>
            </a:pPr>
            <a:r>
              <a:rPr lang="en-US" sz="1200" dirty="0">
                <a:solidFill>
                  <a:srgbClr val="FFFFFF"/>
                </a:solidFill>
                <a:latin typeface="Tahoma"/>
              </a:rPr>
              <a:t>Microsoft’s Responsibility</a:t>
            </a:r>
          </a:p>
          <a:p>
            <a:pPr defTabSz="914378">
              <a:defRPr/>
            </a:pPr>
            <a:r>
              <a:rPr lang="en-US" sz="800" dirty="0">
                <a:solidFill>
                  <a:srgbClr val="FFFFFF"/>
                </a:solidFill>
                <a:latin typeface="Tahoma"/>
              </a:rPr>
              <a:t>Learn more from </a:t>
            </a:r>
            <a:br>
              <a:rPr lang="en-US" sz="800" dirty="0">
                <a:solidFill>
                  <a:srgbClr val="FFFFFF"/>
                </a:solidFill>
                <a:latin typeface="Tahoma"/>
              </a:rPr>
            </a:br>
            <a:r>
              <a:rPr lang="en-US" sz="800" dirty="0">
                <a:solidFill>
                  <a:srgbClr val="FFFFFF"/>
                </a:solidFill>
                <a:latin typeface="Tahoma"/>
              </a:rPr>
              <a:t>the </a:t>
            </a:r>
            <a:r>
              <a:rPr lang="en-US" sz="800" dirty="0">
                <a:solidFill>
                  <a:srgbClr val="FFFFFF"/>
                </a:solidFill>
                <a:latin typeface="Tahoma"/>
                <a:hlinkClick r:id="rId2">
                  <a:extLst>
                    <a:ext uri="{A12FA001-AC4F-418D-AE19-62706E023703}">
                      <ahyp:hlinkClr xmlns:ahyp="http://schemas.microsoft.com/office/drawing/2018/hyperlinkcolor" val="tx"/>
                    </a:ext>
                  </a:extLst>
                </a:hlinkClick>
              </a:rPr>
              <a:t> 365 Trust Center</a:t>
            </a:r>
            <a:endParaRPr lang="en-US" sz="800" dirty="0">
              <a:solidFill>
                <a:srgbClr val="FFFFFF"/>
              </a:solidFill>
              <a:latin typeface="Tahoma"/>
            </a:endParaRPr>
          </a:p>
        </p:txBody>
      </p:sp>
      <p:sp>
        <p:nvSpPr>
          <p:cNvPr id="14" name="TextBox 13">
            <a:extLst>
              <a:ext uri="{FF2B5EF4-FFF2-40B4-BE49-F238E27FC236}">
                <a16:creationId xmlns:a16="http://schemas.microsoft.com/office/drawing/2014/main" id="{F1B91E2F-EB69-47D0-581C-9A7F9559D86E}"/>
              </a:ext>
            </a:extLst>
          </p:cNvPr>
          <p:cNvSpPr txBox="1"/>
          <p:nvPr/>
        </p:nvSpPr>
        <p:spPr>
          <a:xfrm>
            <a:off x="258301" y="3428845"/>
            <a:ext cx="1620999" cy="584775"/>
          </a:xfrm>
          <a:prstGeom prst="rect">
            <a:avLst/>
          </a:prstGeom>
        </p:spPr>
        <p:txBody>
          <a:bodyPr wrap="square" rtlCol="0" anchor="ctr">
            <a:spAutoFit/>
          </a:bodyPr>
          <a:lstStyle/>
          <a:p>
            <a:pPr defTabSz="914378">
              <a:defRPr/>
            </a:pPr>
            <a:r>
              <a:rPr lang="en-US" sz="1600" dirty="0">
                <a:solidFill>
                  <a:srgbClr val="FFFFFF"/>
                </a:solidFill>
                <a:latin typeface="Tahoma"/>
              </a:rPr>
              <a:t>YOUR Responsibility</a:t>
            </a:r>
          </a:p>
        </p:txBody>
      </p:sp>
      <p:sp>
        <p:nvSpPr>
          <p:cNvPr id="15" name="Rectangle: Rounded Corners 14">
            <a:extLst>
              <a:ext uri="{FF2B5EF4-FFF2-40B4-BE49-F238E27FC236}">
                <a16:creationId xmlns:a16="http://schemas.microsoft.com/office/drawing/2014/main" id="{8C93EE71-B631-8DA9-7CA4-19CADFEAEE90}"/>
              </a:ext>
            </a:extLst>
          </p:cNvPr>
          <p:cNvSpPr/>
          <p:nvPr/>
        </p:nvSpPr>
        <p:spPr bwMode="auto">
          <a:xfrm>
            <a:off x="3956946" y="3072536"/>
            <a:ext cx="1689562" cy="628348"/>
          </a:xfrm>
          <a:prstGeom prst="roundRect">
            <a:avLst>
              <a:gd name="adj" fmla="val 0"/>
            </a:avLst>
          </a:prstGeom>
          <a:solidFill>
            <a:srgbClr val="2E24B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91440" rIns="45720" bIns="144000" numCol="1" spcCol="0" rtlCol="0" fromWordArt="0" anchor="ctr" anchorCtr="0" forceAA="0" compatLnSpc="1">
            <a:prstTxWarp prst="textNoShape">
              <a:avLst/>
            </a:prstTxWarp>
            <a:noAutofit/>
          </a:bodyPr>
          <a:lstStyle/>
          <a:p>
            <a:pPr defTabSz="914076" fontAlgn="base">
              <a:spcBef>
                <a:spcPct val="0"/>
              </a:spcBef>
              <a:spcAft>
                <a:spcPct val="0"/>
              </a:spcAft>
              <a:defRPr/>
            </a:pPr>
            <a:r>
              <a:rPr lang="en-US" sz="1100" dirty="0">
                <a:solidFill>
                  <a:srgbClr val="FFFFFF"/>
                </a:solidFill>
                <a:latin typeface="Tahoma"/>
                <a:ea typeface="Segoe UI" pitchFamily="34" charset="0"/>
                <a:cs typeface="Segoe UI" pitchFamily="34" charset="0"/>
              </a:rPr>
              <a:t>365 Backup</a:t>
            </a:r>
          </a:p>
          <a:p>
            <a:pPr defTabSz="914076" fontAlgn="base">
              <a:spcBef>
                <a:spcPct val="0"/>
              </a:spcBef>
              <a:spcAft>
                <a:spcPct val="0"/>
              </a:spcAft>
              <a:defRPr/>
            </a:pPr>
            <a:r>
              <a:rPr lang="en-US" sz="800" dirty="0">
                <a:solidFill>
                  <a:srgbClr val="FFFFFF"/>
                </a:solidFill>
                <a:latin typeface="Tahoma"/>
                <a:ea typeface="Segoe UI" pitchFamily="34" charset="0"/>
                <a:cs typeface="Segoe UI" pitchFamily="34" charset="0"/>
              </a:rPr>
              <a:t>Copy of your data </a:t>
            </a:r>
          </a:p>
          <a:p>
            <a:pPr defTabSz="914076" fontAlgn="base">
              <a:spcBef>
                <a:spcPct val="0"/>
              </a:spcBef>
              <a:spcAft>
                <a:spcPct val="0"/>
              </a:spcAft>
              <a:defRPr/>
            </a:pPr>
            <a:r>
              <a:rPr lang="en-US" sz="800" dirty="0">
                <a:solidFill>
                  <a:srgbClr val="FFFFFF"/>
                </a:solidFill>
                <a:latin typeface="Tahoma"/>
                <a:ea typeface="Segoe UI" pitchFamily="34" charset="0"/>
                <a:cs typeface="Segoe UI" pitchFamily="34" charset="0"/>
              </a:rPr>
              <a:t>stored in a different location </a:t>
            </a:r>
            <a:endParaRPr lang="en-US" sz="1000" dirty="0">
              <a:solidFill>
                <a:srgbClr val="FFFFFF"/>
              </a:solidFill>
              <a:latin typeface="Tahoma"/>
              <a:ea typeface="Segoe UI" pitchFamily="34" charset="0"/>
              <a:cs typeface="Segoe UI" pitchFamily="34" charset="0"/>
            </a:endParaRPr>
          </a:p>
        </p:txBody>
      </p:sp>
      <p:sp>
        <p:nvSpPr>
          <p:cNvPr id="16" name="Rectangle 2">
            <a:extLst>
              <a:ext uri="{FF2B5EF4-FFF2-40B4-BE49-F238E27FC236}">
                <a16:creationId xmlns:a16="http://schemas.microsoft.com/office/drawing/2014/main" id="{94AEC99E-C7DF-64F1-3F01-E28D579D8DAC}"/>
              </a:ext>
            </a:extLst>
          </p:cNvPr>
          <p:cNvSpPr/>
          <p:nvPr/>
        </p:nvSpPr>
        <p:spPr>
          <a:xfrm>
            <a:off x="5793475" y="2811688"/>
            <a:ext cx="1167593" cy="1626632"/>
          </a:xfrm>
          <a:prstGeom prst="roundRect">
            <a:avLst/>
          </a:prstGeom>
          <a:noFill/>
          <a:ln>
            <a:noFill/>
          </a:ln>
        </p:spPr>
        <p:txBody>
          <a:bodyPr wrap="square">
            <a:spAutoFit/>
          </a:bodyPr>
          <a:lstStyle/>
          <a:p>
            <a:pPr defTabSz="914076" fontAlgn="base">
              <a:spcBef>
                <a:spcPct val="0"/>
              </a:spcBef>
              <a:spcAft>
                <a:spcPct val="0"/>
              </a:spcAft>
              <a:defRPr/>
            </a:pPr>
            <a:r>
              <a:rPr lang="en-US" sz="1100" kern="0" dirty="0">
                <a:solidFill>
                  <a:srgbClr val="FFFFFF"/>
                </a:solidFill>
                <a:latin typeface="Tahoma"/>
                <a:ea typeface="Segoe UI" pitchFamily="34" charset="0"/>
                <a:cs typeface="Segoe UI" pitchFamily="34" charset="0"/>
              </a:rPr>
              <a:t>Data-Level</a:t>
            </a:r>
          </a:p>
          <a:p>
            <a:pPr defTabSz="914076" fontAlgn="base">
              <a:spcBef>
                <a:spcPct val="0"/>
              </a:spcBef>
              <a:spcAft>
                <a:spcPct val="0"/>
              </a:spcAft>
              <a:defRPr/>
            </a:pPr>
            <a:endParaRPr lang="en-US" sz="600"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r>
              <a:rPr lang="en-US" sz="700" i="1" kern="0" dirty="0">
                <a:solidFill>
                  <a:srgbClr val="FFFFFF"/>
                </a:solidFill>
                <a:latin typeface="Tahoma"/>
                <a:ea typeface="Segoe UI" pitchFamily="34" charset="0"/>
                <a:cs typeface="Segoe UI" pitchFamily="34" charset="0"/>
              </a:rPr>
              <a:t>Internal:</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Accidental Deletion</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Malicious Insiders</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Employee Retaliation</a:t>
            </a:r>
            <a:br>
              <a:rPr lang="en-US" sz="700" kern="0" dirty="0">
                <a:solidFill>
                  <a:srgbClr val="FFFFFF"/>
                </a:solidFill>
                <a:latin typeface="Tahoma"/>
                <a:ea typeface="Segoe UI" pitchFamily="34" charset="0"/>
                <a:cs typeface="Segoe UI" pitchFamily="34" charset="0"/>
              </a:rPr>
            </a:br>
            <a:r>
              <a:rPr lang="en-US" sz="700" kern="0" dirty="0">
                <a:solidFill>
                  <a:srgbClr val="FFFFFF"/>
                </a:solidFill>
                <a:latin typeface="Tahoma"/>
                <a:ea typeface="Segoe UI" pitchFamily="34" charset="0"/>
                <a:cs typeface="Segoe UI" pitchFamily="34" charset="0"/>
              </a:rPr>
              <a:t>Evidence Tampering</a:t>
            </a:r>
          </a:p>
          <a:p>
            <a:pPr defTabSz="914076" fontAlgn="base">
              <a:spcBef>
                <a:spcPct val="0"/>
              </a:spcBef>
              <a:spcAft>
                <a:spcPct val="0"/>
              </a:spcAft>
              <a:defRPr/>
            </a:pPr>
            <a:endParaRPr lang="en-US" sz="600" b="1" kern="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r>
              <a:rPr lang="en-US" sz="700" i="1" kern="0" dirty="0">
                <a:solidFill>
                  <a:srgbClr val="FFFFFF"/>
                </a:solidFill>
                <a:latin typeface="Tahoma"/>
                <a:ea typeface="Segoe UI" pitchFamily="34" charset="0"/>
                <a:cs typeface="Segoe UI" pitchFamily="34" charset="0"/>
              </a:rPr>
              <a:t>External:</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Ransomware</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Malware</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Hackers</a:t>
            </a:r>
          </a:p>
          <a:p>
            <a:pPr defTabSz="914076" fontAlgn="base">
              <a:spcBef>
                <a:spcPct val="0"/>
              </a:spcBef>
              <a:spcAft>
                <a:spcPct val="0"/>
              </a:spcAft>
              <a:defRPr/>
            </a:pPr>
            <a:r>
              <a:rPr lang="en-US" sz="700" kern="0" dirty="0">
                <a:solidFill>
                  <a:srgbClr val="FFFFFF"/>
                </a:solidFill>
                <a:latin typeface="Tahoma"/>
                <a:ea typeface="Segoe UI" pitchFamily="34" charset="0"/>
                <a:cs typeface="Segoe UI" pitchFamily="34" charset="0"/>
              </a:rPr>
              <a:t>Rogue Apps</a:t>
            </a:r>
            <a:endParaRPr lang="en-US" dirty="0">
              <a:solidFill>
                <a:srgbClr val="FFFFFF"/>
              </a:solidFill>
              <a:latin typeface="Tahoma"/>
            </a:endParaRPr>
          </a:p>
        </p:txBody>
      </p:sp>
      <p:grpSp>
        <p:nvGrpSpPr>
          <p:cNvPr id="17" name="Group 16">
            <a:extLst>
              <a:ext uri="{FF2B5EF4-FFF2-40B4-BE49-F238E27FC236}">
                <a16:creationId xmlns:a16="http://schemas.microsoft.com/office/drawing/2014/main" id="{65D2AD35-9E59-FD36-1CC9-50B22E8F180F}"/>
              </a:ext>
            </a:extLst>
          </p:cNvPr>
          <p:cNvGrpSpPr/>
          <p:nvPr/>
        </p:nvGrpSpPr>
        <p:grpSpPr>
          <a:xfrm>
            <a:off x="2137884" y="800213"/>
            <a:ext cx="1689562" cy="3649534"/>
            <a:chOff x="2137883" y="800213"/>
            <a:chExt cx="1689562" cy="3649534"/>
          </a:xfrm>
        </p:grpSpPr>
        <p:sp>
          <p:nvSpPr>
            <p:cNvPr id="18" name="TextBox 17">
              <a:extLst>
                <a:ext uri="{FF2B5EF4-FFF2-40B4-BE49-F238E27FC236}">
                  <a16:creationId xmlns:a16="http://schemas.microsoft.com/office/drawing/2014/main" id="{DE03400A-649F-E78A-2E84-8C83A2979191}"/>
                </a:ext>
              </a:extLst>
            </p:cNvPr>
            <p:cNvSpPr txBox="1"/>
            <p:nvPr/>
          </p:nvSpPr>
          <p:spPr>
            <a:xfrm>
              <a:off x="2285666" y="800213"/>
              <a:ext cx="1399888" cy="461665"/>
            </a:xfrm>
            <a:prstGeom prst="rect">
              <a:avLst/>
            </a:prstGeom>
          </p:spPr>
          <p:txBody>
            <a:bodyPr wrap="square" lIns="36000" rIns="36000" rtlCol="0" anchor="ctr">
              <a:spAutoFit/>
            </a:bodyPr>
            <a:lstStyle/>
            <a:p>
              <a:pPr algn="ctr" defTabSz="685783">
                <a:defRPr/>
              </a:pPr>
              <a:r>
                <a:rPr lang="en-US" sz="1200" dirty="0">
                  <a:solidFill>
                    <a:schemeClr val="bg1"/>
                  </a:solidFill>
                  <a:latin typeface="Tahoma"/>
                </a:rPr>
                <a:t>Primary </a:t>
              </a:r>
            </a:p>
            <a:p>
              <a:pPr algn="ctr" defTabSz="685783">
                <a:defRPr/>
              </a:pPr>
              <a:r>
                <a:rPr lang="en-US" sz="1200" dirty="0">
                  <a:solidFill>
                    <a:schemeClr val="bg1"/>
                  </a:solidFill>
                  <a:latin typeface="Tahoma"/>
                </a:rPr>
                <a:t>Responsibility</a:t>
              </a:r>
              <a:endParaRPr lang="ru-RU" sz="1200" dirty="0">
                <a:solidFill>
                  <a:schemeClr val="bg1"/>
                </a:solidFill>
                <a:latin typeface="Tahoma"/>
              </a:endParaRPr>
            </a:p>
          </p:txBody>
        </p:sp>
        <p:sp>
          <p:nvSpPr>
            <p:cNvPr id="19" name="Rectangle: Rounded Corners 18">
              <a:extLst>
                <a:ext uri="{FF2B5EF4-FFF2-40B4-BE49-F238E27FC236}">
                  <a16:creationId xmlns:a16="http://schemas.microsoft.com/office/drawing/2014/main" id="{CAAC7A20-71A3-C8F5-9246-1F8AC19E850D}"/>
                </a:ext>
              </a:extLst>
            </p:cNvPr>
            <p:cNvSpPr/>
            <p:nvPr/>
          </p:nvSpPr>
          <p:spPr bwMode="auto">
            <a:xfrm>
              <a:off x="2137883" y="3074009"/>
              <a:ext cx="1689562" cy="1375738"/>
            </a:xfrm>
            <a:prstGeom prst="roundRect">
              <a:avLst>
                <a:gd name="adj" fmla="val 0"/>
              </a:avLst>
            </a:prstGeom>
            <a:solidFill>
              <a:srgbClr val="2E24B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0000" tIns="91440" rIns="45720" bIns="91440" numCol="1" spcCol="0" rtlCol="0" fromWordArt="0" anchor="ctr" anchorCtr="0" forceAA="0" compatLnSpc="1">
              <a:prstTxWarp prst="textNoShape">
                <a:avLst/>
              </a:prstTxWarp>
              <a:noAutofit/>
            </a:bodyPr>
            <a:lstStyle/>
            <a:p>
              <a:pPr defTabSz="914076" fontAlgn="base">
                <a:spcBef>
                  <a:spcPct val="0"/>
                </a:spcBef>
                <a:spcAft>
                  <a:spcPct val="0"/>
                </a:spcAft>
                <a:defRPr/>
              </a:pPr>
              <a:r>
                <a:rPr lang="en-US" sz="1200" dirty="0">
                  <a:solidFill>
                    <a:srgbClr val="FFFFFF"/>
                  </a:solidFill>
                  <a:latin typeface="Tahoma"/>
                  <a:ea typeface="Segoe UI" pitchFamily="34" charset="0"/>
                  <a:cs typeface="Segoe UI" pitchFamily="34" charset="0"/>
                </a:rPr>
                <a:t>Your</a:t>
              </a:r>
            </a:p>
            <a:p>
              <a:pPr defTabSz="914076" fontAlgn="base">
                <a:spcBef>
                  <a:spcPct val="0"/>
                </a:spcBef>
                <a:spcAft>
                  <a:spcPct val="0"/>
                </a:spcAft>
                <a:defRPr/>
              </a:pPr>
              <a:r>
                <a:rPr lang="en-US" sz="1200" dirty="0">
                  <a:solidFill>
                    <a:srgbClr val="FFFFFF"/>
                  </a:solidFill>
                  <a:latin typeface="Tahoma"/>
                  <a:ea typeface="Segoe UI" pitchFamily="34" charset="0"/>
                  <a:cs typeface="Segoe UI" pitchFamily="34" charset="0"/>
                </a:rPr>
                <a:t>365 data</a:t>
              </a:r>
            </a:p>
            <a:p>
              <a:pPr defTabSz="914076" fontAlgn="base">
                <a:spcBef>
                  <a:spcPct val="0"/>
                </a:spcBef>
                <a:spcAft>
                  <a:spcPct val="0"/>
                </a:spcAft>
                <a:defRPr/>
              </a:pPr>
              <a:endParaRPr lang="en-US"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r>
                <a:rPr lang="en-US" sz="1100" dirty="0">
                  <a:solidFill>
                    <a:srgbClr val="FFFFFF"/>
                  </a:solidFill>
                  <a:latin typeface="Tahoma"/>
                  <a:ea typeface="Segoe UI" pitchFamily="34" charset="0"/>
                  <a:cs typeface="Segoe UI" pitchFamily="34" charset="0"/>
                </a:rPr>
                <a:t>Access and control </a:t>
              </a:r>
            </a:p>
            <a:p>
              <a:pPr defTabSz="914076" fontAlgn="base">
                <a:spcBef>
                  <a:spcPct val="0"/>
                </a:spcBef>
                <a:spcAft>
                  <a:spcPct val="0"/>
                </a:spcAft>
                <a:defRPr/>
              </a:pPr>
              <a:r>
                <a:rPr lang="en-US" sz="1100" dirty="0">
                  <a:solidFill>
                    <a:srgbClr val="FFFFFF"/>
                  </a:solidFill>
                  <a:latin typeface="Tahoma"/>
                  <a:ea typeface="Segoe UI" pitchFamily="34" charset="0"/>
                  <a:cs typeface="Segoe UI" pitchFamily="34" charset="0"/>
                </a:rPr>
                <a:t>of your data residing </a:t>
              </a:r>
            </a:p>
            <a:p>
              <a:pPr defTabSz="914076" fontAlgn="base">
                <a:spcBef>
                  <a:spcPct val="0"/>
                </a:spcBef>
                <a:spcAft>
                  <a:spcPct val="0"/>
                </a:spcAft>
                <a:defRPr/>
              </a:pPr>
              <a:r>
                <a:rPr lang="en-US" sz="1100">
                  <a:solidFill>
                    <a:srgbClr val="FFFFFF"/>
                  </a:solidFill>
                  <a:latin typeface="Tahoma"/>
                  <a:ea typeface="Segoe UI" pitchFamily="34" charset="0"/>
                  <a:cs typeface="Segoe UI" pitchFamily="34" charset="0"/>
                </a:rPr>
                <a:t>in 365</a:t>
              </a:r>
              <a:endParaRPr lang="en-US" sz="1100" dirty="0">
                <a:solidFill>
                  <a:srgbClr val="FFFFFF"/>
                </a:solidFill>
                <a:latin typeface="Tahoma"/>
                <a:ea typeface="Segoe UI" pitchFamily="34" charset="0"/>
                <a:cs typeface="Segoe UI" pitchFamily="34" charset="0"/>
              </a:endParaRPr>
            </a:p>
          </p:txBody>
        </p:sp>
        <p:sp>
          <p:nvSpPr>
            <p:cNvPr id="20" name="Rectangle 19">
              <a:extLst>
                <a:ext uri="{FF2B5EF4-FFF2-40B4-BE49-F238E27FC236}">
                  <a16:creationId xmlns:a16="http://schemas.microsoft.com/office/drawing/2014/main" id="{17D4005C-00A1-F4AD-9894-2637F28B77A5}"/>
                </a:ext>
              </a:extLst>
            </p:cNvPr>
            <p:cNvSpPr/>
            <p:nvPr/>
          </p:nvSpPr>
          <p:spPr bwMode="auto">
            <a:xfrm>
              <a:off x="2137883" y="1323433"/>
              <a:ext cx="1689562" cy="1363149"/>
            </a:xfrm>
            <a:prstGeom prst="rect">
              <a:avLst/>
            </a:prstGeom>
            <a:solidFill>
              <a:srgbClr val="2E24B9"/>
            </a:solidFill>
            <a:ln w="12700">
              <a:solidFill>
                <a:srgbClr val="00E2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0000" tIns="45720" rIns="45720" bIns="91440" numCol="1" spcCol="0" rtlCol="0" fromWordArt="0" anchor="ctr" anchorCtr="0" forceAA="0" compatLnSpc="1">
              <a:prstTxWarp prst="textNoShape">
                <a:avLst/>
              </a:prstTxWarp>
              <a:noAutofit/>
            </a:bodyPr>
            <a:lstStyle/>
            <a:p>
              <a:pPr defTabSz="914076" fontAlgn="base">
                <a:spcBef>
                  <a:spcPct val="0"/>
                </a:spcBef>
                <a:spcAft>
                  <a:spcPct val="0"/>
                </a:spcAft>
                <a:defRPr/>
              </a:pPr>
              <a:r>
                <a:rPr lang="en-US" sz="1100" dirty="0">
                  <a:solidFill>
                    <a:srgbClr val="FFFFFF"/>
                  </a:solidFill>
                  <a:latin typeface="Tahoma"/>
                  <a:ea typeface="Segoe UI" pitchFamily="34" charset="0"/>
                  <a:cs typeface="Segoe UI" pitchFamily="34" charset="0"/>
                </a:rPr>
                <a:t>MICROSOFT GLOBAL INFRASTRUCTURE</a:t>
              </a:r>
            </a:p>
            <a:p>
              <a:pPr defTabSz="914076" fontAlgn="base">
                <a:spcBef>
                  <a:spcPct val="0"/>
                </a:spcBef>
                <a:spcAft>
                  <a:spcPct val="0"/>
                </a:spcAft>
                <a:defRPr/>
              </a:pPr>
              <a:endParaRPr lang="en-US" sz="1050" dirty="0">
                <a:solidFill>
                  <a:srgbClr val="FFFFFF"/>
                </a:solidFill>
                <a:latin typeface="Tahoma"/>
                <a:ea typeface="Segoe UI" pitchFamily="34" charset="0"/>
                <a:cs typeface="Segoe UI" pitchFamily="34" charset="0"/>
              </a:endParaRPr>
            </a:p>
            <a:p>
              <a:pPr defTabSz="914076" fontAlgn="base">
                <a:spcBef>
                  <a:spcPct val="0"/>
                </a:spcBef>
                <a:spcAft>
                  <a:spcPct val="0"/>
                </a:spcAft>
                <a:defRPr/>
              </a:pPr>
              <a:r>
                <a:rPr lang="en-US" sz="1050" dirty="0">
                  <a:solidFill>
                    <a:srgbClr val="FFFFFF"/>
                  </a:solidFill>
                  <a:latin typeface="Tahoma"/>
                  <a:ea typeface="Segoe UI" pitchFamily="34" charset="0"/>
                  <a:cs typeface="Segoe UI" pitchFamily="34" charset="0"/>
                </a:rPr>
                <a:t>Uptime of the </a:t>
              </a:r>
            </a:p>
            <a:p>
              <a:pPr defTabSz="914076" fontAlgn="base">
                <a:spcBef>
                  <a:spcPct val="0"/>
                </a:spcBef>
                <a:spcAft>
                  <a:spcPct val="0"/>
                </a:spcAft>
                <a:defRPr/>
              </a:pPr>
              <a:r>
                <a:rPr lang="en-US" sz="1050" dirty="0">
                  <a:solidFill>
                    <a:srgbClr val="FFFFFF"/>
                  </a:solidFill>
                  <a:latin typeface="Tahoma"/>
                  <a:ea typeface="Segoe UI" pitchFamily="34" charset="0"/>
                  <a:cs typeface="Segoe UI" pitchFamily="34" charset="0"/>
                </a:rPr>
                <a:t>Microsoft 365</a:t>
              </a:r>
            </a:p>
            <a:p>
              <a:pPr defTabSz="914076" fontAlgn="base">
                <a:spcBef>
                  <a:spcPct val="0"/>
                </a:spcBef>
                <a:spcAft>
                  <a:spcPct val="0"/>
                </a:spcAft>
                <a:defRPr/>
              </a:pPr>
              <a:r>
                <a:rPr lang="en-US" sz="1050" dirty="0">
                  <a:solidFill>
                    <a:srgbClr val="FFFFFF"/>
                  </a:solidFill>
                  <a:latin typeface="Tahoma"/>
                  <a:ea typeface="Segoe UI" pitchFamily="34" charset="0"/>
                  <a:cs typeface="Segoe UI" pitchFamily="34" charset="0"/>
                </a:rPr>
                <a:t>Cloud Service</a:t>
              </a:r>
            </a:p>
          </p:txBody>
        </p:sp>
      </p:grpSp>
      <p:grpSp>
        <p:nvGrpSpPr>
          <p:cNvPr id="21" name="Group 20">
            <a:extLst>
              <a:ext uri="{FF2B5EF4-FFF2-40B4-BE49-F238E27FC236}">
                <a16:creationId xmlns:a16="http://schemas.microsoft.com/office/drawing/2014/main" id="{75BD9C56-4135-56E5-CCE4-DCB0C6D92C94}"/>
              </a:ext>
            </a:extLst>
          </p:cNvPr>
          <p:cNvGrpSpPr/>
          <p:nvPr/>
        </p:nvGrpSpPr>
        <p:grpSpPr>
          <a:xfrm>
            <a:off x="3956945" y="1011214"/>
            <a:ext cx="1689562" cy="932520"/>
            <a:chOff x="3956944" y="1011213"/>
            <a:chExt cx="1689562" cy="932520"/>
          </a:xfrm>
        </p:grpSpPr>
        <p:sp>
          <p:nvSpPr>
            <p:cNvPr id="22" name="TextBox 21">
              <a:extLst>
                <a:ext uri="{FF2B5EF4-FFF2-40B4-BE49-F238E27FC236}">
                  <a16:creationId xmlns:a16="http://schemas.microsoft.com/office/drawing/2014/main" id="{ADF773EB-8DB8-F367-5543-6F2B60095222}"/>
                </a:ext>
              </a:extLst>
            </p:cNvPr>
            <p:cNvSpPr txBox="1"/>
            <p:nvPr/>
          </p:nvSpPr>
          <p:spPr>
            <a:xfrm>
              <a:off x="3990162" y="1011213"/>
              <a:ext cx="1623128" cy="276999"/>
            </a:xfrm>
            <a:prstGeom prst="rect">
              <a:avLst/>
            </a:prstGeom>
          </p:spPr>
          <p:txBody>
            <a:bodyPr wrap="none" lIns="36000" rIns="36000" rtlCol="0" anchor="ctr">
              <a:spAutoFit/>
            </a:bodyPr>
            <a:lstStyle/>
            <a:p>
              <a:pPr algn="ctr" defTabSz="685783">
                <a:defRPr/>
              </a:pPr>
              <a:r>
                <a:rPr lang="en-US" sz="1200" dirty="0">
                  <a:solidFill>
                    <a:schemeClr val="bg1"/>
                  </a:solidFill>
                  <a:latin typeface="Tahoma"/>
                </a:rPr>
                <a:t>Supporting Technology</a:t>
              </a:r>
              <a:endParaRPr lang="ru-RU" sz="1200" dirty="0">
                <a:solidFill>
                  <a:schemeClr val="bg1"/>
                </a:solidFill>
                <a:latin typeface="Tahoma"/>
              </a:endParaRPr>
            </a:p>
          </p:txBody>
        </p:sp>
        <p:sp>
          <p:nvSpPr>
            <p:cNvPr id="23" name="Rectangle 22">
              <a:extLst>
                <a:ext uri="{FF2B5EF4-FFF2-40B4-BE49-F238E27FC236}">
                  <a16:creationId xmlns:a16="http://schemas.microsoft.com/office/drawing/2014/main" id="{AF3B0B97-3943-D82E-FB8F-0392AAD1192A}"/>
                </a:ext>
              </a:extLst>
            </p:cNvPr>
            <p:cNvSpPr/>
            <p:nvPr/>
          </p:nvSpPr>
          <p:spPr bwMode="auto">
            <a:xfrm>
              <a:off x="3956944" y="1315384"/>
              <a:ext cx="1689562" cy="628349"/>
            </a:xfrm>
            <a:prstGeom prst="rect">
              <a:avLst/>
            </a:prstGeom>
            <a:solidFill>
              <a:srgbClr val="2E24B9"/>
            </a:solidFill>
            <a:ln w="12700">
              <a:solidFill>
                <a:srgbClr val="00E2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45720" rIns="45720" bIns="91440" numCol="1" spcCol="0" rtlCol="0" fromWordArt="0" anchor="ctr" anchorCtr="0" forceAA="0" compatLnSpc="1">
              <a:prstTxWarp prst="textNoShape">
                <a:avLst/>
              </a:prstTxWarp>
              <a:noAutofit/>
            </a:bodyPr>
            <a:lstStyle/>
            <a:p>
              <a:pPr defTabSz="914076" fontAlgn="base">
                <a:spcBef>
                  <a:spcPct val="0"/>
                </a:spcBef>
                <a:spcAft>
                  <a:spcPct val="0"/>
                </a:spcAft>
                <a:defRPr/>
              </a:pPr>
              <a:r>
                <a:rPr lang="en-US" sz="1050" dirty="0">
                  <a:solidFill>
                    <a:srgbClr val="FFFFFF"/>
                  </a:solidFill>
                  <a:latin typeface="Tahoma"/>
                  <a:ea typeface="Segoe UI" pitchFamily="34" charset="0"/>
                  <a:cs typeface="Segoe UI" pitchFamily="34" charset="0"/>
                </a:rPr>
                <a:t>365 Data Replication</a:t>
              </a:r>
            </a:p>
            <a:p>
              <a:pPr defTabSz="914076" fontAlgn="base">
                <a:spcBef>
                  <a:spcPct val="0"/>
                </a:spcBef>
                <a:spcAft>
                  <a:spcPct val="0"/>
                </a:spcAft>
                <a:defRPr/>
              </a:pPr>
              <a:r>
                <a:rPr lang="en-US" sz="700" dirty="0">
                  <a:solidFill>
                    <a:srgbClr val="FFFFFF"/>
                  </a:solidFill>
                  <a:latin typeface="Tahoma"/>
                  <a:ea typeface="Segoe UI" pitchFamily="34" charset="0"/>
                  <a:cs typeface="Segoe UI" pitchFamily="34" charset="0"/>
                </a:rPr>
                <a:t>DC to DC geo-redundancy</a:t>
              </a:r>
              <a:endParaRPr lang="en-US" sz="900" dirty="0">
                <a:solidFill>
                  <a:srgbClr val="FFFFFF"/>
                </a:solidFill>
                <a:latin typeface="Tahoma"/>
                <a:ea typeface="Segoe UI" pitchFamily="34" charset="0"/>
                <a:cs typeface="Segoe UI" pitchFamily="34" charset="0"/>
              </a:endParaRPr>
            </a:p>
          </p:txBody>
        </p:sp>
      </p:grpSp>
    </p:spTree>
    <p:extLst>
      <p:ext uri="{BB962C8B-B14F-4D97-AF65-F5344CB8AC3E}">
        <p14:creationId xmlns:p14="http://schemas.microsoft.com/office/powerpoint/2010/main" val="344320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p:bldP spid="12" grpId="0"/>
      <p:bldP spid="15"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pPr algn="ctr"/>
            <a:r>
              <a:rPr lang="en-US" dirty="0">
                <a:solidFill>
                  <a:schemeClr val="bg1"/>
                </a:solidFill>
              </a:rPr>
              <a:t>There are </a:t>
            </a:r>
            <a:r>
              <a:rPr lang="en-US" dirty="0"/>
              <a:t>7 reasons WHY</a:t>
            </a:r>
            <a:br>
              <a:rPr lang="en-US" dirty="0"/>
            </a:br>
            <a:r>
              <a:rPr lang="en-US" dirty="0">
                <a:solidFill>
                  <a:schemeClr val="bg1"/>
                </a:solidFill>
              </a:rPr>
              <a:t>you need Microsoft 365 backup</a:t>
            </a:r>
            <a:endParaRPr lang="en-GB" sz="4000" b="1" dirty="0">
              <a:solidFill>
                <a:schemeClr val="bg1"/>
              </a:solidFill>
            </a:endParaRPr>
          </a:p>
        </p:txBody>
      </p:sp>
      <p:sp>
        <p:nvSpPr>
          <p:cNvPr id="15" name="TextBox 14">
            <a:extLst>
              <a:ext uri="{FF2B5EF4-FFF2-40B4-BE49-F238E27FC236}">
                <a16:creationId xmlns:a16="http://schemas.microsoft.com/office/drawing/2014/main" id="{7F53EC13-43BF-4190-9873-D6B55621DB91}"/>
              </a:ext>
            </a:extLst>
          </p:cNvPr>
          <p:cNvSpPr txBox="1"/>
          <p:nvPr/>
        </p:nvSpPr>
        <p:spPr>
          <a:xfrm>
            <a:off x="310662" y="4507577"/>
            <a:ext cx="3161416" cy="415498"/>
          </a:xfrm>
          <a:prstGeom prst="rect">
            <a:avLst/>
          </a:prstGeom>
        </p:spPr>
        <p:txBody>
          <a:bodyPr wrap="square" rtlCol="0" anchor="ctr">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Tahoma"/>
                <a:ea typeface="+mn-ea"/>
                <a:cs typeface="+mn-cs"/>
              </a:rPr>
              <a:t>Read the Special Report on the 7 Reasons at: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3EA20"/>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https://go.veeam.com/wp-why-backup-office-365-data</a:t>
            </a:r>
            <a:endParaRPr kumimoji="0" lang="en-US" sz="700" b="0" i="0" u="none" strike="noStrike" kern="1200" cap="none" spc="0" normalizeH="0" baseline="0" noProof="0" dirty="0">
              <a:ln>
                <a:noFill/>
              </a:ln>
              <a:solidFill>
                <a:srgbClr val="93EA20"/>
              </a:solidFill>
              <a:effectLst/>
              <a:uLnTx/>
              <a:uFillTx/>
              <a:latin typeface="Tahoma"/>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lumMod val="65000"/>
                </a:srgbClr>
              </a:solidFill>
              <a:effectLst/>
              <a:uLnTx/>
              <a:uFillTx/>
              <a:latin typeface="Tahoma"/>
              <a:ea typeface="+mn-ea"/>
              <a:cs typeface="+mn-cs"/>
            </a:endParaRPr>
          </a:p>
        </p:txBody>
      </p:sp>
      <p:grpSp>
        <p:nvGrpSpPr>
          <p:cNvPr id="9" name="Group 8">
            <a:extLst>
              <a:ext uri="{FF2B5EF4-FFF2-40B4-BE49-F238E27FC236}">
                <a16:creationId xmlns:a16="http://schemas.microsoft.com/office/drawing/2014/main" id="{DFEEBBF5-36C6-D702-FD59-9A667ADB5116}"/>
              </a:ext>
            </a:extLst>
          </p:cNvPr>
          <p:cNvGrpSpPr/>
          <p:nvPr/>
        </p:nvGrpSpPr>
        <p:grpSpPr>
          <a:xfrm>
            <a:off x="1469198" y="1914297"/>
            <a:ext cx="1190474" cy="1787763"/>
            <a:chOff x="1469198" y="1914297"/>
            <a:chExt cx="1190474" cy="1787763"/>
          </a:xfrm>
        </p:grpSpPr>
        <p:sp>
          <p:nvSpPr>
            <p:cNvPr id="30" name="Rectangle 29">
              <a:extLst>
                <a:ext uri="{FF2B5EF4-FFF2-40B4-BE49-F238E27FC236}">
                  <a16:creationId xmlns:a16="http://schemas.microsoft.com/office/drawing/2014/main" id="{27AADAAB-0D5A-4143-929B-43887E666528}"/>
                </a:ext>
              </a:extLst>
            </p:cNvPr>
            <p:cNvSpPr/>
            <p:nvPr/>
          </p:nvSpPr>
          <p:spPr>
            <a:xfrm>
              <a:off x="1469198" y="3309645"/>
              <a:ext cx="1190474" cy="392415"/>
            </a:xfrm>
            <a:prstGeom prst="rect">
              <a:avLst/>
            </a:prstGeom>
          </p:spPr>
          <p:txBody>
            <a:bodyPr wrap="square">
              <a:spAutoFit/>
            </a:bodyPr>
            <a:lstStyle/>
            <a:p>
              <a:pPr marL="0" marR="0" lvl="0" indent="0" algn="ctr" defTabSz="914076"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t>Retention policy confusion/gaps</a:t>
              </a:r>
            </a:p>
          </p:txBody>
        </p:sp>
        <p:pic>
          <p:nvPicPr>
            <p:cNvPr id="21" name="Picture 20">
              <a:extLst>
                <a:ext uri="{FF2B5EF4-FFF2-40B4-BE49-F238E27FC236}">
                  <a16:creationId xmlns:a16="http://schemas.microsoft.com/office/drawing/2014/main" id="{8EC6E5EB-0E0F-28D8-1D78-1C1F8B5A95A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93666" y="1914297"/>
              <a:ext cx="941539" cy="1080000"/>
            </a:xfrm>
            <a:prstGeom prst="rect">
              <a:avLst/>
            </a:prstGeom>
          </p:spPr>
        </p:pic>
      </p:grpSp>
      <p:grpSp>
        <p:nvGrpSpPr>
          <p:cNvPr id="10" name="Group 9">
            <a:extLst>
              <a:ext uri="{FF2B5EF4-FFF2-40B4-BE49-F238E27FC236}">
                <a16:creationId xmlns:a16="http://schemas.microsoft.com/office/drawing/2014/main" id="{06352335-82E7-34C0-7012-CA378E864A6B}"/>
              </a:ext>
            </a:extLst>
          </p:cNvPr>
          <p:cNvGrpSpPr/>
          <p:nvPr/>
        </p:nvGrpSpPr>
        <p:grpSpPr>
          <a:xfrm>
            <a:off x="2687936" y="1914297"/>
            <a:ext cx="1190474" cy="2314830"/>
            <a:chOff x="2687936" y="1914297"/>
            <a:chExt cx="1190474" cy="2314830"/>
          </a:xfrm>
        </p:grpSpPr>
        <p:sp>
          <p:nvSpPr>
            <p:cNvPr id="31" name="Rectangle 30">
              <a:extLst>
                <a:ext uri="{FF2B5EF4-FFF2-40B4-BE49-F238E27FC236}">
                  <a16:creationId xmlns:a16="http://schemas.microsoft.com/office/drawing/2014/main" id="{D26B366B-2D75-4F07-9808-15128D49C335}"/>
                </a:ext>
              </a:extLst>
            </p:cNvPr>
            <p:cNvSpPr/>
            <p:nvPr/>
          </p:nvSpPr>
          <p:spPr>
            <a:xfrm>
              <a:off x="2687936" y="3309645"/>
              <a:ext cx="1190474" cy="919482"/>
            </a:xfrm>
            <a:prstGeom prst="rect">
              <a:avLst/>
            </a:prstGeom>
          </p:spPr>
          <p:txBody>
            <a:bodyPr wrap="square">
              <a:spAutoFit/>
            </a:bodyPr>
            <a:lstStyle/>
            <a:p>
              <a:pPr marL="0" marR="0" lvl="0" indent="0" algn="ctr" defTabSz="914076" rtl="0" eaLnBrk="1" fontAlgn="base" latinLnBrk="0" hangingPunct="1">
                <a:lnSpc>
                  <a:spcPct val="100000"/>
                </a:lnSpc>
                <a:spcBef>
                  <a:spcPct val="0"/>
                </a:spcBef>
                <a:spcAft>
                  <a:spcPts val="600"/>
                </a:spcAft>
                <a:buClrTx/>
                <a:buSzTx/>
                <a:buFontTx/>
                <a:buNone/>
                <a:tabLst/>
                <a:defRPr/>
              </a:pPr>
              <a: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t>Internal security threats </a:t>
              </a:r>
            </a:p>
            <a:p>
              <a:pPr marL="0" marR="0" lvl="0" indent="0" algn="ctr" defTabSz="914076"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dirty="0">
                  <a:ln>
                    <a:noFill/>
                  </a:ln>
                  <a:solidFill>
                    <a:srgbClr val="93EA20"/>
                  </a:solidFill>
                  <a:effectLst/>
                  <a:uLnTx/>
                  <a:uFillTx/>
                  <a:latin typeface="Tahoma"/>
                  <a:ea typeface="Segoe UI" pitchFamily="34" charset="0"/>
                  <a:cs typeface="Segoe UI" pitchFamily="34" charset="0"/>
                </a:rPr>
                <a:t>Malicious insiders/departing employees</a:t>
              </a:r>
            </a:p>
          </p:txBody>
        </p:sp>
        <p:pic>
          <p:nvPicPr>
            <p:cNvPr id="22" name="Picture 21">
              <a:extLst>
                <a:ext uri="{FF2B5EF4-FFF2-40B4-BE49-F238E27FC236}">
                  <a16:creationId xmlns:a16="http://schemas.microsoft.com/office/drawing/2014/main" id="{AF2ED4F2-623D-4068-F2FE-97888997B41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20615" y="1914297"/>
              <a:ext cx="925116" cy="1080000"/>
            </a:xfrm>
            <a:prstGeom prst="rect">
              <a:avLst/>
            </a:prstGeom>
          </p:spPr>
        </p:pic>
      </p:grpSp>
      <p:grpSp>
        <p:nvGrpSpPr>
          <p:cNvPr id="11" name="Group 10">
            <a:extLst>
              <a:ext uri="{FF2B5EF4-FFF2-40B4-BE49-F238E27FC236}">
                <a16:creationId xmlns:a16="http://schemas.microsoft.com/office/drawing/2014/main" id="{91F97C53-48EA-70CF-5A54-6E6CDBB90FBD}"/>
              </a:ext>
            </a:extLst>
          </p:cNvPr>
          <p:cNvGrpSpPr/>
          <p:nvPr/>
        </p:nvGrpSpPr>
        <p:grpSpPr>
          <a:xfrm>
            <a:off x="3895772" y="1914297"/>
            <a:ext cx="1137229" cy="2164789"/>
            <a:chOff x="3895772" y="1914297"/>
            <a:chExt cx="1137229" cy="2164789"/>
          </a:xfrm>
        </p:grpSpPr>
        <p:sp>
          <p:nvSpPr>
            <p:cNvPr id="32" name="Rectangle 31">
              <a:extLst>
                <a:ext uri="{FF2B5EF4-FFF2-40B4-BE49-F238E27FC236}">
                  <a16:creationId xmlns:a16="http://schemas.microsoft.com/office/drawing/2014/main" id="{63F99AAA-2781-476A-BE0E-5696D68A13DC}"/>
                </a:ext>
              </a:extLst>
            </p:cNvPr>
            <p:cNvSpPr/>
            <p:nvPr/>
          </p:nvSpPr>
          <p:spPr>
            <a:xfrm>
              <a:off x="3895772" y="3309645"/>
              <a:ext cx="1137229" cy="769441"/>
            </a:xfrm>
            <a:prstGeom prst="rect">
              <a:avLst/>
            </a:prstGeom>
          </p:spPr>
          <p:txBody>
            <a:bodyPr wrap="square">
              <a:spAutoFit/>
            </a:bodyPr>
            <a:lstStyle/>
            <a:p>
              <a:pPr marL="0" marR="0" lvl="0" indent="0" algn="ctr" defTabSz="914076" rtl="0" eaLnBrk="1" fontAlgn="base" latinLnBrk="0" hangingPunct="1">
                <a:lnSpc>
                  <a:spcPct val="100000"/>
                </a:lnSpc>
                <a:spcBef>
                  <a:spcPct val="0"/>
                </a:spcBef>
                <a:spcAft>
                  <a:spcPts val="600"/>
                </a:spcAft>
                <a:buClrTx/>
                <a:buSzTx/>
                <a:buFontTx/>
                <a:buNone/>
                <a:tabLst/>
                <a:defRPr/>
              </a:pPr>
              <a: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t>External security threats </a:t>
              </a:r>
            </a:p>
            <a:p>
              <a:pPr marL="0" marR="0" lvl="0" indent="0" algn="ctr" defTabSz="914076"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dirty="0">
                  <a:ln>
                    <a:noFill/>
                  </a:ln>
                  <a:solidFill>
                    <a:srgbClr val="93EA20"/>
                  </a:solidFill>
                  <a:effectLst/>
                  <a:uLnTx/>
                  <a:uFillTx/>
                  <a:latin typeface="Tahoma"/>
                  <a:ea typeface="Segoe UI" pitchFamily="34" charset="0"/>
                  <a:cs typeface="Segoe UI" pitchFamily="34" charset="0"/>
                </a:rPr>
                <a:t>Ransomware/</a:t>
              </a:r>
            </a:p>
            <a:p>
              <a:pPr marL="0" marR="0" lvl="0" indent="0" algn="ctr" defTabSz="914076"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dirty="0">
                  <a:ln>
                    <a:noFill/>
                  </a:ln>
                  <a:solidFill>
                    <a:srgbClr val="93EA20"/>
                  </a:solidFill>
                  <a:effectLst/>
                  <a:uLnTx/>
                  <a:uFillTx/>
                  <a:latin typeface="Tahoma"/>
                  <a:ea typeface="Segoe UI" pitchFamily="34" charset="0"/>
                  <a:cs typeface="Segoe UI" pitchFamily="34" charset="0"/>
                </a:rPr>
                <a:t>rogue apps</a:t>
              </a:r>
            </a:p>
          </p:txBody>
        </p:sp>
        <p:pic>
          <p:nvPicPr>
            <p:cNvPr id="23" name="Picture 22">
              <a:extLst>
                <a:ext uri="{FF2B5EF4-FFF2-40B4-BE49-F238E27FC236}">
                  <a16:creationId xmlns:a16="http://schemas.microsoft.com/office/drawing/2014/main" id="{AB10881A-D895-9166-2D7A-C1EA65611EA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91753" y="1914297"/>
              <a:ext cx="945267" cy="1080000"/>
            </a:xfrm>
            <a:prstGeom prst="rect">
              <a:avLst/>
            </a:prstGeom>
          </p:spPr>
        </p:pic>
      </p:grpSp>
      <p:grpSp>
        <p:nvGrpSpPr>
          <p:cNvPr id="12" name="Group 11">
            <a:extLst>
              <a:ext uri="{FF2B5EF4-FFF2-40B4-BE49-F238E27FC236}">
                <a16:creationId xmlns:a16="http://schemas.microsoft.com/office/drawing/2014/main" id="{E849368F-4136-6492-9035-F25E1904805E}"/>
              </a:ext>
            </a:extLst>
          </p:cNvPr>
          <p:cNvGrpSpPr/>
          <p:nvPr/>
        </p:nvGrpSpPr>
        <p:grpSpPr>
          <a:xfrm>
            <a:off x="5099560" y="1914297"/>
            <a:ext cx="1137228" cy="1937804"/>
            <a:chOff x="5099560" y="1914297"/>
            <a:chExt cx="1137228" cy="1937804"/>
          </a:xfrm>
        </p:grpSpPr>
        <p:sp>
          <p:nvSpPr>
            <p:cNvPr id="33" name="Rectangle 32">
              <a:extLst>
                <a:ext uri="{FF2B5EF4-FFF2-40B4-BE49-F238E27FC236}">
                  <a16:creationId xmlns:a16="http://schemas.microsoft.com/office/drawing/2014/main" id="{D8AF5E2B-170A-4E9E-8D46-D0734935BC11}"/>
                </a:ext>
              </a:extLst>
            </p:cNvPr>
            <p:cNvSpPr/>
            <p:nvPr/>
          </p:nvSpPr>
          <p:spPr>
            <a:xfrm>
              <a:off x="5099560" y="3309645"/>
              <a:ext cx="1137228" cy="542456"/>
            </a:xfrm>
            <a:prstGeom prst="rect">
              <a:avLst/>
            </a:prstGeom>
          </p:spPr>
          <p:txBody>
            <a:bodyPr wrap="square">
              <a:spAutoFit/>
            </a:bodyPr>
            <a:lstStyle/>
            <a:p>
              <a:pPr marL="0" marR="0" lvl="0" indent="0" algn="ctr" defTabSz="914076"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t>Legal </a:t>
              </a:r>
              <a:b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br>
              <a: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t>and compliance requirements</a:t>
              </a:r>
            </a:p>
          </p:txBody>
        </p:sp>
        <p:pic>
          <p:nvPicPr>
            <p:cNvPr id="26" name="Picture 25">
              <a:extLst>
                <a:ext uri="{FF2B5EF4-FFF2-40B4-BE49-F238E27FC236}">
                  <a16:creationId xmlns:a16="http://schemas.microsoft.com/office/drawing/2014/main" id="{2C2A6FA6-2027-6202-B8AA-8BC48BA3FCE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199255" y="1914297"/>
              <a:ext cx="937839" cy="1080000"/>
            </a:xfrm>
            <a:prstGeom prst="rect">
              <a:avLst/>
            </a:prstGeom>
          </p:spPr>
        </p:pic>
      </p:grpSp>
      <p:grpSp>
        <p:nvGrpSpPr>
          <p:cNvPr id="17" name="Group 16">
            <a:extLst>
              <a:ext uri="{FF2B5EF4-FFF2-40B4-BE49-F238E27FC236}">
                <a16:creationId xmlns:a16="http://schemas.microsoft.com/office/drawing/2014/main" id="{20BB1846-F10D-4DFE-5BDB-3B9F5D3DCFDB}"/>
              </a:ext>
            </a:extLst>
          </p:cNvPr>
          <p:cNvGrpSpPr/>
          <p:nvPr/>
        </p:nvGrpSpPr>
        <p:grpSpPr>
          <a:xfrm>
            <a:off x="6310183" y="1914297"/>
            <a:ext cx="1254488" cy="1937804"/>
            <a:chOff x="6310183" y="1914297"/>
            <a:chExt cx="1254488" cy="1937804"/>
          </a:xfrm>
        </p:grpSpPr>
        <p:sp>
          <p:nvSpPr>
            <p:cNvPr id="34" name="Rectangle 33">
              <a:extLst>
                <a:ext uri="{FF2B5EF4-FFF2-40B4-BE49-F238E27FC236}">
                  <a16:creationId xmlns:a16="http://schemas.microsoft.com/office/drawing/2014/main" id="{C1FEEEA8-FBF6-455A-9D39-60C026BC7F6B}"/>
                </a:ext>
              </a:extLst>
            </p:cNvPr>
            <p:cNvSpPr/>
            <p:nvPr/>
          </p:nvSpPr>
          <p:spPr>
            <a:xfrm>
              <a:off x="6310183" y="3309645"/>
              <a:ext cx="1254488" cy="542456"/>
            </a:xfrm>
            <a:prstGeom prst="rect">
              <a:avLst/>
            </a:prstGeom>
          </p:spPr>
          <p:txBody>
            <a:bodyPr wrap="square">
              <a:spAutoFit/>
            </a:bodyPr>
            <a:lstStyle/>
            <a:p>
              <a:pPr marL="0" marR="0" lvl="0" indent="0" algn="ctr" defTabSz="914076"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t>Managing hybrid deployments </a:t>
              </a:r>
              <a:b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br>
              <a: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t>and migrations </a:t>
              </a:r>
            </a:p>
          </p:txBody>
        </p:sp>
        <p:pic>
          <p:nvPicPr>
            <p:cNvPr id="2" name="Picture 1">
              <a:extLst>
                <a:ext uri="{FF2B5EF4-FFF2-40B4-BE49-F238E27FC236}">
                  <a16:creationId xmlns:a16="http://schemas.microsoft.com/office/drawing/2014/main" id="{C304FCE2-1109-0628-0AAC-79FBBB42AFD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55245" y="1914297"/>
              <a:ext cx="964364" cy="1080000"/>
            </a:xfrm>
            <a:prstGeom prst="rect">
              <a:avLst/>
            </a:prstGeom>
          </p:spPr>
        </p:pic>
      </p:grpSp>
      <p:grpSp>
        <p:nvGrpSpPr>
          <p:cNvPr id="8" name="Group 7">
            <a:extLst>
              <a:ext uri="{FF2B5EF4-FFF2-40B4-BE49-F238E27FC236}">
                <a16:creationId xmlns:a16="http://schemas.microsoft.com/office/drawing/2014/main" id="{8C9595D7-4EE8-34C3-ED3E-19F0D066021D}"/>
              </a:ext>
            </a:extLst>
          </p:cNvPr>
          <p:cNvGrpSpPr/>
          <p:nvPr/>
        </p:nvGrpSpPr>
        <p:grpSpPr>
          <a:xfrm>
            <a:off x="381000" y="1914297"/>
            <a:ext cx="940159" cy="1787763"/>
            <a:chOff x="381000" y="1914297"/>
            <a:chExt cx="940159" cy="1787763"/>
          </a:xfrm>
        </p:grpSpPr>
        <p:sp>
          <p:nvSpPr>
            <p:cNvPr id="29" name="Rectangle 28">
              <a:extLst>
                <a:ext uri="{FF2B5EF4-FFF2-40B4-BE49-F238E27FC236}">
                  <a16:creationId xmlns:a16="http://schemas.microsoft.com/office/drawing/2014/main" id="{118E2502-16AA-4321-A62F-B036C6A43744}"/>
                </a:ext>
              </a:extLst>
            </p:cNvPr>
            <p:cNvSpPr/>
            <p:nvPr/>
          </p:nvSpPr>
          <p:spPr>
            <a:xfrm>
              <a:off x="385062" y="3309645"/>
              <a:ext cx="932034" cy="392415"/>
            </a:xfrm>
            <a:prstGeom prst="rect">
              <a:avLst/>
            </a:prstGeom>
          </p:spPr>
          <p:txBody>
            <a:bodyPr wrap="square">
              <a:spAutoFit/>
            </a:bodyPr>
            <a:lstStyle/>
            <a:p>
              <a:pPr marL="0" marR="0" lvl="0" indent="0" algn="ctr" defTabSz="914076"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dirty="0">
                  <a:ln>
                    <a:noFill/>
                  </a:ln>
                  <a:solidFill>
                    <a:srgbClr val="FFFFFF"/>
                  </a:solidFill>
                  <a:effectLst/>
                  <a:uLnTx/>
                  <a:uFillTx/>
                  <a:latin typeface="Tahoma"/>
                  <a:ea typeface="Segoe UI" pitchFamily="34" charset="0"/>
                  <a:cs typeface="Segoe UI" pitchFamily="34" charset="0"/>
                </a:rPr>
                <a:t>A</a:t>
              </a:r>
              <a:r>
                <a:rPr kumimoji="0" lang="en-US" sz="975" b="0" i="0" u="none" strike="noStrike" kern="0" cap="none" spc="0" normalizeH="0" baseline="0" noProof="0" dirty="0">
                  <a:ln>
                    <a:noFill/>
                  </a:ln>
                  <a:solidFill>
                    <a:srgbClr val="FFFFFF"/>
                  </a:solidFill>
                  <a:effectLst/>
                  <a:uLnTx/>
                  <a:uFillTx/>
                  <a:latin typeface="Tahoma"/>
                  <a:ea typeface="Segoe UI" pitchFamily="34" charset="0"/>
                  <a:cs typeface="Segoe UI" pitchFamily="34" charset="0"/>
                </a:rPr>
                <a:t>ccidental</a:t>
              </a:r>
              <a:br>
                <a:rPr kumimoji="0" lang="en-US" sz="975" b="0" i="0" u="none" strike="noStrike" kern="0" cap="none" spc="0" normalizeH="0" baseline="0" noProof="0" dirty="0">
                  <a:ln>
                    <a:noFill/>
                  </a:ln>
                  <a:solidFill>
                    <a:srgbClr val="FFFFFF"/>
                  </a:solidFill>
                  <a:effectLst/>
                  <a:uLnTx/>
                  <a:uFillTx/>
                  <a:latin typeface="Tahoma"/>
                  <a:ea typeface="Segoe UI" pitchFamily="34" charset="0"/>
                  <a:cs typeface="Segoe UI" pitchFamily="34" charset="0"/>
                </a:rPr>
              </a:br>
              <a:r>
                <a:rPr kumimoji="0" lang="en-US" sz="975" b="0" i="0" u="none" strike="noStrike" kern="0" cap="none" spc="0" normalizeH="0" baseline="0" noProof="0" dirty="0">
                  <a:ln>
                    <a:noFill/>
                  </a:ln>
                  <a:solidFill>
                    <a:srgbClr val="FFFFFF"/>
                  </a:solidFill>
                  <a:effectLst/>
                  <a:uLnTx/>
                  <a:uFillTx/>
                  <a:latin typeface="Tahoma"/>
                  <a:ea typeface="Segoe UI" pitchFamily="34" charset="0"/>
                  <a:cs typeface="Segoe UI" pitchFamily="34" charset="0"/>
                </a:rPr>
                <a:t>deletion</a:t>
              </a:r>
              <a:endParaRPr kumimoji="0" lang="ru-RU" sz="975" b="0" i="0" u="none" strike="noStrike" kern="0" cap="none" spc="0" normalizeH="0" baseline="0" noProof="0" dirty="0">
                <a:ln>
                  <a:noFill/>
                </a:ln>
                <a:solidFill>
                  <a:srgbClr val="FFFFFF"/>
                </a:solidFill>
                <a:effectLst/>
                <a:uLnTx/>
                <a:uFillTx/>
                <a:latin typeface="Tahoma"/>
                <a:ea typeface="Segoe UI" pitchFamily="34" charset="0"/>
                <a:cs typeface="Segoe UI" pitchFamily="34" charset="0"/>
              </a:endParaRPr>
            </a:p>
          </p:txBody>
        </p:sp>
        <p:pic>
          <p:nvPicPr>
            <p:cNvPr id="3" name="Picture 2">
              <a:extLst>
                <a:ext uri="{FF2B5EF4-FFF2-40B4-BE49-F238E27FC236}">
                  <a16:creationId xmlns:a16="http://schemas.microsoft.com/office/drawing/2014/main" id="{B97811C7-2B77-BE43-6989-D16F9172DB5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81000" y="1914297"/>
              <a:ext cx="940159" cy="1080000"/>
            </a:xfrm>
            <a:prstGeom prst="rect">
              <a:avLst/>
            </a:prstGeom>
          </p:spPr>
        </p:pic>
      </p:grpSp>
      <p:grpSp>
        <p:nvGrpSpPr>
          <p:cNvPr id="18" name="Group 17">
            <a:extLst>
              <a:ext uri="{FF2B5EF4-FFF2-40B4-BE49-F238E27FC236}">
                <a16:creationId xmlns:a16="http://schemas.microsoft.com/office/drawing/2014/main" id="{061C3F33-FF93-1C5C-F4D8-7198CB068C2D}"/>
              </a:ext>
            </a:extLst>
          </p:cNvPr>
          <p:cNvGrpSpPr/>
          <p:nvPr/>
        </p:nvGrpSpPr>
        <p:grpSpPr>
          <a:xfrm>
            <a:off x="7595221" y="1907177"/>
            <a:ext cx="1137228" cy="1794883"/>
            <a:chOff x="7595221" y="1907177"/>
            <a:chExt cx="1137228" cy="1794883"/>
          </a:xfrm>
        </p:grpSpPr>
        <p:sp>
          <p:nvSpPr>
            <p:cNvPr id="19" name="Rectangle 18">
              <a:extLst>
                <a:ext uri="{FF2B5EF4-FFF2-40B4-BE49-F238E27FC236}">
                  <a16:creationId xmlns:a16="http://schemas.microsoft.com/office/drawing/2014/main" id="{AFF9896E-E13E-477B-BBB8-E90D24862574}"/>
                </a:ext>
              </a:extLst>
            </p:cNvPr>
            <p:cNvSpPr/>
            <p:nvPr/>
          </p:nvSpPr>
          <p:spPr>
            <a:xfrm>
              <a:off x="7595221" y="3309645"/>
              <a:ext cx="1137228" cy="392415"/>
            </a:xfrm>
            <a:prstGeom prst="rect">
              <a:avLst/>
            </a:prstGeom>
          </p:spPr>
          <p:txBody>
            <a:bodyPr wrap="square">
              <a:spAutoFit/>
            </a:bodyPr>
            <a:lstStyle/>
            <a:p>
              <a:pPr marL="0" marR="0" lvl="0" indent="0" algn="ctr" defTabSz="914076"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a:ln>
                    <a:noFill/>
                  </a:ln>
                  <a:solidFill>
                    <a:srgbClr val="FFFFFF"/>
                  </a:solidFill>
                  <a:effectLst/>
                  <a:uLnTx/>
                  <a:uFillTx/>
                  <a:latin typeface="Tahoma"/>
                  <a:ea typeface="Segoe UI" pitchFamily="34" charset="0"/>
                  <a:cs typeface="Segoe UI" pitchFamily="34" charset="0"/>
                </a:rPr>
                <a:t>Teams </a:t>
              </a:r>
            </a:p>
            <a:p>
              <a:pPr marL="0" marR="0" lvl="0" indent="0" algn="ctr" defTabSz="914076"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a:ln>
                    <a:noFill/>
                  </a:ln>
                  <a:solidFill>
                    <a:srgbClr val="FFFFFF"/>
                  </a:solidFill>
                  <a:effectLst/>
                  <a:uLnTx/>
                  <a:uFillTx/>
                  <a:latin typeface="Tahoma"/>
                  <a:ea typeface="Segoe UI" pitchFamily="34" charset="0"/>
                  <a:cs typeface="Segoe UI" pitchFamily="34" charset="0"/>
                </a:rPr>
                <a:t>data structure</a:t>
              </a:r>
            </a:p>
          </p:txBody>
        </p:sp>
        <p:pic>
          <p:nvPicPr>
            <p:cNvPr id="7" name="Picture 6">
              <a:extLst>
                <a:ext uri="{FF2B5EF4-FFF2-40B4-BE49-F238E27FC236}">
                  <a16:creationId xmlns:a16="http://schemas.microsoft.com/office/drawing/2014/main" id="{EC88FC99-93D4-7F22-A226-02604CC320E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38861" y="1907177"/>
              <a:ext cx="849949" cy="1080000"/>
            </a:xfrm>
            <a:prstGeom prst="rect">
              <a:avLst/>
            </a:prstGeom>
          </p:spPr>
        </p:pic>
      </p:grpSp>
    </p:spTree>
    <p:extLst>
      <p:ext uri="{BB962C8B-B14F-4D97-AF65-F5344CB8AC3E}">
        <p14:creationId xmlns:p14="http://schemas.microsoft.com/office/powerpoint/2010/main" val="3376199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EC35-2880-7EC2-CBB9-32FEA1ED5F3F}"/>
              </a:ext>
            </a:extLst>
          </p:cNvPr>
          <p:cNvSpPr>
            <a:spLocks noGrp="1"/>
          </p:cNvSpPr>
          <p:nvPr>
            <p:ph type="title"/>
          </p:nvPr>
        </p:nvSpPr>
        <p:spPr/>
        <p:txBody>
          <a:bodyPr/>
          <a:lstStyle/>
          <a:p>
            <a:r>
              <a:rPr lang="en-US" dirty="0">
                <a:latin typeface="+mj-lt"/>
                <a:cs typeface="Arial"/>
              </a:rPr>
              <a:t>Veeam Backup for Microsoft 365</a:t>
            </a:r>
            <a:br>
              <a:rPr lang="en-US" dirty="0">
                <a:solidFill>
                  <a:srgbClr val="93EB20"/>
                </a:solidFill>
                <a:latin typeface="+mj-lt"/>
                <a:cs typeface="Arial"/>
              </a:rPr>
            </a:br>
            <a:endParaRPr lang="en-GB" dirty="0"/>
          </a:p>
        </p:txBody>
      </p:sp>
      <p:sp>
        <p:nvSpPr>
          <p:cNvPr id="3" name="Content Placeholder 4">
            <a:extLst>
              <a:ext uri="{FF2B5EF4-FFF2-40B4-BE49-F238E27FC236}">
                <a16:creationId xmlns:a16="http://schemas.microsoft.com/office/drawing/2014/main" id="{DDA6BA03-C1F6-3FCF-DE65-BA51BA922751}"/>
              </a:ext>
            </a:extLst>
          </p:cNvPr>
          <p:cNvSpPr txBox="1">
            <a:spLocks/>
          </p:cNvSpPr>
          <p:nvPr/>
        </p:nvSpPr>
        <p:spPr>
          <a:xfrm>
            <a:off x="381000" y="683222"/>
            <a:ext cx="8497569" cy="646331"/>
          </a:xfrm>
        </p:spPr>
        <p:txBody>
          <a:bodyPr>
            <a:normAutofit/>
          </a:bodyPr>
          <a:lstStyle>
            <a:lvl1pPr marL="259654" indent="-259654" algn="l" defTabSz="686030" rtl="0" eaLnBrk="1" latinLnBrk="0" hangingPunct="1">
              <a:lnSpc>
                <a:spcPct val="90000"/>
              </a:lnSpc>
              <a:spcBef>
                <a:spcPct val="20000"/>
              </a:spcBef>
              <a:buSzPct val="90000"/>
              <a:buFont typeface="Arial" pitchFamily="34" charset="0"/>
              <a:buChar char="•"/>
              <a:defRPr sz="2400" kern="1200" spc="0">
                <a:solidFill>
                  <a:schemeClr val="bg1"/>
                </a:solidFill>
                <a:latin typeface="+mn-lt"/>
                <a:ea typeface="+mn-ea"/>
                <a:cs typeface="+mn-cs"/>
              </a:defRPr>
            </a:lvl1pPr>
            <a:lvl2pPr marL="472856" indent="-213202" algn="l" defTabSz="686030" rtl="0" eaLnBrk="1" latinLnBrk="0" hangingPunct="1">
              <a:lnSpc>
                <a:spcPct val="90000"/>
              </a:lnSpc>
              <a:spcBef>
                <a:spcPct val="20000"/>
              </a:spcBef>
              <a:buSzPct val="90000"/>
              <a:buFont typeface="Arial" pitchFamily="34" charset="0"/>
              <a:buChar char="•"/>
              <a:tabLst>
                <a:tab pos="472856" algn="l"/>
              </a:tabLst>
              <a:defRPr sz="2100" kern="1200" spc="0">
                <a:solidFill>
                  <a:schemeClr val="bg1"/>
                </a:solidFill>
                <a:latin typeface="+mn-lt"/>
                <a:ea typeface="+mn-ea"/>
                <a:cs typeface="+mn-cs"/>
              </a:defRPr>
            </a:lvl2pPr>
            <a:lvl3pPr marL="686057" indent="-213202" algn="l" defTabSz="686030" rtl="0" eaLnBrk="1" latinLnBrk="0" hangingPunct="1">
              <a:lnSpc>
                <a:spcPct val="90000"/>
              </a:lnSpc>
              <a:spcBef>
                <a:spcPct val="20000"/>
              </a:spcBef>
              <a:buSzPct val="90000"/>
              <a:buFont typeface="Arial" pitchFamily="34" charset="0"/>
              <a:buChar char="•"/>
              <a:defRPr sz="1800" kern="1200" spc="0">
                <a:solidFill>
                  <a:schemeClr val="bg1"/>
                </a:solidFill>
                <a:latin typeface="+mn-lt"/>
                <a:ea typeface="+mn-ea"/>
                <a:cs typeface="+mn-cs"/>
              </a:defRPr>
            </a:lvl3pPr>
            <a:lvl4pPr marL="1112462" indent="-167942" algn="l" defTabSz="686030" rtl="0" eaLnBrk="1" latinLnBrk="0" hangingPunct="1">
              <a:lnSpc>
                <a:spcPct val="90000"/>
              </a:lnSpc>
              <a:spcBef>
                <a:spcPct val="20000"/>
              </a:spcBef>
              <a:buSzPct val="90000"/>
              <a:buFont typeface="Arial" pitchFamily="34" charset="0"/>
              <a:buChar char="•"/>
              <a:tabLst>
                <a:tab pos="686057" algn="l"/>
              </a:tabLst>
              <a:defRPr sz="1500" kern="1200" spc="0">
                <a:solidFill>
                  <a:schemeClr val="bg1"/>
                </a:solidFill>
                <a:latin typeface="+mn-lt"/>
                <a:ea typeface="+mn-ea"/>
                <a:cs typeface="+mn-cs"/>
              </a:defRPr>
            </a:lvl4pPr>
            <a:lvl5pPr marL="1285167" indent="-172706" algn="l" defTabSz="686030" rtl="0" eaLnBrk="1" latinLnBrk="0" hangingPunct="1">
              <a:lnSpc>
                <a:spcPct val="90000"/>
              </a:lnSpc>
              <a:spcBef>
                <a:spcPct val="20000"/>
              </a:spcBef>
              <a:buSzPct val="90000"/>
              <a:buFont typeface="Arial" pitchFamily="34" charset="0"/>
              <a:buChar char="•"/>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1886582"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596"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12"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627"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Tx/>
              <a:buNone/>
            </a:pPr>
            <a:r>
              <a:rPr lang="en-US" sz="1600" b="1" dirty="0">
                <a:solidFill>
                  <a:srgbClr val="93EA20"/>
                </a:solidFill>
              </a:rPr>
              <a:t>Backup from on-premises and Microsoft 365 services</a:t>
            </a:r>
            <a:r>
              <a:rPr lang="en-CH" sz="1600" b="1" dirty="0">
                <a:solidFill>
                  <a:srgbClr val="93EA20"/>
                </a:solidFill>
              </a:rPr>
              <a:t> </a:t>
            </a:r>
          </a:p>
          <a:p>
            <a:pPr marL="0" indent="0">
              <a:buClrTx/>
              <a:buNone/>
            </a:pPr>
            <a:r>
              <a:rPr lang="en-US" sz="1600" b="1" dirty="0">
                <a:solidFill>
                  <a:srgbClr val="93EA20"/>
                </a:solidFill>
              </a:rPr>
              <a:t>to local or object storage</a:t>
            </a:r>
            <a:endParaRPr lang="en-NL" sz="1600" b="1" dirty="0">
              <a:solidFill>
                <a:srgbClr val="93EA20"/>
              </a:solidFill>
            </a:endParaRPr>
          </a:p>
        </p:txBody>
      </p:sp>
      <p:pic>
        <p:nvPicPr>
          <p:cNvPr id="4" name="Graphic 3">
            <a:extLst>
              <a:ext uri="{FF2B5EF4-FFF2-40B4-BE49-F238E27FC236}">
                <a16:creationId xmlns:a16="http://schemas.microsoft.com/office/drawing/2014/main" id="{C29AB12E-2F49-88CE-9845-468E53348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4824" y="3240527"/>
            <a:ext cx="361950" cy="361950"/>
          </a:xfrm>
          <a:prstGeom prst="rect">
            <a:avLst/>
          </a:prstGeom>
        </p:spPr>
      </p:pic>
      <p:pic>
        <p:nvPicPr>
          <p:cNvPr id="5" name="Graphic 4">
            <a:extLst>
              <a:ext uri="{FF2B5EF4-FFF2-40B4-BE49-F238E27FC236}">
                <a16:creationId xmlns:a16="http://schemas.microsoft.com/office/drawing/2014/main" id="{3324542A-F998-5021-5C21-B8EF861415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6552" y="3248147"/>
            <a:ext cx="361950" cy="361950"/>
          </a:xfrm>
          <a:prstGeom prst="rect">
            <a:avLst/>
          </a:prstGeom>
        </p:spPr>
      </p:pic>
      <p:sp>
        <p:nvSpPr>
          <p:cNvPr id="6" name="Rectangle 5">
            <a:extLst>
              <a:ext uri="{FF2B5EF4-FFF2-40B4-BE49-F238E27FC236}">
                <a16:creationId xmlns:a16="http://schemas.microsoft.com/office/drawing/2014/main" id="{9524E50E-9B0C-5437-EE5C-B3EFAE919EC5}"/>
              </a:ext>
            </a:extLst>
          </p:cNvPr>
          <p:cNvSpPr/>
          <p:nvPr/>
        </p:nvSpPr>
        <p:spPr bwMode="auto">
          <a:xfrm>
            <a:off x="691053" y="2953898"/>
            <a:ext cx="2073293" cy="1032711"/>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7" name="TextBox 6">
            <a:extLst>
              <a:ext uri="{FF2B5EF4-FFF2-40B4-BE49-F238E27FC236}">
                <a16:creationId xmlns:a16="http://schemas.microsoft.com/office/drawing/2014/main" id="{EB289C82-20E0-8535-C4AE-CB48C32311C9}"/>
              </a:ext>
            </a:extLst>
          </p:cNvPr>
          <p:cNvSpPr txBox="1"/>
          <p:nvPr/>
        </p:nvSpPr>
        <p:spPr>
          <a:xfrm>
            <a:off x="998627" y="3619256"/>
            <a:ext cx="654345" cy="215444"/>
          </a:xfrm>
          <a:prstGeom prst="rect">
            <a:avLst/>
          </a:prstGeom>
        </p:spPr>
        <p:txBody>
          <a:bodyPr wrap="none" rtlCol="0" anchor="ctr">
            <a:spAutoFit/>
          </a:bodyPr>
          <a:lstStyle/>
          <a:p>
            <a:pPr algn="ctr" defTabSz="685783">
              <a:defRPr/>
            </a:pPr>
            <a:r>
              <a:rPr lang="en-US" sz="800">
                <a:solidFill>
                  <a:srgbClr val="FFFFFF"/>
                </a:solidFill>
                <a:latin typeface="Tahoma"/>
              </a:rPr>
              <a:t>Exchange </a:t>
            </a:r>
          </a:p>
        </p:txBody>
      </p:sp>
      <p:sp>
        <p:nvSpPr>
          <p:cNvPr id="8" name="TextBox 7">
            <a:extLst>
              <a:ext uri="{FF2B5EF4-FFF2-40B4-BE49-F238E27FC236}">
                <a16:creationId xmlns:a16="http://schemas.microsoft.com/office/drawing/2014/main" id="{3138D0A0-69C6-99EC-07BE-2ADE537ECDF0}"/>
              </a:ext>
            </a:extLst>
          </p:cNvPr>
          <p:cNvSpPr txBox="1"/>
          <p:nvPr/>
        </p:nvSpPr>
        <p:spPr>
          <a:xfrm>
            <a:off x="1754556" y="3619256"/>
            <a:ext cx="673582" cy="215444"/>
          </a:xfrm>
          <a:prstGeom prst="rect">
            <a:avLst/>
          </a:prstGeom>
        </p:spPr>
        <p:txBody>
          <a:bodyPr wrap="none" rtlCol="0" anchor="ctr">
            <a:spAutoFit/>
          </a:bodyPr>
          <a:lstStyle/>
          <a:p>
            <a:pPr algn="ctr" defTabSz="685783">
              <a:defRPr/>
            </a:pPr>
            <a:r>
              <a:rPr lang="en-US" sz="800">
                <a:solidFill>
                  <a:srgbClr val="FFFFFF"/>
                </a:solidFill>
                <a:latin typeface="Tahoma"/>
              </a:rPr>
              <a:t>SharePoint</a:t>
            </a:r>
          </a:p>
        </p:txBody>
      </p:sp>
      <p:sp>
        <p:nvSpPr>
          <p:cNvPr id="9" name="TextBox 8">
            <a:extLst>
              <a:ext uri="{FF2B5EF4-FFF2-40B4-BE49-F238E27FC236}">
                <a16:creationId xmlns:a16="http://schemas.microsoft.com/office/drawing/2014/main" id="{E25059D4-EAEB-74E1-E5EA-F714A2031D31}"/>
              </a:ext>
            </a:extLst>
          </p:cNvPr>
          <p:cNvSpPr txBox="1"/>
          <p:nvPr/>
        </p:nvSpPr>
        <p:spPr>
          <a:xfrm>
            <a:off x="1331835" y="2836858"/>
            <a:ext cx="791729" cy="200055"/>
          </a:xfrm>
          <a:prstGeom prst="rect">
            <a:avLst/>
          </a:prstGeom>
          <a:noFill/>
        </p:spPr>
        <p:txBody>
          <a:bodyPr wrap="square" rtlCol="0" anchor="ctr">
            <a:spAutoFit/>
          </a:bodyPr>
          <a:lstStyle/>
          <a:p>
            <a:pPr algn="ctr" defTabSz="685783">
              <a:defRPr/>
            </a:pPr>
            <a:r>
              <a:rPr lang="en-US" sz="700" dirty="0">
                <a:solidFill>
                  <a:srgbClr val="FFFFFF"/>
                </a:solidFill>
                <a:latin typeface="Tahoma"/>
              </a:rPr>
              <a:t>On-premises</a:t>
            </a:r>
          </a:p>
        </p:txBody>
      </p:sp>
      <p:grpSp>
        <p:nvGrpSpPr>
          <p:cNvPr id="10" name="Group 9">
            <a:extLst>
              <a:ext uri="{FF2B5EF4-FFF2-40B4-BE49-F238E27FC236}">
                <a16:creationId xmlns:a16="http://schemas.microsoft.com/office/drawing/2014/main" id="{752FA161-EAF5-0463-477C-9D72363BBCA4}"/>
              </a:ext>
            </a:extLst>
          </p:cNvPr>
          <p:cNvGrpSpPr/>
          <p:nvPr/>
        </p:nvGrpSpPr>
        <p:grpSpPr>
          <a:xfrm>
            <a:off x="1067333" y="2772951"/>
            <a:ext cx="361947" cy="275173"/>
            <a:chOff x="877339" y="3328988"/>
            <a:chExt cx="361947" cy="275173"/>
          </a:xfrm>
        </p:grpSpPr>
        <p:sp>
          <p:nvSpPr>
            <p:cNvPr id="11" name="Rectangle 10">
              <a:extLst>
                <a:ext uri="{FF2B5EF4-FFF2-40B4-BE49-F238E27FC236}">
                  <a16:creationId xmlns:a16="http://schemas.microsoft.com/office/drawing/2014/main" id="{21D4800E-7D31-89D1-F60D-3749BA08306D}"/>
                </a:ext>
              </a:extLst>
            </p:cNvPr>
            <p:cNvSpPr/>
            <p:nvPr/>
          </p:nvSpPr>
          <p:spPr bwMode="auto">
            <a:xfrm>
              <a:off x="877339" y="3328988"/>
              <a:ext cx="361947" cy="275173"/>
            </a:xfrm>
            <a:prstGeom prst="rect">
              <a:avLst/>
            </a:prstGeom>
            <a:solidFill>
              <a:srgbClr val="00373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pic>
          <p:nvPicPr>
            <p:cNvPr id="12" name="Graphic 11">
              <a:extLst>
                <a:ext uri="{FF2B5EF4-FFF2-40B4-BE49-F238E27FC236}">
                  <a16:creationId xmlns:a16="http://schemas.microsoft.com/office/drawing/2014/main" id="{EDD84BE8-480E-D2F2-C042-845EFDB94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920" y="3359992"/>
              <a:ext cx="343645" cy="244169"/>
            </a:xfrm>
            <a:prstGeom prst="rect">
              <a:avLst/>
            </a:prstGeom>
          </p:spPr>
        </p:pic>
      </p:grpSp>
      <p:pic>
        <p:nvPicPr>
          <p:cNvPr id="13" name="Graphic 12">
            <a:extLst>
              <a:ext uri="{FF2B5EF4-FFF2-40B4-BE49-F238E27FC236}">
                <a16:creationId xmlns:a16="http://schemas.microsoft.com/office/drawing/2014/main" id="{A5E3FEC0-94F2-D8CE-5FDF-D393682134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27782" y="2635393"/>
            <a:ext cx="451450" cy="451450"/>
          </a:xfrm>
          <a:prstGeom prst="rect">
            <a:avLst/>
          </a:prstGeom>
        </p:spPr>
      </p:pic>
      <p:sp>
        <p:nvSpPr>
          <p:cNvPr id="14" name="TextBox 13">
            <a:extLst>
              <a:ext uri="{FF2B5EF4-FFF2-40B4-BE49-F238E27FC236}">
                <a16:creationId xmlns:a16="http://schemas.microsoft.com/office/drawing/2014/main" id="{4C52FD65-AB2F-E9EC-94FF-C48179B71210}"/>
              </a:ext>
            </a:extLst>
          </p:cNvPr>
          <p:cNvSpPr txBox="1"/>
          <p:nvPr/>
        </p:nvSpPr>
        <p:spPr>
          <a:xfrm>
            <a:off x="3285232" y="3074163"/>
            <a:ext cx="954107" cy="338554"/>
          </a:xfrm>
          <a:prstGeom prst="rect">
            <a:avLst/>
          </a:prstGeom>
        </p:spPr>
        <p:txBody>
          <a:bodyPr wrap="none" rtlCol="0" anchor="ctr">
            <a:spAutoFit/>
          </a:bodyPr>
          <a:lstStyle/>
          <a:p>
            <a:pPr algn="ctr" defTabSz="685783">
              <a:defRPr/>
            </a:pPr>
            <a:r>
              <a:rPr lang="en-US" sz="800" dirty="0">
                <a:solidFill>
                  <a:schemeClr val="bg1"/>
                </a:solidFill>
                <a:latin typeface="Tahoma"/>
              </a:rPr>
              <a:t>Veeam Backup</a:t>
            </a:r>
            <a:br>
              <a:rPr lang="en-US" sz="800" dirty="0">
                <a:solidFill>
                  <a:schemeClr val="bg1"/>
                </a:solidFill>
                <a:latin typeface="Tahoma"/>
              </a:rPr>
            </a:br>
            <a:r>
              <a:rPr lang="en-US" sz="800" i="1" dirty="0">
                <a:solidFill>
                  <a:schemeClr val="bg1"/>
                </a:solidFill>
                <a:latin typeface="Tahoma"/>
              </a:rPr>
              <a:t>for Microsoft 365</a:t>
            </a:r>
          </a:p>
        </p:txBody>
      </p:sp>
      <p:grpSp>
        <p:nvGrpSpPr>
          <p:cNvPr id="15" name="Group 14">
            <a:extLst>
              <a:ext uri="{FF2B5EF4-FFF2-40B4-BE49-F238E27FC236}">
                <a16:creationId xmlns:a16="http://schemas.microsoft.com/office/drawing/2014/main" id="{8023167B-88F5-81FD-DA38-D23D1FAA0F7A}"/>
              </a:ext>
            </a:extLst>
          </p:cNvPr>
          <p:cNvGrpSpPr/>
          <p:nvPr/>
        </p:nvGrpSpPr>
        <p:grpSpPr>
          <a:xfrm>
            <a:off x="5130152" y="3142799"/>
            <a:ext cx="873110" cy="630806"/>
            <a:chOff x="5216475" y="2207870"/>
            <a:chExt cx="873110" cy="630806"/>
          </a:xfrm>
        </p:grpSpPr>
        <p:pic>
          <p:nvPicPr>
            <p:cNvPr id="16" name="Graphic 15">
              <a:extLst>
                <a:ext uri="{FF2B5EF4-FFF2-40B4-BE49-F238E27FC236}">
                  <a16:creationId xmlns:a16="http://schemas.microsoft.com/office/drawing/2014/main" id="{1241EF25-CE38-A115-D07D-7B3951FDA2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62933" y="2350467"/>
              <a:ext cx="366819" cy="183410"/>
            </a:xfrm>
            <a:prstGeom prst="rect">
              <a:avLst/>
            </a:prstGeom>
          </p:spPr>
        </p:pic>
        <p:sp>
          <p:nvSpPr>
            <p:cNvPr id="17" name="TextBox 16">
              <a:extLst>
                <a:ext uri="{FF2B5EF4-FFF2-40B4-BE49-F238E27FC236}">
                  <a16:creationId xmlns:a16="http://schemas.microsoft.com/office/drawing/2014/main" id="{00E1FAD9-7209-C596-67FC-58B12E4A4507}"/>
                </a:ext>
              </a:extLst>
            </p:cNvPr>
            <p:cNvSpPr txBox="1"/>
            <p:nvPr/>
          </p:nvSpPr>
          <p:spPr>
            <a:xfrm>
              <a:off x="5464241" y="2544086"/>
              <a:ext cx="364202" cy="200055"/>
            </a:xfrm>
            <a:prstGeom prst="rect">
              <a:avLst/>
            </a:prstGeom>
          </p:spPr>
          <p:txBody>
            <a:bodyPr wrap="none" rtlCol="0" anchor="ctr">
              <a:spAutoFit/>
            </a:bodyPr>
            <a:lstStyle/>
            <a:p>
              <a:pPr algn="ctr" defTabSz="685783">
                <a:defRPr/>
              </a:pPr>
              <a:r>
                <a:rPr lang="en-US" sz="700">
                  <a:solidFill>
                    <a:schemeClr val="bg1"/>
                  </a:solidFill>
                  <a:latin typeface="Tahoma"/>
                </a:rPr>
                <a:t>RAM</a:t>
              </a:r>
            </a:p>
          </p:txBody>
        </p:sp>
        <p:sp>
          <p:nvSpPr>
            <p:cNvPr id="18" name="Rectangle 17">
              <a:extLst>
                <a:ext uri="{FF2B5EF4-FFF2-40B4-BE49-F238E27FC236}">
                  <a16:creationId xmlns:a16="http://schemas.microsoft.com/office/drawing/2014/main" id="{ED81BC7B-B7D7-713D-7F5B-55D817105AE3}"/>
                </a:ext>
              </a:extLst>
            </p:cNvPr>
            <p:cNvSpPr/>
            <p:nvPr/>
          </p:nvSpPr>
          <p:spPr bwMode="auto">
            <a:xfrm>
              <a:off x="5216475" y="2207870"/>
              <a:ext cx="873110" cy="630806"/>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grpSp>
      <p:grpSp>
        <p:nvGrpSpPr>
          <p:cNvPr id="19" name="Group 18">
            <a:extLst>
              <a:ext uri="{FF2B5EF4-FFF2-40B4-BE49-F238E27FC236}">
                <a16:creationId xmlns:a16="http://schemas.microsoft.com/office/drawing/2014/main" id="{E00D49EB-2300-E0AB-E29E-24850E406693}"/>
              </a:ext>
            </a:extLst>
          </p:cNvPr>
          <p:cNvGrpSpPr/>
          <p:nvPr/>
        </p:nvGrpSpPr>
        <p:grpSpPr>
          <a:xfrm>
            <a:off x="6925720" y="2111691"/>
            <a:ext cx="2095088" cy="1743200"/>
            <a:chOff x="6729238" y="2202375"/>
            <a:chExt cx="2095088" cy="1743200"/>
          </a:xfrm>
        </p:grpSpPr>
        <p:sp>
          <p:nvSpPr>
            <p:cNvPr id="20" name="Rectangle 19">
              <a:extLst>
                <a:ext uri="{FF2B5EF4-FFF2-40B4-BE49-F238E27FC236}">
                  <a16:creationId xmlns:a16="http://schemas.microsoft.com/office/drawing/2014/main" id="{1EE7E198-9B9B-0DCA-CDB0-431B7CB9CB06}"/>
                </a:ext>
              </a:extLst>
            </p:cNvPr>
            <p:cNvSpPr/>
            <p:nvPr/>
          </p:nvSpPr>
          <p:spPr bwMode="auto">
            <a:xfrm>
              <a:off x="6729238" y="2332264"/>
              <a:ext cx="2095088" cy="1613311"/>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21" name="Rectangle 20">
              <a:extLst>
                <a:ext uri="{FF2B5EF4-FFF2-40B4-BE49-F238E27FC236}">
                  <a16:creationId xmlns:a16="http://schemas.microsoft.com/office/drawing/2014/main" id="{2E176D4B-F9E4-D80D-A879-EE5FC616D101}"/>
                </a:ext>
              </a:extLst>
            </p:cNvPr>
            <p:cNvSpPr/>
            <p:nvPr/>
          </p:nvSpPr>
          <p:spPr bwMode="auto">
            <a:xfrm>
              <a:off x="7020367" y="2202375"/>
              <a:ext cx="438073" cy="234023"/>
            </a:xfrm>
            <a:prstGeom prst="rect">
              <a:avLst/>
            </a:prstGeom>
            <a:noFill/>
            <a:ln w="12700">
              <a:no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sz="1200"/>
            </a:p>
          </p:txBody>
        </p:sp>
        <p:sp>
          <p:nvSpPr>
            <p:cNvPr id="22" name="TextBox 21">
              <a:extLst>
                <a:ext uri="{FF2B5EF4-FFF2-40B4-BE49-F238E27FC236}">
                  <a16:creationId xmlns:a16="http://schemas.microsoft.com/office/drawing/2014/main" id="{16045758-2484-075A-10FA-ADD3A978F0E7}"/>
                </a:ext>
              </a:extLst>
            </p:cNvPr>
            <p:cNvSpPr txBox="1"/>
            <p:nvPr/>
          </p:nvSpPr>
          <p:spPr>
            <a:xfrm>
              <a:off x="7413333" y="2221555"/>
              <a:ext cx="875788" cy="200055"/>
            </a:xfrm>
            <a:prstGeom prst="rect">
              <a:avLst/>
            </a:prstGeom>
            <a:noFill/>
          </p:spPr>
          <p:txBody>
            <a:bodyPr wrap="square" rtlCol="0" anchor="ctr">
              <a:spAutoFit/>
            </a:bodyPr>
            <a:lstStyle/>
            <a:p>
              <a:pPr algn="ctr" defTabSz="685783">
                <a:defRPr/>
              </a:pPr>
              <a:r>
                <a:rPr lang="en-US" sz="700" dirty="0">
                  <a:solidFill>
                    <a:schemeClr val="bg1"/>
                  </a:solidFill>
                  <a:latin typeface="Tahoma"/>
                </a:rPr>
                <a:t>Object storage</a:t>
              </a:r>
            </a:p>
          </p:txBody>
        </p:sp>
        <p:pic>
          <p:nvPicPr>
            <p:cNvPr id="23" name="Graphic 22">
              <a:extLst>
                <a:ext uri="{FF2B5EF4-FFF2-40B4-BE49-F238E27FC236}">
                  <a16:creationId xmlns:a16="http://schemas.microsoft.com/office/drawing/2014/main" id="{2A8C6A49-E570-298A-6754-E603635CEF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77888" y="2202376"/>
              <a:ext cx="351858" cy="214175"/>
            </a:xfrm>
            <a:prstGeom prst="rect">
              <a:avLst/>
            </a:prstGeom>
          </p:spPr>
        </p:pic>
        <p:pic>
          <p:nvPicPr>
            <p:cNvPr id="24" name="Graphic 23">
              <a:extLst>
                <a:ext uri="{FF2B5EF4-FFF2-40B4-BE49-F238E27FC236}">
                  <a16:creationId xmlns:a16="http://schemas.microsoft.com/office/drawing/2014/main" id="{728EE33A-D0E8-F6B9-D92D-642A26BA96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40563" y="3164585"/>
              <a:ext cx="360000" cy="359999"/>
            </a:xfrm>
            <a:prstGeom prst="rect">
              <a:avLst/>
            </a:prstGeom>
          </p:spPr>
        </p:pic>
        <p:sp>
          <p:nvSpPr>
            <p:cNvPr id="25" name="TextBox 24">
              <a:extLst>
                <a:ext uri="{FF2B5EF4-FFF2-40B4-BE49-F238E27FC236}">
                  <a16:creationId xmlns:a16="http://schemas.microsoft.com/office/drawing/2014/main" id="{F6744F53-A7B3-F206-30BD-AB0FDF384DAE}"/>
                </a:ext>
              </a:extLst>
            </p:cNvPr>
            <p:cNvSpPr txBox="1"/>
            <p:nvPr/>
          </p:nvSpPr>
          <p:spPr>
            <a:xfrm>
              <a:off x="6882669" y="2879362"/>
              <a:ext cx="875788" cy="215444"/>
            </a:xfrm>
            <a:prstGeom prst="rect">
              <a:avLst/>
            </a:prstGeom>
            <a:noFill/>
          </p:spPr>
          <p:txBody>
            <a:bodyPr wrap="square" rtlCol="0">
              <a:spAutoFit/>
            </a:bodyPr>
            <a:lstStyle/>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Amazon S3</a:t>
              </a:r>
              <a:endParaRPr lang="ru-RU" sz="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Graphic 25">
              <a:extLst>
                <a:ext uri="{FF2B5EF4-FFF2-40B4-BE49-F238E27FC236}">
                  <a16:creationId xmlns:a16="http://schemas.microsoft.com/office/drawing/2014/main" id="{A1F9FBDB-C063-594C-61DC-2FE42393521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140563" y="2511895"/>
              <a:ext cx="360000" cy="360001"/>
            </a:xfrm>
            <a:prstGeom prst="rect">
              <a:avLst/>
            </a:prstGeom>
          </p:spPr>
        </p:pic>
        <p:sp>
          <p:nvSpPr>
            <p:cNvPr id="27" name="TextBox 26">
              <a:extLst>
                <a:ext uri="{FF2B5EF4-FFF2-40B4-BE49-F238E27FC236}">
                  <a16:creationId xmlns:a16="http://schemas.microsoft.com/office/drawing/2014/main" id="{44E7BAE0-00D6-D932-D114-279D32EDAF00}"/>
                </a:ext>
              </a:extLst>
            </p:cNvPr>
            <p:cNvSpPr txBox="1"/>
            <p:nvPr/>
          </p:nvSpPr>
          <p:spPr>
            <a:xfrm>
              <a:off x="6882669" y="3528292"/>
              <a:ext cx="875788" cy="338554"/>
            </a:xfrm>
            <a:prstGeom prst="rect">
              <a:avLst/>
            </a:prstGeom>
            <a:noFill/>
          </p:spPr>
          <p:txBody>
            <a:bodyPr wrap="square" rtlCol="0">
              <a:spAutoFit/>
            </a:bodyPr>
            <a:lstStyle/>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Microsoft</a:t>
              </a:r>
            </a:p>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Azure Blob</a:t>
              </a:r>
              <a:endParaRPr lang="ru-RU" sz="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8" name="Graphic 27">
              <a:extLst>
                <a:ext uri="{FF2B5EF4-FFF2-40B4-BE49-F238E27FC236}">
                  <a16:creationId xmlns:a16="http://schemas.microsoft.com/office/drawing/2014/main" id="{2319453B-8C5A-A44C-3F78-25326203E00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50776" y="2511894"/>
              <a:ext cx="360000" cy="360000"/>
            </a:xfrm>
            <a:prstGeom prst="rect">
              <a:avLst/>
            </a:prstGeom>
          </p:spPr>
        </p:pic>
        <p:sp>
          <p:nvSpPr>
            <p:cNvPr id="29" name="TextBox 28">
              <a:extLst>
                <a:ext uri="{FF2B5EF4-FFF2-40B4-BE49-F238E27FC236}">
                  <a16:creationId xmlns:a16="http://schemas.microsoft.com/office/drawing/2014/main" id="{AD94841A-C8E9-858D-B819-E806AF276C39}"/>
                </a:ext>
              </a:extLst>
            </p:cNvPr>
            <p:cNvSpPr txBox="1"/>
            <p:nvPr/>
          </p:nvSpPr>
          <p:spPr>
            <a:xfrm>
              <a:off x="7776120" y="2877648"/>
              <a:ext cx="909312" cy="215444"/>
            </a:xfrm>
            <a:prstGeom prst="rect">
              <a:avLst/>
            </a:prstGeom>
            <a:noFill/>
          </p:spPr>
          <p:txBody>
            <a:bodyPr wrap="square" rtlCol="0">
              <a:spAutoFit/>
            </a:bodyPr>
            <a:lstStyle/>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S3-compatible</a:t>
              </a:r>
              <a:endParaRPr lang="ru-RU" sz="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0" name="Graphic 29">
              <a:extLst>
                <a:ext uri="{FF2B5EF4-FFF2-40B4-BE49-F238E27FC236}">
                  <a16:creationId xmlns:a16="http://schemas.microsoft.com/office/drawing/2014/main" id="{E6B56B15-1806-F486-E509-4190DF8FEB2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50776" y="3164583"/>
              <a:ext cx="360000" cy="360000"/>
            </a:xfrm>
            <a:prstGeom prst="rect">
              <a:avLst/>
            </a:prstGeom>
          </p:spPr>
        </p:pic>
        <p:sp>
          <p:nvSpPr>
            <p:cNvPr id="31" name="TextBox 30">
              <a:extLst>
                <a:ext uri="{FF2B5EF4-FFF2-40B4-BE49-F238E27FC236}">
                  <a16:creationId xmlns:a16="http://schemas.microsoft.com/office/drawing/2014/main" id="{952C5EA1-8D58-F720-14FA-02440A523BD8}"/>
                </a:ext>
              </a:extLst>
            </p:cNvPr>
            <p:cNvSpPr txBox="1"/>
            <p:nvPr/>
          </p:nvSpPr>
          <p:spPr>
            <a:xfrm>
              <a:off x="7792882" y="3528292"/>
              <a:ext cx="875788" cy="338554"/>
            </a:xfrm>
            <a:prstGeom prst="rect">
              <a:avLst/>
            </a:prstGeom>
            <a:noFill/>
          </p:spPr>
          <p:txBody>
            <a:bodyPr wrap="square" rtlCol="0">
              <a:spAutoFit/>
            </a:bodyPr>
            <a:lstStyle/>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IBM </a:t>
              </a:r>
            </a:p>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Cloud</a:t>
              </a:r>
              <a:endParaRPr lang="ru-RU" sz="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2" name="Group 31">
            <a:extLst>
              <a:ext uri="{FF2B5EF4-FFF2-40B4-BE49-F238E27FC236}">
                <a16:creationId xmlns:a16="http://schemas.microsoft.com/office/drawing/2014/main" id="{D1E36B37-6DDB-7C43-7973-671C1B452529}"/>
              </a:ext>
            </a:extLst>
          </p:cNvPr>
          <p:cNvGrpSpPr/>
          <p:nvPr/>
        </p:nvGrpSpPr>
        <p:grpSpPr>
          <a:xfrm>
            <a:off x="6928987" y="3968050"/>
            <a:ext cx="2088557" cy="836381"/>
            <a:chOff x="6732505" y="4058734"/>
            <a:chExt cx="2088557" cy="836381"/>
          </a:xfrm>
        </p:grpSpPr>
        <p:sp>
          <p:nvSpPr>
            <p:cNvPr id="33" name="Rectangle 32">
              <a:extLst>
                <a:ext uri="{FF2B5EF4-FFF2-40B4-BE49-F238E27FC236}">
                  <a16:creationId xmlns:a16="http://schemas.microsoft.com/office/drawing/2014/main" id="{A996248E-A576-F55D-0213-7202D2E6B670}"/>
                </a:ext>
              </a:extLst>
            </p:cNvPr>
            <p:cNvSpPr/>
            <p:nvPr/>
          </p:nvSpPr>
          <p:spPr bwMode="auto">
            <a:xfrm>
              <a:off x="6732505" y="4234719"/>
              <a:ext cx="2088557" cy="660396"/>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34" name="TextBox 33">
              <a:extLst>
                <a:ext uri="{FF2B5EF4-FFF2-40B4-BE49-F238E27FC236}">
                  <a16:creationId xmlns:a16="http://schemas.microsoft.com/office/drawing/2014/main" id="{8B605B79-5624-19F8-8838-3D2360CF1176}"/>
                </a:ext>
              </a:extLst>
            </p:cNvPr>
            <p:cNvSpPr txBox="1"/>
            <p:nvPr/>
          </p:nvSpPr>
          <p:spPr>
            <a:xfrm>
              <a:off x="7394913" y="4118087"/>
              <a:ext cx="763738" cy="200055"/>
            </a:xfrm>
            <a:prstGeom prst="rect">
              <a:avLst/>
            </a:prstGeom>
            <a:noFill/>
          </p:spPr>
          <p:txBody>
            <a:bodyPr wrap="square" rtlCol="0" anchor="ctr">
              <a:spAutoFit/>
            </a:bodyPr>
            <a:lstStyle/>
            <a:p>
              <a:pPr algn="ctr" defTabSz="685783">
                <a:spcAft>
                  <a:spcPts val="300"/>
                </a:spcAft>
                <a:defRPr/>
              </a:pPr>
              <a:r>
                <a:rPr lang="en-US" sz="700">
                  <a:solidFill>
                    <a:schemeClr val="bg1"/>
                  </a:solidFill>
                  <a:latin typeface="Tahoma"/>
                </a:rPr>
                <a:t>Cache Repo</a:t>
              </a:r>
            </a:p>
          </p:txBody>
        </p:sp>
        <p:grpSp>
          <p:nvGrpSpPr>
            <p:cNvPr id="35" name="Group 34">
              <a:extLst>
                <a:ext uri="{FF2B5EF4-FFF2-40B4-BE49-F238E27FC236}">
                  <a16:creationId xmlns:a16="http://schemas.microsoft.com/office/drawing/2014/main" id="{CD79CF6F-D7FA-9BEE-BCFB-CC7BB6C4312C}"/>
                </a:ext>
              </a:extLst>
            </p:cNvPr>
            <p:cNvGrpSpPr/>
            <p:nvPr/>
          </p:nvGrpSpPr>
          <p:grpSpPr>
            <a:xfrm>
              <a:off x="7096493" y="4058734"/>
              <a:ext cx="361947" cy="275173"/>
              <a:chOff x="877339" y="3328988"/>
              <a:chExt cx="361947" cy="275173"/>
            </a:xfrm>
          </p:grpSpPr>
          <p:sp>
            <p:nvSpPr>
              <p:cNvPr id="46" name="Rectangle 45">
                <a:extLst>
                  <a:ext uri="{FF2B5EF4-FFF2-40B4-BE49-F238E27FC236}">
                    <a16:creationId xmlns:a16="http://schemas.microsoft.com/office/drawing/2014/main" id="{7D37C5C5-8C4E-201E-6165-E0FA2C608B21}"/>
                  </a:ext>
                </a:extLst>
              </p:cNvPr>
              <p:cNvSpPr/>
              <p:nvPr/>
            </p:nvSpPr>
            <p:spPr bwMode="auto">
              <a:xfrm>
                <a:off x="877339" y="3328988"/>
                <a:ext cx="361947" cy="275173"/>
              </a:xfrm>
              <a:prstGeom prst="rect">
                <a:avLst/>
              </a:prstGeom>
              <a:solidFill>
                <a:srgbClr val="00373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US" sz="160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47" name="Graphic 46">
                <a:extLst>
                  <a:ext uri="{FF2B5EF4-FFF2-40B4-BE49-F238E27FC236}">
                    <a16:creationId xmlns:a16="http://schemas.microsoft.com/office/drawing/2014/main" id="{89FDB42D-FDE3-148E-715F-5CC5B3276C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920" y="3359992"/>
                <a:ext cx="343645" cy="244169"/>
              </a:xfrm>
              <a:prstGeom prst="rect">
                <a:avLst/>
              </a:prstGeom>
            </p:spPr>
          </p:pic>
        </p:grpSp>
        <p:grpSp>
          <p:nvGrpSpPr>
            <p:cNvPr id="36" name="Group 35">
              <a:extLst>
                <a:ext uri="{FF2B5EF4-FFF2-40B4-BE49-F238E27FC236}">
                  <a16:creationId xmlns:a16="http://schemas.microsoft.com/office/drawing/2014/main" id="{95DB46CC-2B0F-2500-2E98-74348BB37904}"/>
                </a:ext>
              </a:extLst>
            </p:cNvPr>
            <p:cNvGrpSpPr/>
            <p:nvPr/>
          </p:nvGrpSpPr>
          <p:grpSpPr>
            <a:xfrm>
              <a:off x="7381621" y="4424022"/>
              <a:ext cx="788998" cy="379325"/>
              <a:chOff x="7664426" y="3898037"/>
              <a:chExt cx="788998" cy="379325"/>
            </a:xfrm>
          </p:grpSpPr>
          <p:sp>
            <p:nvSpPr>
              <p:cNvPr id="37" name="TextBox 36">
                <a:extLst>
                  <a:ext uri="{FF2B5EF4-FFF2-40B4-BE49-F238E27FC236}">
                    <a16:creationId xmlns:a16="http://schemas.microsoft.com/office/drawing/2014/main" id="{9AC69197-1602-7DB4-C04E-44B1126C9C0D}"/>
                  </a:ext>
                </a:extLst>
              </p:cNvPr>
              <p:cNvSpPr txBox="1"/>
              <p:nvPr/>
            </p:nvSpPr>
            <p:spPr>
              <a:xfrm>
                <a:off x="7664426" y="4061918"/>
                <a:ext cx="788998" cy="215444"/>
              </a:xfrm>
              <a:prstGeom prst="rect">
                <a:avLst/>
              </a:prstGeom>
            </p:spPr>
            <p:txBody>
              <a:bodyPr wrap="none" rtlCol="0" anchor="ctr">
                <a:spAutoFit/>
              </a:bodyPr>
              <a:lstStyle/>
              <a:p>
                <a:pPr algn="ctr" defTabSz="685783">
                  <a:defRPr/>
                </a:pPr>
                <a:r>
                  <a:rPr lang="en-US" sz="800">
                    <a:solidFill>
                      <a:schemeClr val="bg1"/>
                    </a:solidFill>
                    <a:latin typeface="Tahoma"/>
                  </a:rPr>
                  <a:t>Local storage</a:t>
                </a:r>
              </a:p>
            </p:txBody>
          </p:sp>
          <p:grpSp>
            <p:nvGrpSpPr>
              <p:cNvPr id="38" name="Graphic 102">
                <a:extLst>
                  <a:ext uri="{FF2B5EF4-FFF2-40B4-BE49-F238E27FC236}">
                    <a16:creationId xmlns:a16="http://schemas.microsoft.com/office/drawing/2014/main" id="{86740CA6-827B-46F4-6740-A18EBE63D595}"/>
                  </a:ext>
                </a:extLst>
              </p:cNvPr>
              <p:cNvGrpSpPr/>
              <p:nvPr/>
            </p:nvGrpSpPr>
            <p:grpSpPr>
              <a:xfrm>
                <a:off x="7759280" y="3898037"/>
                <a:ext cx="599291" cy="164805"/>
                <a:chOff x="3947702" y="3981184"/>
                <a:chExt cx="599291" cy="164805"/>
              </a:xfrm>
            </p:grpSpPr>
            <p:sp>
              <p:nvSpPr>
                <p:cNvPr id="39" name="Freeform: Shape 38">
                  <a:extLst>
                    <a:ext uri="{FF2B5EF4-FFF2-40B4-BE49-F238E27FC236}">
                      <a16:creationId xmlns:a16="http://schemas.microsoft.com/office/drawing/2014/main" id="{C72A2C0B-B950-1AD9-8F36-C09A86A929C9}"/>
                    </a:ext>
                  </a:extLst>
                </p:cNvPr>
                <p:cNvSpPr/>
                <p:nvPr/>
              </p:nvSpPr>
              <p:spPr>
                <a:xfrm>
                  <a:off x="3947702" y="3981184"/>
                  <a:ext cx="584309" cy="164805"/>
                </a:xfrm>
                <a:custGeom>
                  <a:avLst/>
                  <a:gdLst>
                    <a:gd name="connsiteX0" fmla="*/ 0 w 584308"/>
                    <a:gd name="connsiteY0" fmla="*/ 0 h 164805"/>
                    <a:gd name="connsiteX1" fmla="*/ 594796 w 584308"/>
                    <a:gd name="connsiteY1" fmla="*/ 0 h 164805"/>
                    <a:gd name="connsiteX2" fmla="*/ 594796 w 584308"/>
                    <a:gd name="connsiteY2" fmla="*/ 169300 h 164805"/>
                    <a:gd name="connsiteX3" fmla="*/ 0 w 584308"/>
                    <a:gd name="connsiteY3" fmla="*/ 169300 h 164805"/>
                  </a:gdLst>
                  <a:ahLst/>
                  <a:cxnLst>
                    <a:cxn ang="0">
                      <a:pos x="connsiteX0" y="connsiteY0"/>
                    </a:cxn>
                    <a:cxn ang="0">
                      <a:pos x="connsiteX1" y="connsiteY1"/>
                    </a:cxn>
                    <a:cxn ang="0">
                      <a:pos x="connsiteX2" y="connsiteY2"/>
                    </a:cxn>
                    <a:cxn ang="0">
                      <a:pos x="connsiteX3" y="connsiteY3"/>
                    </a:cxn>
                  </a:cxnLst>
                  <a:rect l="l" t="t" r="r" b="b"/>
                  <a:pathLst>
                    <a:path w="584308" h="164805">
                      <a:moveTo>
                        <a:pt x="0" y="0"/>
                      </a:moveTo>
                      <a:lnTo>
                        <a:pt x="594796" y="0"/>
                      </a:lnTo>
                      <a:lnTo>
                        <a:pt x="594796" y="169300"/>
                      </a:lnTo>
                      <a:lnTo>
                        <a:pt x="0" y="169300"/>
                      </a:lnTo>
                      <a:close/>
                    </a:path>
                  </a:pathLst>
                </a:custGeom>
                <a:noFill/>
                <a:ln w="12700" cap="flat">
                  <a:solidFill>
                    <a:schemeClr val="bg1"/>
                  </a:solidFill>
                  <a:prstDash val="solid"/>
                  <a:miter/>
                </a:ln>
              </p:spPr>
              <p:txBody>
                <a:bodyPr rtlCol="0" anchor="ctr"/>
                <a:lstStyle/>
                <a:p>
                  <a:endParaRPr lang="en-US" sz="1600"/>
                </a:p>
              </p:txBody>
            </p:sp>
            <p:sp>
              <p:nvSpPr>
                <p:cNvPr id="40" name="Freeform: Shape 39">
                  <a:extLst>
                    <a:ext uri="{FF2B5EF4-FFF2-40B4-BE49-F238E27FC236}">
                      <a16:creationId xmlns:a16="http://schemas.microsoft.com/office/drawing/2014/main" id="{8E7927AF-9878-4C26-F26D-238466D0A7D5}"/>
                    </a:ext>
                  </a:extLst>
                </p:cNvPr>
                <p:cNvSpPr/>
                <p:nvPr/>
              </p:nvSpPr>
              <p:spPr>
                <a:xfrm>
                  <a:off x="4175433" y="4012647"/>
                  <a:ext cx="44947" cy="104876"/>
                </a:xfrm>
                <a:custGeom>
                  <a:avLst/>
                  <a:gdLst>
                    <a:gd name="connsiteX0" fmla="*/ 41950 w 44946"/>
                    <a:gd name="connsiteY0" fmla="*/ 11986 h 104875"/>
                    <a:gd name="connsiteX1" fmla="*/ 41950 w 44946"/>
                    <a:gd name="connsiteY1" fmla="*/ 94388 h 104875"/>
                    <a:gd name="connsiteX2" fmla="*/ 11986 w 44946"/>
                    <a:gd name="connsiteY2" fmla="*/ 94388 h 104875"/>
                    <a:gd name="connsiteX3" fmla="*/ 11986 w 44946"/>
                    <a:gd name="connsiteY3" fmla="*/ 11986 h 104875"/>
                    <a:gd name="connsiteX4" fmla="*/ 41950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1950" y="11986"/>
                      </a:moveTo>
                      <a:lnTo>
                        <a:pt x="41950" y="94388"/>
                      </a:lnTo>
                      <a:lnTo>
                        <a:pt x="11986" y="94388"/>
                      </a:lnTo>
                      <a:lnTo>
                        <a:pt x="11986" y="11986"/>
                      </a:lnTo>
                      <a:lnTo>
                        <a:pt x="41950"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sp>
              <p:nvSpPr>
                <p:cNvPr id="41" name="Freeform: Shape 40">
                  <a:extLst>
                    <a:ext uri="{FF2B5EF4-FFF2-40B4-BE49-F238E27FC236}">
                      <a16:creationId xmlns:a16="http://schemas.microsoft.com/office/drawing/2014/main" id="{AA049AA3-9FB4-003A-2D8B-576B367C58F9}"/>
                    </a:ext>
                  </a:extLst>
                </p:cNvPr>
                <p:cNvSpPr/>
                <p:nvPr/>
              </p:nvSpPr>
              <p:spPr>
                <a:xfrm>
                  <a:off x="4090034" y="4012647"/>
                  <a:ext cx="44947" cy="104876"/>
                </a:xfrm>
                <a:custGeom>
                  <a:avLst/>
                  <a:gdLst>
                    <a:gd name="connsiteX0" fmla="*/ 40452 w 44946"/>
                    <a:gd name="connsiteY0" fmla="*/ 11986 h 104875"/>
                    <a:gd name="connsiteX1" fmla="*/ 40452 w 44946"/>
                    <a:gd name="connsiteY1" fmla="*/ 94388 h 104875"/>
                    <a:gd name="connsiteX2" fmla="*/ 10488 w 44946"/>
                    <a:gd name="connsiteY2" fmla="*/ 94388 h 104875"/>
                    <a:gd name="connsiteX3" fmla="*/ 10488 w 44946"/>
                    <a:gd name="connsiteY3" fmla="*/ 11986 h 104875"/>
                    <a:gd name="connsiteX4" fmla="*/ 40452 w 44946"/>
                    <a:gd name="connsiteY4" fmla="*/ 11986 h 104875"/>
                    <a:gd name="connsiteX5" fmla="*/ 50940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0940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0452" y="11986"/>
                      </a:moveTo>
                      <a:lnTo>
                        <a:pt x="40452" y="94388"/>
                      </a:lnTo>
                      <a:lnTo>
                        <a:pt x="10488" y="94388"/>
                      </a:lnTo>
                      <a:lnTo>
                        <a:pt x="10488" y="11986"/>
                      </a:lnTo>
                      <a:lnTo>
                        <a:pt x="40452" y="11986"/>
                      </a:lnTo>
                      <a:moveTo>
                        <a:pt x="50940" y="0"/>
                      </a:moveTo>
                      <a:lnTo>
                        <a:pt x="0" y="0"/>
                      </a:lnTo>
                      <a:lnTo>
                        <a:pt x="0" y="104876"/>
                      </a:lnTo>
                      <a:lnTo>
                        <a:pt x="52438" y="104876"/>
                      </a:lnTo>
                      <a:lnTo>
                        <a:pt x="52438" y="0"/>
                      </a:lnTo>
                      <a:lnTo>
                        <a:pt x="50940" y="0"/>
                      </a:lnTo>
                      <a:close/>
                    </a:path>
                  </a:pathLst>
                </a:custGeom>
                <a:solidFill>
                  <a:srgbClr val="FFFFFF"/>
                </a:solidFill>
                <a:ln w="14764" cap="flat">
                  <a:noFill/>
                  <a:prstDash val="solid"/>
                  <a:miter/>
                </a:ln>
              </p:spPr>
              <p:txBody>
                <a:bodyPr rtlCol="0" anchor="ctr"/>
                <a:lstStyle/>
                <a:p>
                  <a:endParaRPr lang="en-US" sz="1600"/>
                </a:p>
              </p:txBody>
            </p:sp>
            <p:sp>
              <p:nvSpPr>
                <p:cNvPr id="42" name="Freeform: Shape 41">
                  <a:extLst>
                    <a:ext uri="{FF2B5EF4-FFF2-40B4-BE49-F238E27FC236}">
                      <a16:creationId xmlns:a16="http://schemas.microsoft.com/office/drawing/2014/main" id="{3BDE582F-3CD7-6E3A-345E-3D3CB809A7DD}"/>
                    </a:ext>
                  </a:extLst>
                </p:cNvPr>
                <p:cNvSpPr/>
                <p:nvPr/>
              </p:nvSpPr>
              <p:spPr>
                <a:xfrm>
                  <a:off x="4003136" y="4012647"/>
                  <a:ext cx="44947" cy="104876"/>
                </a:xfrm>
                <a:custGeom>
                  <a:avLst/>
                  <a:gdLst>
                    <a:gd name="connsiteX0" fmla="*/ 40452 w 44946"/>
                    <a:gd name="connsiteY0" fmla="*/ 11986 h 104875"/>
                    <a:gd name="connsiteX1" fmla="*/ 40452 w 44946"/>
                    <a:gd name="connsiteY1" fmla="*/ 94388 h 104875"/>
                    <a:gd name="connsiteX2" fmla="*/ 10488 w 44946"/>
                    <a:gd name="connsiteY2" fmla="*/ 94388 h 104875"/>
                    <a:gd name="connsiteX3" fmla="*/ 10488 w 44946"/>
                    <a:gd name="connsiteY3" fmla="*/ 11986 h 104875"/>
                    <a:gd name="connsiteX4" fmla="*/ 40452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0452" y="11986"/>
                      </a:moveTo>
                      <a:lnTo>
                        <a:pt x="40452" y="94388"/>
                      </a:lnTo>
                      <a:lnTo>
                        <a:pt x="10488" y="94388"/>
                      </a:lnTo>
                      <a:lnTo>
                        <a:pt x="10488" y="11986"/>
                      </a:lnTo>
                      <a:lnTo>
                        <a:pt x="40452"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sp>
              <p:nvSpPr>
                <p:cNvPr id="43" name="Freeform: Shape 42">
                  <a:extLst>
                    <a:ext uri="{FF2B5EF4-FFF2-40B4-BE49-F238E27FC236}">
                      <a16:creationId xmlns:a16="http://schemas.microsoft.com/office/drawing/2014/main" id="{13FFE594-9236-BF12-40DA-B645F71A8C0A}"/>
                    </a:ext>
                  </a:extLst>
                </p:cNvPr>
                <p:cNvSpPr/>
                <p:nvPr/>
              </p:nvSpPr>
              <p:spPr>
                <a:xfrm>
                  <a:off x="4434626" y="4012647"/>
                  <a:ext cx="44947" cy="104876"/>
                </a:xfrm>
                <a:custGeom>
                  <a:avLst/>
                  <a:gdLst>
                    <a:gd name="connsiteX0" fmla="*/ 41950 w 44946"/>
                    <a:gd name="connsiteY0" fmla="*/ 11986 h 104875"/>
                    <a:gd name="connsiteX1" fmla="*/ 41950 w 44946"/>
                    <a:gd name="connsiteY1" fmla="*/ 94388 h 104875"/>
                    <a:gd name="connsiteX2" fmla="*/ 11986 w 44946"/>
                    <a:gd name="connsiteY2" fmla="*/ 94388 h 104875"/>
                    <a:gd name="connsiteX3" fmla="*/ 11986 w 44946"/>
                    <a:gd name="connsiteY3" fmla="*/ 11986 h 104875"/>
                    <a:gd name="connsiteX4" fmla="*/ 41950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1950" y="11986"/>
                      </a:moveTo>
                      <a:lnTo>
                        <a:pt x="41950" y="94388"/>
                      </a:lnTo>
                      <a:lnTo>
                        <a:pt x="11986" y="94388"/>
                      </a:lnTo>
                      <a:lnTo>
                        <a:pt x="11986" y="11986"/>
                      </a:lnTo>
                      <a:lnTo>
                        <a:pt x="41950"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sp>
              <p:nvSpPr>
                <p:cNvPr id="44" name="Freeform: Shape 43">
                  <a:extLst>
                    <a:ext uri="{FF2B5EF4-FFF2-40B4-BE49-F238E27FC236}">
                      <a16:creationId xmlns:a16="http://schemas.microsoft.com/office/drawing/2014/main" id="{4178B5A9-94B1-D54D-9FBB-DC1B020B3936}"/>
                    </a:ext>
                  </a:extLst>
                </p:cNvPr>
                <p:cNvSpPr/>
                <p:nvPr/>
              </p:nvSpPr>
              <p:spPr>
                <a:xfrm>
                  <a:off x="4347729" y="4012647"/>
                  <a:ext cx="44947" cy="104876"/>
                </a:xfrm>
                <a:custGeom>
                  <a:avLst/>
                  <a:gdLst>
                    <a:gd name="connsiteX0" fmla="*/ 41950 w 44946"/>
                    <a:gd name="connsiteY0" fmla="*/ 11986 h 104875"/>
                    <a:gd name="connsiteX1" fmla="*/ 41950 w 44946"/>
                    <a:gd name="connsiteY1" fmla="*/ 94388 h 104875"/>
                    <a:gd name="connsiteX2" fmla="*/ 11986 w 44946"/>
                    <a:gd name="connsiteY2" fmla="*/ 94388 h 104875"/>
                    <a:gd name="connsiteX3" fmla="*/ 11986 w 44946"/>
                    <a:gd name="connsiteY3" fmla="*/ 11986 h 104875"/>
                    <a:gd name="connsiteX4" fmla="*/ 41950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1950" y="11986"/>
                      </a:moveTo>
                      <a:lnTo>
                        <a:pt x="41950" y="94388"/>
                      </a:lnTo>
                      <a:lnTo>
                        <a:pt x="11986" y="94388"/>
                      </a:lnTo>
                      <a:lnTo>
                        <a:pt x="11986" y="11986"/>
                      </a:lnTo>
                      <a:lnTo>
                        <a:pt x="41950"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sp>
              <p:nvSpPr>
                <p:cNvPr id="45" name="Freeform: Shape 44">
                  <a:extLst>
                    <a:ext uri="{FF2B5EF4-FFF2-40B4-BE49-F238E27FC236}">
                      <a16:creationId xmlns:a16="http://schemas.microsoft.com/office/drawing/2014/main" id="{074488C5-70A9-5B8C-A671-3F565F168175}"/>
                    </a:ext>
                  </a:extLst>
                </p:cNvPr>
                <p:cNvSpPr/>
                <p:nvPr/>
              </p:nvSpPr>
              <p:spPr>
                <a:xfrm>
                  <a:off x="4262330" y="4012647"/>
                  <a:ext cx="44947" cy="104876"/>
                </a:xfrm>
                <a:custGeom>
                  <a:avLst/>
                  <a:gdLst>
                    <a:gd name="connsiteX0" fmla="*/ 40452 w 44946"/>
                    <a:gd name="connsiteY0" fmla="*/ 11986 h 104875"/>
                    <a:gd name="connsiteX1" fmla="*/ 40452 w 44946"/>
                    <a:gd name="connsiteY1" fmla="*/ 94388 h 104875"/>
                    <a:gd name="connsiteX2" fmla="*/ 10488 w 44946"/>
                    <a:gd name="connsiteY2" fmla="*/ 94388 h 104875"/>
                    <a:gd name="connsiteX3" fmla="*/ 10488 w 44946"/>
                    <a:gd name="connsiteY3" fmla="*/ 11986 h 104875"/>
                    <a:gd name="connsiteX4" fmla="*/ 40452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0452" y="11986"/>
                      </a:moveTo>
                      <a:lnTo>
                        <a:pt x="40452" y="94388"/>
                      </a:lnTo>
                      <a:lnTo>
                        <a:pt x="10488" y="94388"/>
                      </a:lnTo>
                      <a:lnTo>
                        <a:pt x="10488" y="11986"/>
                      </a:lnTo>
                      <a:lnTo>
                        <a:pt x="40452"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grpSp>
        </p:grpSp>
      </p:grpSp>
      <p:grpSp>
        <p:nvGrpSpPr>
          <p:cNvPr id="48" name="Group 47">
            <a:extLst>
              <a:ext uri="{FF2B5EF4-FFF2-40B4-BE49-F238E27FC236}">
                <a16:creationId xmlns:a16="http://schemas.microsoft.com/office/drawing/2014/main" id="{51B9319F-7737-7AA8-9B30-5173D698F9F4}"/>
              </a:ext>
            </a:extLst>
          </p:cNvPr>
          <p:cNvGrpSpPr/>
          <p:nvPr/>
        </p:nvGrpSpPr>
        <p:grpSpPr>
          <a:xfrm>
            <a:off x="3979232" y="1472151"/>
            <a:ext cx="3630583" cy="1268056"/>
            <a:chOff x="3782750" y="1562835"/>
            <a:chExt cx="3630583" cy="1268056"/>
          </a:xfrm>
        </p:grpSpPr>
        <p:sp>
          <p:nvSpPr>
            <p:cNvPr id="49" name="TextBox 48">
              <a:extLst>
                <a:ext uri="{FF2B5EF4-FFF2-40B4-BE49-F238E27FC236}">
                  <a16:creationId xmlns:a16="http://schemas.microsoft.com/office/drawing/2014/main" id="{7FCB52C3-2EC0-59CD-40A0-BEB5DB2E7473}"/>
                </a:ext>
              </a:extLst>
            </p:cNvPr>
            <p:cNvSpPr txBox="1"/>
            <p:nvPr/>
          </p:nvSpPr>
          <p:spPr>
            <a:xfrm>
              <a:off x="4327325" y="1578223"/>
              <a:ext cx="756937" cy="307777"/>
            </a:xfrm>
            <a:prstGeom prst="rect">
              <a:avLst/>
            </a:prstGeom>
          </p:spPr>
          <p:txBody>
            <a:bodyPr wrap="square" rtlCol="0" anchor="ctr">
              <a:spAutoFit/>
            </a:bodyPr>
            <a:lstStyle/>
            <a:p>
              <a:pPr defTabSz="685783">
                <a:defRPr/>
              </a:pPr>
              <a:r>
                <a:rPr lang="en-US" sz="700">
                  <a:solidFill>
                    <a:schemeClr val="bg1"/>
                  </a:solidFill>
                  <a:latin typeface="Tahoma"/>
                </a:rPr>
                <a:t>Backup </a:t>
              </a:r>
            </a:p>
            <a:p>
              <a:pPr defTabSz="685783">
                <a:defRPr/>
              </a:pPr>
              <a:r>
                <a:rPr lang="en-US" sz="700">
                  <a:solidFill>
                    <a:schemeClr val="bg1"/>
                  </a:solidFill>
                  <a:latin typeface="Tahoma"/>
                </a:rPr>
                <a:t>Data</a:t>
              </a:r>
            </a:p>
          </p:txBody>
        </p:sp>
        <p:cxnSp>
          <p:nvCxnSpPr>
            <p:cNvPr id="50" name="Connector: Elbow 49">
              <a:extLst>
                <a:ext uri="{FF2B5EF4-FFF2-40B4-BE49-F238E27FC236}">
                  <a16:creationId xmlns:a16="http://schemas.microsoft.com/office/drawing/2014/main" id="{697607BB-B3D3-CED2-1AC7-73B051CE3FFD}"/>
                </a:ext>
              </a:extLst>
            </p:cNvPr>
            <p:cNvCxnSpPr>
              <a:cxnSpLocks/>
            </p:cNvCxnSpPr>
            <p:nvPr/>
          </p:nvCxnSpPr>
          <p:spPr>
            <a:xfrm flipV="1">
              <a:off x="3782750" y="1562835"/>
              <a:ext cx="3630583" cy="1268056"/>
            </a:xfrm>
            <a:prstGeom prst="bentConnector3">
              <a:avLst>
                <a:gd name="adj1" fmla="val 15940"/>
              </a:avLst>
            </a:prstGeom>
            <a:ln w="12700">
              <a:solidFill>
                <a:srgbClr val="00D48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443FBEE-7B17-222B-EFD2-A2A78BF6EEEC}"/>
              </a:ext>
            </a:extLst>
          </p:cNvPr>
          <p:cNvGrpSpPr/>
          <p:nvPr/>
        </p:nvGrpSpPr>
        <p:grpSpPr>
          <a:xfrm>
            <a:off x="5998420" y="2690253"/>
            <a:ext cx="924709" cy="552908"/>
            <a:chOff x="5801938" y="2780937"/>
            <a:chExt cx="924709" cy="552908"/>
          </a:xfrm>
        </p:grpSpPr>
        <p:sp>
          <p:nvSpPr>
            <p:cNvPr id="52" name="TextBox 51">
              <a:extLst>
                <a:ext uri="{FF2B5EF4-FFF2-40B4-BE49-F238E27FC236}">
                  <a16:creationId xmlns:a16="http://schemas.microsoft.com/office/drawing/2014/main" id="{07AD9CD9-466D-DF5E-1538-70468B3E588E}"/>
                </a:ext>
              </a:extLst>
            </p:cNvPr>
            <p:cNvSpPr txBox="1"/>
            <p:nvPr/>
          </p:nvSpPr>
          <p:spPr>
            <a:xfrm>
              <a:off x="6017799" y="2802192"/>
              <a:ext cx="708848" cy="307777"/>
            </a:xfrm>
            <a:prstGeom prst="rect">
              <a:avLst/>
            </a:prstGeom>
          </p:spPr>
          <p:txBody>
            <a:bodyPr wrap="none" rtlCol="0" anchor="ctr">
              <a:spAutoFit/>
            </a:bodyPr>
            <a:lstStyle/>
            <a:p>
              <a:pPr defTabSz="685783">
                <a:defRPr/>
              </a:pPr>
              <a:r>
                <a:rPr lang="en-US" sz="700">
                  <a:solidFill>
                    <a:schemeClr val="bg1"/>
                  </a:solidFill>
                  <a:latin typeface="Tahoma"/>
                </a:rPr>
                <a:t>Meta Data &amp; </a:t>
              </a:r>
            </a:p>
            <a:p>
              <a:pPr defTabSz="685783">
                <a:defRPr/>
              </a:pPr>
              <a:r>
                <a:rPr lang="en-US" sz="700">
                  <a:solidFill>
                    <a:schemeClr val="bg1"/>
                  </a:solidFill>
                  <a:latin typeface="Tahoma"/>
                </a:rPr>
                <a:t>Backup Data</a:t>
              </a:r>
            </a:p>
          </p:txBody>
        </p:sp>
        <p:cxnSp>
          <p:nvCxnSpPr>
            <p:cNvPr id="53" name="Connector: Elbow 52">
              <a:extLst>
                <a:ext uri="{FF2B5EF4-FFF2-40B4-BE49-F238E27FC236}">
                  <a16:creationId xmlns:a16="http://schemas.microsoft.com/office/drawing/2014/main" id="{BCC28940-A667-27F5-C267-2B93F397F74C}"/>
                </a:ext>
              </a:extLst>
            </p:cNvPr>
            <p:cNvCxnSpPr>
              <a:cxnSpLocks/>
            </p:cNvCxnSpPr>
            <p:nvPr/>
          </p:nvCxnSpPr>
          <p:spPr>
            <a:xfrm flipV="1">
              <a:off x="5801938" y="2780937"/>
              <a:ext cx="905712" cy="552908"/>
            </a:xfrm>
            <a:prstGeom prst="bentConnector3">
              <a:avLst>
                <a:gd name="adj1" fmla="val 28171"/>
              </a:avLst>
            </a:prstGeom>
            <a:ln w="12700">
              <a:solidFill>
                <a:srgbClr val="00D48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E83260EC-0C66-E3D8-3465-952D79D20CEA}"/>
              </a:ext>
            </a:extLst>
          </p:cNvPr>
          <p:cNvGrpSpPr/>
          <p:nvPr/>
        </p:nvGrpSpPr>
        <p:grpSpPr>
          <a:xfrm>
            <a:off x="6006894" y="3622274"/>
            <a:ext cx="891098" cy="656636"/>
            <a:chOff x="5810412" y="3712958"/>
            <a:chExt cx="891098" cy="656636"/>
          </a:xfrm>
        </p:grpSpPr>
        <p:sp>
          <p:nvSpPr>
            <p:cNvPr id="55" name="TextBox 54">
              <a:extLst>
                <a:ext uri="{FF2B5EF4-FFF2-40B4-BE49-F238E27FC236}">
                  <a16:creationId xmlns:a16="http://schemas.microsoft.com/office/drawing/2014/main" id="{6FD96E38-59F9-ED7A-BC29-F650D4A6AC84}"/>
                </a:ext>
              </a:extLst>
            </p:cNvPr>
            <p:cNvSpPr txBox="1"/>
            <p:nvPr/>
          </p:nvSpPr>
          <p:spPr>
            <a:xfrm>
              <a:off x="6017799" y="4151317"/>
              <a:ext cx="590226" cy="200055"/>
            </a:xfrm>
            <a:prstGeom prst="rect">
              <a:avLst/>
            </a:prstGeom>
          </p:spPr>
          <p:txBody>
            <a:bodyPr wrap="none" rtlCol="0" anchor="ctr">
              <a:spAutoFit/>
            </a:bodyPr>
            <a:lstStyle/>
            <a:p>
              <a:pPr defTabSz="685783">
                <a:defRPr/>
              </a:pPr>
              <a:r>
                <a:rPr lang="en-US" sz="700">
                  <a:solidFill>
                    <a:schemeClr val="bg1"/>
                  </a:solidFill>
                  <a:latin typeface="Tahoma"/>
                </a:rPr>
                <a:t>Meta Data</a:t>
              </a:r>
            </a:p>
          </p:txBody>
        </p:sp>
        <p:cxnSp>
          <p:nvCxnSpPr>
            <p:cNvPr id="56" name="Connector: Elbow 55">
              <a:extLst>
                <a:ext uri="{FF2B5EF4-FFF2-40B4-BE49-F238E27FC236}">
                  <a16:creationId xmlns:a16="http://schemas.microsoft.com/office/drawing/2014/main" id="{49FB95DB-946C-4CB7-8973-0E06FE6C69E5}"/>
                </a:ext>
              </a:extLst>
            </p:cNvPr>
            <p:cNvCxnSpPr>
              <a:cxnSpLocks/>
            </p:cNvCxnSpPr>
            <p:nvPr/>
          </p:nvCxnSpPr>
          <p:spPr>
            <a:xfrm>
              <a:off x="5810412" y="3712958"/>
              <a:ext cx="891098" cy="656636"/>
            </a:xfrm>
            <a:prstGeom prst="bentConnector3">
              <a:avLst>
                <a:gd name="adj1" fmla="val 27813"/>
              </a:avLst>
            </a:prstGeom>
            <a:ln w="12700">
              <a:solidFill>
                <a:srgbClr val="00D48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E15421B-342A-DFE1-24B8-2E2EE1A247AC}"/>
              </a:ext>
            </a:extLst>
          </p:cNvPr>
          <p:cNvGrpSpPr/>
          <p:nvPr/>
        </p:nvGrpSpPr>
        <p:grpSpPr>
          <a:xfrm>
            <a:off x="3979232" y="2861118"/>
            <a:ext cx="1324228" cy="597084"/>
            <a:chOff x="3979232" y="2861118"/>
            <a:chExt cx="1324228" cy="597084"/>
          </a:xfrm>
        </p:grpSpPr>
        <p:sp>
          <p:nvSpPr>
            <p:cNvPr id="58" name="TextBox 57">
              <a:extLst>
                <a:ext uri="{FF2B5EF4-FFF2-40B4-BE49-F238E27FC236}">
                  <a16:creationId xmlns:a16="http://schemas.microsoft.com/office/drawing/2014/main" id="{8A844DBF-4C62-B0E2-76F3-91C6CC3A9F8C}"/>
                </a:ext>
              </a:extLst>
            </p:cNvPr>
            <p:cNvSpPr txBox="1"/>
            <p:nvPr/>
          </p:nvSpPr>
          <p:spPr>
            <a:xfrm>
              <a:off x="4546523" y="3131507"/>
              <a:ext cx="756937" cy="307777"/>
            </a:xfrm>
            <a:prstGeom prst="rect">
              <a:avLst/>
            </a:prstGeom>
          </p:spPr>
          <p:txBody>
            <a:bodyPr wrap="square" rtlCol="0" anchor="ctr">
              <a:spAutoFit/>
            </a:bodyPr>
            <a:lstStyle/>
            <a:p>
              <a:pPr defTabSz="685783">
                <a:defRPr/>
              </a:pPr>
              <a:r>
                <a:rPr lang="en-US" sz="700" dirty="0">
                  <a:solidFill>
                    <a:schemeClr val="bg1"/>
                  </a:solidFill>
                  <a:latin typeface="Tahoma"/>
                </a:rPr>
                <a:t>Backup </a:t>
              </a:r>
            </a:p>
            <a:p>
              <a:pPr defTabSz="685783">
                <a:defRPr/>
              </a:pPr>
              <a:r>
                <a:rPr lang="en-US" sz="700" dirty="0">
                  <a:solidFill>
                    <a:schemeClr val="bg1"/>
                  </a:solidFill>
                  <a:latin typeface="Tahoma"/>
                </a:rPr>
                <a:t>Data</a:t>
              </a:r>
            </a:p>
          </p:txBody>
        </p:sp>
        <p:cxnSp>
          <p:nvCxnSpPr>
            <p:cNvPr id="59" name="Connector: Elbow 58">
              <a:extLst>
                <a:ext uri="{FF2B5EF4-FFF2-40B4-BE49-F238E27FC236}">
                  <a16:creationId xmlns:a16="http://schemas.microsoft.com/office/drawing/2014/main" id="{1242C895-3BDD-A5F4-D58F-6A7394DCCFC5}"/>
                </a:ext>
              </a:extLst>
            </p:cNvPr>
            <p:cNvCxnSpPr>
              <a:cxnSpLocks/>
              <a:stCxn id="13" idx="3"/>
              <a:endCxn id="18" idx="1"/>
            </p:cNvCxnSpPr>
            <p:nvPr/>
          </p:nvCxnSpPr>
          <p:spPr>
            <a:xfrm>
              <a:off x="3979232" y="2861118"/>
              <a:ext cx="1150920" cy="597084"/>
            </a:xfrm>
            <a:prstGeom prst="bentConnector3">
              <a:avLst/>
            </a:prstGeom>
            <a:ln w="12700">
              <a:solidFill>
                <a:srgbClr val="00D48E"/>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0" name="Connector: Elbow 59">
            <a:extLst>
              <a:ext uri="{FF2B5EF4-FFF2-40B4-BE49-F238E27FC236}">
                <a16:creationId xmlns:a16="http://schemas.microsoft.com/office/drawing/2014/main" id="{847E6995-0C1E-D7F6-40FB-43C31EFA68D5}"/>
              </a:ext>
            </a:extLst>
          </p:cNvPr>
          <p:cNvCxnSpPr>
            <a:cxnSpLocks/>
          </p:cNvCxnSpPr>
          <p:nvPr/>
        </p:nvCxnSpPr>
        <p:spPr>
          <a:xfrm>
            <a:off x="2764346" y="2044884"/>
            <a:ext cx="768460" cy="669416"/>
          </a:xfrm>
          <a:prstGeom prst="bentConnector3">
            <a:avLst>
              <a:gd name="adj1" fmla="val 35528"/>
            </a:avLst>
          </a:prstGeom>
          <a:ln w="12700">
            <a:solidFill>
              <a:srgbClr val="00D48E"/>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B59BFC7C-BE80-6807-529E-E0836AED8F01}"/>
              </a:ext>
            </a:extLst>
          </p:cNvPr>
          <p:cNvCxnSpPr>
            <a:cxnSpLocks/>
            <a:stCxn id="6" idx="3"/>
            <a:endCxn id="13" idx="1"/>
          </p:cNvCxnSpPr>
          <p:nvPr/>
        </p:nvCxnSpPr>
        <p:spPr>
          <a:xfrm flipV="1">
            <a:off x="2764346" y="2861118"/>
            <a:ext cx="763436" cy="609136"/>
          </a:xfrm>
          <a:prstGeom prst="bentConnector3">
            <a:avLst>
              <a:gd name="adj1" fmla="val 50000"/>
            </a:avLst>
          </a:prstGeom>
          <a:ln w="12700">
            <a:solidFill>
              <a:srgbClr val="00D48E"/>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D4689D05-639B-9768-B387-056F9146318F}"/>
              </a:ext>
            </a:extLst>
          </p:cNvPr>
          <p:cNvCxnSpPr>
            <a:cxnSpLocks/>
            <a:stCxn id="65" idx="0"/>
          </p:cNvCxnSpPr>
          <p:nvPr/>
        </p:nvCxnSpPr>
        <p:spPr>
          <a:xfrm rot="16200000" flipV="1">
            <a:off x="3468095" y="3602581"/>
            <a:ext cx="1251570" cy="921624"/>
          </a:xfrm>
          <a:prstGeom prst="bentConnector3">
            <a:avLst>
              <a:gd name="adj1" fmla="val 44706"/>
            </a:avLst>
          </a:prstGeom>
          <a:ln w="12700">
            <a:solidFill>
              <a:srgbClr val="668788"/>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A71E6E6E-6F15-50E3-6B84-C6ECC0190E36}"/>
              </a:ext>
            </a:extLst>
          </p:cNvPr>
          <p:cNvCxnSpPr>
            <a:cxnSpLocks/>
            <a:stCxn id="64" idx="0"/>
            <a:endCxn id="14" idx="2"/>
          </p:cNvCxnSpPr>
          <p:nvPr/>
        </p:nvCxnSpPr>
        <p:spPr>
          <a:xfrm rot="16200000" flipV="1">
            <a:off x="3999137" y="3175867"/>
            <a:ext cx="1276461" cy="1750162"/>
          </a:xfrm>
          <a:prstGeom prst="bentConnector3">
            <a:avLst>
              <a:gd name="adj1" fmla="val 50000"/>
            </a:avLst>
          </a:prstGeom>
          <a:ln w="12700">
            <a:solidFill>
              <a:srgbClr val="668788"/>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00E13FF-9BE2-0279-7F40-20CA24E858AA}"/>
              </a:ext>
            </a:extLst>
          </p:cNvPr>
          <p:cNvSpPr txBox="1">
            <a:spLocks noChangeAspect="1"/>
          </p:cNvSpPr>
          <p:nvPr/>
        </p:nvSpPr>
        <p:spPr>
          <a:xfrm>
            <a:off x="5111480" y="4689178"/>
            <a:ext cx="801936" cy="196208"/>
          </a:xfrm>
          <a:prstGeom prst="rect">
            <a:avLst/>
          </a:prstGeom>
          <a:noFill/>
          <a:ln w="19050">
            <a:solidFill>
              <a:schemeClr val="bg1">
                <a:alpha val="40000"/>
              </a:schemeClr>
            </a:solidFill>
          </a:ln>
        </p:spPr>
        <p:txBody>
          <a:bodyPr wrap="square" rtlCol="0">
            <a:spAutoFit/>
          </a:bodyPr>
          <a:lstStyle/>
          <a:p>
            <a:pPr algn="ctr" defTabSz="914378">
              <a:lnSpc>
                <a:spcPct val="90000"/>
              </a:lnSpc>
              <a:defRPr/>
            </a:pPr>
            <a:r>
              <a:rPr lang="en-US" sz="700" dirty="0">
                <a:solidFill>
                  <a:srgbClr val="FFFFFF"/>
                </a:solidFill>
                <a:latin typeface="Tahoma" panose="020B0604030504040204" pitchFamily="34" charset="0"/>
              </a:rPr>
              <a:t>RESTful API</a:t>
            </a:r>
          </a:p>
        </p:txBody>
      </p:sp>
      <p:sp>
        <p:nvSpPr>
          <p:cNvPr id="65" name="TextBox 64">
            <a:extLst>
              <a:ext uri="{FF2B5EF4-FFF2-40B4-BE49-F238E27FC236}">
                <a16:creationId xmlns:a16="http://schemas.microsoft.com/office/drawing/2014/main" id="{FE143CD8-8DF8-72AD-26FC-9B85314CAC5C}"/>
              </a:ext>
            </a:extLst>
          </p:cNvPr>
          <p:cNvSpPr txBox="1">
            <a:spLocks noChangeAspect="1"/>
          </p:cNvSpPr>
          <p:nvPr/>
        </p:nvSpPr>
        <p:spPr>
          <a:xfrm>
            <a:off x="4153724" y="4689178"/>
            <a:ext cx="801936" cy="196208"/>
          </a:xfrm>
          <a:prstGeom prst="rect">
            <a:avLst/>
          </a:prstGeom>
          <a:noFill/>
          <a:ln w="19050">
            <a:solidFill>
              <a:schemeClr val="bg1">
                <a:alpha val="40000"/>
              </a:schemeClr>
            </a:solidFill>
          </a:ln>
        </p:spPr>
        <p:txBody>
          <a:bodyPr wrap="square" rtlCol="0">
            <a:spAutoFit/>
          </a:bodyPr>
          <a:lstStyle/>
          <a:p>
            <a:pPr algn="ctr" defTabSz="914378">
              <a:lnSpc>
                <a:spcPct val="90000"/>
              </a:lnSpc>
              <a:defRPr/>
            </a:pPr>
            <a:r>
              <a:rPr lang="en-US" sz="700">
                <a:solidFill>
                  <a:srgbClr val="FFFFFF"/>
                </a:solidFill>
                <a:latin typeface="Tahoma" panose="020B0604030504040204" pitchFamily="34" charset="0"/>
              </a:rPr>
              <a:t>PowerShell</a:t>
            </a:r>
          </a:p>
        </p:txBody>
      </p:sp>
      <p:pic>
        <p:nvPicPr>
          <p:cNvPr id="66" name="Graphic 65">
            <a:extLst>
              <a:ext uri="{FF2B5EF4-FFF2-40B4-BE49-F238E27FC236}">
                <a16:creationId xmlns:a16="http://schemas.microsoft.com/office/drawing/2014/main" id="{993C7B91-A7A9-820F-1740-3B786B5B314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605898" y="1710347"/>
            <a:ext cx="361949" cy="361949"/>
          </a:xfrm>
          <a:prstGeom prst="rect">
            <a:avLst/>
          </a:prstGeom>
        </p:spPr>
      </p:pic>
      <p:pic>
        <p:nvPicPr>
          <p:cNvPr id="67" name="Graphic 66">
            <a:extLst>
              <a:ext uri="{FF2B5EF4-FFF2-40B4-BE49-F238E27FC236}">
                <a16:creationId xmlns:a16="http://schemas.microsoft.com/office/drawing/2014/main" id="{4BA3F2B6-C73D-AAF7-A3BE-9BF981F473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929" y="1710347"/>
            <a:ext cx="361950" cy="361950"/>
          </a:xfrm>
          <a:prstGeom prst="rect">
            <a:avLst/>
          </a:prstGeom>
        </p:spPr>
      </p:pic>
      <p:pic>
        <p:nvPicPr>
          <p:cNvPr id="68" name="Graphic 67">
            <a:extLst>
              <a:ext uri="{FF2B5EF4-FFF2-40B4-BE49-F238E27FC236}">
                <a16:creationId xmlns:a16="http://schemas.microsoft.com/office/drawing/2014/main" id="{122E6A3B-A6B9-AB31-0839-0FDF3E4CA7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7176" y="1710347"/>
            <a:ext cx="361950" cy="361950"/>
          </a:xfrm>
          <a:prstGeom prst="rect">
            <a:avLst/>
          </a:prstGeom>
        </p:spPr>
      </p:pic>
      <p:sp>
        <p:nvSpPr>
          <p:cNvPr id="69" name="Rectangle 68">
            <a:extLst>
              <a:ext uri="{FF2B5EF4-FFF2-40B4-BE49-F238E27FC236}">
                <a16:creationId xmlns:a16="http://schemas.microsoft.com/office/drawing/2014/main" id="{E8D992B8-81C3-A4E2-1792-34BE232F2E88}"/>
              </a:ext>
            </a:extLst>
          </p:cNvPr>
          <p:cNvSpPr/>
          <p:nvPr/>
        </p:nvSpPr>
        <p:spPr bwMode="auto">
          <a:xfrm>
            <a:off x="228839" y="1510500"/>
            <a:ext cx="2522467" cy="1032711"/>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Tahoma"/>
              <a:ea typeface="Segoe UI" pitchFamily="34" charset="0"/>
              <a:cs typeface="Segoe UI" pitchFamily="34" charset="0"/>
            </a:endParaRPr>
          </a:p>
        </p:txBody>
      </p:sp>
      <p:sp>
        <p:nvSpPr>
          <p:cNvPr id="70" name="TextBox 69">
            <a:extLst>
              <a:ext uri="{FF2B5EF4-FFF2-40B4-BE49-F238E27FC236}">
                <a16:creationId xmlns:a16="http://schemas.microsoft.com/office/drawing/2014/main" id="{A762A2A2-6B8F-FF43-204A-3B84774A2C80}"/>
              </a:ext>
            </a:extLst>
          </p:cNvPr>
          <p:cNvSpPr txBox="1"/>
          <p:nvPr/>
        </p:nvSpPr>
        <p:spPr>
          <a:xfrm>
            <a:off x="777533" y="1410471"/>
            <a:ext cx="1176304" cy="200055"/>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Tahoma"/>
                <a:ea typeface="+mn-ea"/>
                <a:cs typeface="+mn-cs"/>
              </a:rPr>
              <a:t>Microsoft 365</a:t>
            </a:r>
          </a:p>
        </p:txBody>
      </p:sp>
      <p:pic>
        <p:nvPicPr>
          <p:cNvPr id="71" name="Graphic 70">
            <a:extLst>
              <a:ext uri="{FF2B5EF4-FFF2-40B4-BE49-F238E27FC236}">
                <a16:creationId xmlns:a16="http://schemas.microsoft.com/office/drawing/2014/main" id="{897C02CA-D226-73DF-7F2C-8D2D630DC0C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13107" y="1396687"/>
            <a:ext cx="328158" cy="201944"/>
          </a:xfrm>
          <a:prstGeom prst="rect">
            <a:avLst/>
          </a:prstGeom>
        </p:spPr>
      </p:pic>
      <p:sp>
        <p:nvSpPr>
          <p:cNvPr id="72" name="TextBox 71">
            <a:extLst>
              <a:ext uri="{FF2B5EF4-FFF2-40B4-BE49-F238E27FC236}">
                <a16:creationId xmlns:a16="http://schemas.microsoft.com/office/drawing/2014/main" id="{83C0CCE9-9AA4-AE98-5E7D-3DF9B8D55FDB}"/>
              </a:ext>
            </a:extLst>
          </p:cNvPr>
          <p:cNvSpPr txBox="1"/>
          <p:nvPr/>
        </p:nvSpPr>
        <p:spPr>
          <a:xfrm>
            <a:off x="275731" y="2094745"/>
            <a:ext cx="654345" cy="338554"/>
          </a:xfrm>
          <a:prstGeom prst="rect">
            <a:avLst/>
          </a:prstGeom>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Exchange </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0" u="none" strike="noStrike" kern="1200" cap="none" spc="0" normalizeH="0" baseline="0" noProof="0" dirty="0">
                <a:ln>
                  <a:noFill/>
                </a:ln>
                <a:solidFill>
                  <a:srgbClr val="FFFFFF"/>
                </a:solidFill>
                <a:effectLst/>
                <a:uLnTx/>
                <a:uFillTx/>
                <a:latin typeface="Tahoma"/>
                <a:ea typeface="+mn-ea"/>
                <a:cs typeface="+mn-cs"/>
              </a:rPr>
              <a:t>Online</a:t>
            </a:r>
          </a:p>
        </p:txBody>
      </p:sp>
      <p:sp>
        <p:nvSpPr>
          <p:cNvPr id="73" name="TextBox 72">
            <a:extLst>
              <a:ext uri="{FF2B5EF4-FFF2-40B4-BE49-F238E27FC236}">
                <a16:creationId xmlns:a16="http://schemas.microsoft.com/office/drawing/2014/main" id="{21EB1DC1-B955-D4C8-39B4-57920C0E09CF}"/>
              </a:ext>
            </a:extLst>
          </p:cNvPr>
          <p:cNvSpPr txBox="1"/>
          <p:nvPr/>
        </p:nvSpPr>
        <p:spPr>
          <a:xfrm>
            <a:off x="851359" y="2094745"/>
            <a:ext cx="673582" cy="338554"/>
          </a:xfrm>
          <a:prstGeom prst="rect">
            <a:avLst/>
          </a:prstGeom>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SharePoint</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0" u="none" strike="noStrike" kern="1200" cap="none" spc="0" normalizeH="0" baseline="0" noProof="0" dirty="0">
                <a:ln>
                  <a:noFill/>
                </a:ln>
                <a:solidFill>
                  <a:srgbClr val="FFFFFF"/>
                </a:solidFill>
                <a:effectLst/>
                <a:uLnTx/>
                <a:uFillTx/>
                <a:latin typeface="Tahoma"/>
                <a:ea typeface="+mn-ea"/>
                <a:cs typeface="+mn-cs"/>
              </a:rPr>
              <a:t>Online</a:t>
            </a:r>
          </a:p>
        </p:txBody>
      </p:sp>
      <p:sp>
        <p:nvSpPr>
          <p:cNvPr id="74" name="TextBox 73">
            <a:extLst>
              <a:ext uri="{FF2B5EF4-FFF2-40B4-BE49-F238E27FC236}">
                <a16:creationId xmlns:a16="http://schemas.microsoft.com/office/drawing/2014/main" id="{9D7C25EE-277D-298C-9384-B507C07C25BB}"/>
              </a:ext>
            </a:extLst>
          </p:cNvPr>
          <p:cNvSpPr txBox="1"/>
          <p:nvPr/>
        </p:nvSpPr>
        <p:spPr>
          <a:xfrm>
            <a:off x="1418823" y="2094745"/>
            <a:ext cx="736099" cy="338554"/>
          </a:xfrm>
          <a:prstGeom prst="rect">
            <a:avLst/>
          </a:prstGeom>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OneDrive</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0" u="none" strike="noStrike" kern="1200" cap="none" spc="0" normalizeH="0" baseline="0" noProof="0" dirty="0">
                <a:ln>
                  <a:noFill/>
                </a:ln>
                <a:solidFill>
                  <a:srgbClr val="FFFFFF"/>
                </a:solidFill>
                <a:effectLst/>
                <a:uLnTx/>
                <a:uFillTx/>
                <a:latin typeface="Tahoma"/>
                <a:ea typeface="+mn-ea"/>
                <a:cs typeface="+mn-cs"/>
              </a:rPr>
              <a:t>for Business</a:t>
            </a:r>
          </a:p>
        </p:txBody>
      </p:sp>
      <p:pic>
        <p:nvPicPr>
          <p:cNvPr id="75" name="Graphic 74">
            <a:extLst>
              <a:ext uri="{FF2B5EF4-FFF2-40B4-BE49-F238E27FC236}">
                <a16:creationId xmlns:a16="http://schemas.microsoft.com/office/drawing/2014/main" id="{082A7BB3-455B-5AD9-F080-D74CD4AC5A2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193500" y="1717413"/>
            <a:ext cx="361950" cy="361950"/>
          </a:xfrm>
          <a:prstGeom prst="rect">
            <a:avLst/>
          </a:prstGeom>
        </p:spPr>
      </p:pic>
      <p:sp>
        <p:nvSpPr>
          <p:cNvPr id="76" name="TextBox 75">
            <a:extLst>
              <a:ext uri="{FF2B5EF4-FFF2-40B4-BE49-F238E27FC236}">
                <a16:creationId xmlns:a16="http://schemas.microsoft.com/office/drawing/2014/main" id="{2EB29EBC-F82E-A448-7FC8-228E31939F0D}"/>
              </a:ext>
            </a:extLst>
          </p:cNvPr>
          <p:cNvSpPr txBox="1"/>
          <p:nvPr/>
        </p:nvSpPr>
        <p:spPr>
          <a:xfrm>
            <a:off x="2094950" y="2094745"/>
            <a:ext cx="596638" cy="338554"/>
          </a:xfrm>
          <a:prstGeom prst="rect">
            <a:avLst/>
          </a:prstGeom>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Microsoft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Teams</a:t>
            </a:r>
          </a:p>
        </p:txBody>
      </p:sp>
      <p:sp>
        <p:nvSpPr>
          <p:cNvPr id="77" name="TextBox 76">
            <a:extLst>
              <a:ext uri="{FF2B5EF4-FFF2-40B4-BE49-F238E27FC236}">
                <a16:creationId xmlns:a16="http://schemas.microsoft.com/office/drawing/2014/main" id="{44DA7A54-04A2-2BA8-95B9-FA231F84BF6E}"/>
              </a:ext>
            </a:extLst>
          </p:cNvPr>
          <p:cNvSpPr txBox="1"/>
          <p:nvPr/>
        </p:nvSpPr>
        <p:spPr>
          <a:xfrm>
            <a:off x="7531217" y="1340992"/>
            <a:ext cx="1029448" cy="219291"/>
          </a:xfrm>
          <a:prstGeom prst="rect">
            <a:avLst/>
          </a:prstGeom>
        </p:spPr>
        <p:txBody>
          <a:bodyPr wrap="none" rtlCol="0" anchor="ctr">
            <a:spAutoFit/>
          </a:bodyPr>
          <a:lstStyle/>
          <a:p>
            <a:pPr algn="ctr" defTabSz="514221"/>
            <a:r>
              <a:rPr lang="en-US" sz="800" dirty="0">
                <a:solidFill>
                  <a:schemeClr val="bg1"/>
                </a:solidFill>
                <a:latin typeface="Tahoma"/>
              </a:rPr>
              <a:t>Veeam Repository</a:t>
            </a:r>
            <a:endParaRPr lang="ru-RU" sz="800" dirty="0">
              <a:solidFill>
                <a:schemeClr val="bg1"/>
              </a:solidFill>
              <a:latin typeface="Tahoma"/>
            </a:endParaRPr>
          </a:p>
        </p:txBody>
      </p:sp>
      <p:pic>
        <p:nvPicPr>
          <p:cNvPr id="78" name="Graphic 77">
            <a:extLst>
              <a:ext uri="{FF2B5EF4-FFF2-40B4-BE49-F238E27FC236}">
                <a16:creationId xmlns:a16="http://schemas.microsoft.com/office/drawing/2014/main" id="{6FD40C0E-B0A6-6549-D3EB-B76E07E80FB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800763" y="821770"/>
            <a:ext cx="535846" cy="526549"/>
          </a:xfrm>
          <a:prstGeom prst="rect">
            <a:avLst/>
          </a:prstGeom>
        </p:spPr>
      </p:pic>
      <p:pic>
        <p:nvPicPr>
          <p:cNvPr id="79" name="Picture 78">
            <a:extLst>
              <a:ext uri="{FF2B5EF4-FFF2-40B4-BE49-F238E27FC236}">
                <a16:creationId xmlns:a16="http://schemas.microsoft.com/office/drawing/2014/main" id="{47294CA5-2564-A67D-8DF5-B760103362C0}"/>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7551961" y="1545779"/>
            <a:ext cx="919778" cy="345380"/>
          </a:xfrm>
          <a:prstGeom prst="rect">
            <a:avLst/>
          </a:prstGeom>
        </p:spPr>
      </p:pic>
      <p:sp>
        <p:nvSpPr>
          <p:cNvPr id="80" name="Rectangle 79">
            <a:extLst>
              <a:ext uri="{FF2B5EF4-FFF2-40B4-BE49-F238E27FC236}">
                <a16:creationId xmlns:a16="http://schemas.microsoft.com/office/drawing/2014/main" id="{D12EF3F6-C1E1-85B3-2658-3A43EC31C91A}"/>
              </a:ext>
            </a:extLst>
          </p:cNvPr>
          <p:cNvSpPr/>
          <p:nvPr/>
        </p:nvSpPr>
        <p:spPr>
          <a:xfrm>
            <a:off x="7676662" y="1882876"/>
            <a:ext cx="670375" cy="215444"/>
          </a:xfrm>
          <a:prstGeom prst="rect">
            <a:avLst/>
          </a:prstGeom>
        </p:spPr>
        <p:txBody>
          <a:bodyPr wrap="none">
            <a:spAutoFit/>
          </a:bodyPr>
          <a:lstStyle/>
          <a:p>
            <a:pPr algn="ctr" defTabSz="514406">
              <a:defRPr/>
            </a:pPr>
            <a:r>
              <a:rPr lang="fr-FR" sz="800" b="1" dirty="0">
                <a:solidFill>
                  <a:schemeClr val="bg1"/>
                </a:solidFill>
                <a:latin typeface="Tahoma"/>
              </a:rPr>
              <a:t>DE </a:t>
            </a:r>
            <a:r>
              <a:rPr lang="fr-FR" sz="800" b="1" dirty="0" err="1">
                <a:solidFill>
                  <a:schemeClr val="bg1"/>
                </a:solidFill>
                <a:latin typeface="Tahoma"/>
              </a:rPr>
              <a:t>Series</a:t>
            </a:r>
            <a:endParaRPr lang="fr-FR" sz="800" b="1" dirty="0">
              <a:solidFill>
                <a:schemeClr val="bg1"/>
              </a:solidFill>
              <a:latin typeface="Tahoma"/>
            </a:endParaRPr>
          </a:p>
        </p:txBody>
      </p:sp>
    </p:spTree>
    <p:extLst>
      <p:ext uri="{BB962C8B-B14F-4D97-AF65-F5344CB8AC3E}">
        <p14:creationId xmlns:p14="http://schemas.microsoft.com/office/powerpoint/2010/main" val="181183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par>
                                <p:cTn id="8" presetID="22" presetClass="entr" presetSubtype="8"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ipe(left)">
                                      <p:cBhvr>
                                        <p:cTn id="10" dur="500"/>
                                        <p:tgtEl>
                                          <p:spTgt spid="6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left)">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p:cTn id="18" dur="indefinite"/>
                                        <p:tgtEl>
                                          <p:spTgt spid="48"/>
                                        </p:tgtEl>
                                        <p:attrNameLst>
                                          <p:attrName>style.opacity</p:attrName>
                                        </p:attrNameLst>
                                      </p:cBhvr>
                                      <p:to>
                                        <p:strVal val="0.25"/>
                                      </p:to>
                                    </p:set>
                                    <p:animEffect filter="image" prLst="opacity: 0.25">
                                      <p:cBhvr rctx="IE">
                                        <p:cTn id="19" dur="indefinite"/>
                                        <p:tgtEl>
                                          <p:spTgt spid="48"/>
                                        </p:tgtEl>
                                      </p:cBhvr>
                                    </p:animEffec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500"/>
                                        <p:tgtEl>
                                          <p:spTgt spid="5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500"/>
                                        <p:tgtEl>
                                          <p:spTgt spid="51"/>
                                        </p:tgtEl>
                                      </p:cBhvr>
                                    </p:animEffect>
                                  </p:childTnLst>
                                </p:cTn>
                              </p:par>
                              <p:par>
                                <p:cTn id="37" presetID="22" presetClass="entr" presetSubtype="8"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500"/>
                                        <p:tgtEl>
                                          <p:spTgt spid="54"/>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down)">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down)">
                                      <p:cBhvr>
                                        <p:cTn id="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0A4E-20D0-3285-4D55-0A8482F03124}"/>
              </a:ext>
            </a:extLst>
          </p:cNvPr>
          <p:cNvSpPr>
            <a:spLocks noGrp="1"/>
          </p:cNvSpPr>
          <p:nvPr>
            <p:ph type="title"/>
          </p:nvPr>
        </p:nvSpPr>
        <p:spPr/>
        <p:txBody>
          <a:bodyPr/>
          <a:lstStyle/>
          <a:p>
            <a:r>
              <a:rPr lang="en-US" dirty="0">
                <a:latin typeface="+mj-lt"/>
                <a:cs typeface="Arial"/>
              </a:rPr>
              <a:t>Veeam Backup for Microsoft 365</a:t>
            </a:r>
            <a:br>
              <a:rPr lang="en-US" dirty="0">
                <a:solidFill>
                  <a:srgbClr val="93EB20"/>
                </a:solidFill>
                <a:latin typeface="+mj-lt"/>
                <a:cs typeface="Arial"/>
              </a:rPr>
            </a:br>
            <a:endParaRPr lang="en-GB" dirty="0"/>
          </a:p>
        </p:txBody>
      </p:sp>
      <p:grpSp>
        <p:nvGrpSpPr>
          <p:cNvPr id="3" name="Group 2">
            <a:extLst>
              <a:ext uri="{FF2B5EF4-FFF2-40B4-BE49-F238E27FC236}">
                <a16:creationId xmlns:a16="http://schemas.microsoft.com/office/drawing/2014/main" id="{317CDD29-1B7E-20A1-657C-D4103FF79E07}"/>
              </a:ext>
            </a:extLst>
          </p:cNvPr>
          <p:cNvGrpSpPr/>
          <p:nvPr/>
        </p:nvGrpSpPr>
        <p:grpSpPr>
          <a:xfrm>
            <a:off x="3389189" y="2862927"/>
            <a:ext cx="771022" cy="443556"/>
            <a:chOff x="5323138" y="3062603"/>
            <a:chExt cx="772402" cy="443556"/>
          </a:xfrm>
        </p:grpSpPr>
        <p:pic>
          <p:nvPicPr>
            <p:cNvPr id="4" name="Picture 246" descr="\\amust.local\spb\Marketing\Graphics\Working\DIAGRAMS\Technical_Diagrams\veeam_icons\png\letter.png">
              <a:extLst>
                <a:ext uri="{FF2B5EF4-FFF2-40B4-BE49-F238E27FC236}">
                  <a16:creationId xmlns:a16="http://schemas.microsoft.com/office/drawing/2014/main" id="{3DC4ED78-8AD3-3BA8-F7EB-9D2868387F2B}"/>
                </a:ext>
              </a:extLst>
            </p:cNvPr>
            <p:cNvPicPr>
              <a:picLocks noChangeAspect="1" noChangeArrowheads="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578843" y="3062603"/>
              <a:ext cx="246769" cy="1874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C64872-3A02-12AD-9428-140382B8CF50}"/>
                </a:ext>
              </a:extLst>
            </p:cNvPr>
            <p:cNvSpPr txBox="1"/>
            <p:nvPr/>
          </p:nvSpPr>
          <p:spPr>
            <a:xfrm>
              <a:off x="5323138" y="3247627"/>
              <a:ext cx="772402" cy="258532"/>
            </a:xfrm>
            <a:prstGeom prst="rect">
              <a:avLst/>
            </a:prstGeom>
          </p:spPr>
          <p:txBody>
            <a:bodyPr wrap="square" rtlCol="0">
              <a:spAutoFit/>
            </a:bodyPr>
            <a:lstStyle/>
            <a:p>
              <a:pPr algn="ctr" defTabSz="914378">
                <a:lnSpc>
                  <a:spcPct val="90000"/>
                </a:lnSpc>
                <a:defRPr/>
              </a:pPr>
              <a:r>
                <a:rPr lang="en-US" sz="600">
                  <a:solidFill>
                    <a:srgbClr val="FFFFFF"/>
                  </a:solidFill>
                  <a:latin typeface="Tahoma" panose="020B0604030504040204" pitchFamily="34" charset="0"/>
                  <a:ea typeface="Tahoma" panose="020B0604030504040204" pitchFamily="34" charset="0"/>
                  <a:cs typeface="Tahoma" panose="020B0604030504040204" pitchFamily="34" charset="0"/>
                </a:rPr>
                <a:t>Email as</a:t>
              </a:r>
              <a:br>
                <a:rPr lang="ru-RU" sz="60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600">
                  <a:solidFill>
                    <a:srgbClr val="FFFFFF"/>
                  </a:solidFill>
                  <a:latin typeface="Tahoma" panose="020B0604030504040204" pitchFamily="34" charset="0"/>
                  <a:ea typeface="Tahoma" panose="020B0604030504040204" pitchFamily="34" charset="0"/>
                  <a:cs typeface="Tahoma" panose="020B0604030504040204" pitchFamily="34" charset="0"/>
                </a:rPr>
                <a:t>an attachment</a:t>
              </a:r>
            </a:p>
          </p:txBody>
        </p:sp>
      </p:grpSp>
      <p:grpSp>
        <p:nvGrpSpPr>
          <p:cNvPr id="6" name="Group 5">
            <a:extLst>
              <a:ext uri="{FF2B5EF4-FFF2-40B4-BE49-F238E27FC236}">
                <a16:creationId xmlns:a16="http://schemas.microsoft.com/office/drawing/2014/main" id="{5F6039E3-88E6-0118-765B-082DEF60F082}"/>
              </a:ext>
            </a:extLst>
          </p:cNvPr>
          <p:cNvGrpSpPr/>
          <p:nvPr/>
        </p:nvGrpSpPr>
        <p:grpSpPr>
          <a:xfrm>
            <a:off x="4088408" y="3033386"/>
            <a:ext cx="646331" cy="488384"/>
            <a:chOff x="5400950" y="3946436"/>
            <a:chExt cx="646331" cy="488383"/>
          </a:xfrm>
        </p:grpSpPr>
        <p:pic>
          <p:nvPicPr>
            <p:cNvPr id="7" name="Picture 258" descr="\\amust.local\spb\Marketing\Graphics\Working\DIAGRAMS\Technical_Diagrams\veeam_icons\png\file.png">
              <a:extLst>
                <a:ext uri="{FF2B5EF4-FFF2-40B4-BE49-F238E27FC236}">
                  <a16:creationId xmlns:a16="http://schemas.microsoft.com/office/drawing/2014/main" id="{841E10EF-B486-C9F6-7670-E43A724052CA}"/>
                </a:ext>
              </a:extLst>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26933" y="3946436"/>
              <a:ext cx="174695" cy="2400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8A6DFE1-3D43-25B4-6E03-70415E857C84}"/>
                </a:ext>
              </a:extLst>
            </p:cNvPr>
            <p:cNvSpPr txBox="1"/>
            <p:nvPr/>
          </p:nvSpPr>
          <p:spPr>
            <a:xfrm>
              <a:off x="5557031" y="4006759"/>
              <a:ext cx="327522" cy="169277"/>
            </a:xfrm>
            <a:prstGeom prst="rect">
              <a:avLst/>
            </a:prstGeom>
          </p:spPr>
          <p:txBody>
            <a:bodyPr wrap="square" rtlCol="0" anchor="ctr">
              <a:spAutoFit/>
            </a:bodyPr>
            <a:lstStyle/>
            <a:p>
              <a:pPr algn="ctr" defTabSz="914378">
                <a:defRPr/>
              </a:pPr>
              <a:r>
                <a:rPr lang="en-US" sz="500">
                  <a:solidFill>
                    <a:srgbClr val="FFFFFF"/>
                  </a:solidFill>
                  <a:latin typeface="Tahoma" panose="020B0604030504040204" pitchFamily="34" charset="0"/>
                </a:rPr>
                <a:t>.pst</a:t>
              </a:r>
            </a:p>
          </p:txBody>
        </p:sp>
        <p:sp>
          <p:nvSpPr>
            <p:cNvPr id="9" name="TextBox 8">
              <a:extLst>
                <a:ext uri="{FF2B5EF4-FFF2-40B4-BE49-F238E27FC236}">
                  <a16:creationId xmlns:a16="http://schemas.microsoft.com/office/drawing/2014/main" id="{39E43A59-F551-5772-AB4C-0337B93E3AB1}"/>
                </a:ext>
              </a:extLst>
            </p:cNvPr>
            <p:cNvSpPr txBox="1"/>
            <p:nvPr/>
          </p:nvSpPr>
          <p:spPr>
            <a:xfrm>
              <a:off x="5400950" y="4176288"/>
              <a:ext cx="646331" cy="258531"/>
            </a:xfrm>
            <a:prstGeom prst="rect">
              <a:avLst/>
            </a:prstGeom>
          </p:spPr>
          <p:txBody>
            <a:bodyPr wrap="none" rtlCol="0">
              <a:spAutoFit/>
            </a:bodyPr>
            <a:lstStyle/>
            <a:p>
              <a:pPr algn="ctr" defTabSz="914378">
                <a:lnSpc>
                  <a:spcPct val="90000"/>
                </a:lnSpc>
                <a:defRPr/>
              </a:pPr>
              <a:r>
                <a:rPr lang="en-US" sz="600">
                  <a:solidFill>
                    <a:srgbClr val="FFFFFF"/>
                  </a:solidFill>
                  <a:latin typeface="Tahoma" panose="020B0604030504040204" pitchFamily="34" charset="0"/>
                  <a:ea typeface="Tahoma" panose="020B0604030504040204" pitchFamily="34" charset="0"/>
                  <a:cs typeface="Tahoma" panose="020B0604030504040204" pitchFamily="34" charset="0"/>
                </a:rPr>
                <a:t>Export to .</a:t>
              </a:r>
              <a:r>
                <a:rPr lang="en-US" sz="600" err="1">
                  <a:solidFill>
                    <a:srgbClr val="FFFFFF"/>
                  </a:solidFill>
                  <a:latin typeface="Tahoma" panose="020B0604030504040204" pitchFamily="34" charset="0"/>
                  <a:ea typeface="Tahoma" panose="020B0604030504040204" pitchFamily="34" charset="0"/>
                  <a:cs typeface="Tahoma" panose="020B0604030504040204" pitchFamily="34" charset="0"/>
                </a:rPr>
                <a:t>pst</a:t>
              </a:r>
              <a:br>
                <a:rPr lang="ru-RU" sz="60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600">
                  <a:solidFill>
                    <a:srgbClr val="FFFFFF"/>
                  </a:solidFill>
                  <a:latin typeface="Tahoma" panose="020B0604030504040204" pitchFamily="34" charset="0"/>
                  <a:ea typeface="Tahoma" panose="020B0604030504040204" pitchFamily="34" charset="0"/>
                  <a:cs typeface="Tahoma" panose="020B0604030504040204" pitchFamily="34" charset="0"/>
                </a:rPr>
                <a:t>or .zip</a:t>
              </a:r>
            </a:p>
          </p:txBody>
        </p:sp>
      </p:grpSp>
      <p:grpSp>
        <p:nvGrpSpPr>
          <p:cNvPr id="10" name="Group 9">
            <a:extLst>
              <a:ext uri="{FF2B5EF4-FFF2-40B4-BE49-F238E27FC236}">
                <a16:creationId xmlns:a16="http://schemas.microsoft.com/office/drawing/2014/main" id="{CA2B58CF-1249-730C-0E94-0129BB5F489C}"/>
              </a:ext>
            </a:extLst>
          </p:cNvPr>
          <p:cNvGrpSpPr/>
          <p:nvPr/>
        </p:nvGrpSpPr>
        <p:grpSpPr>
          <a:xfrm>
            <a:off x="4095623" y="2504945"/>
            <a:ext cx="631904" cy="400385"/>
            <a:chOff x="5356624" y="3458242"/>
            <a:chExt cx="695468" cy="400384"/>
          </a:xfrm>
        </p:grpSpPr>
        <p:sp>
          <p:nvSpPr>
            <p:cNvPr id="11" name="TextBox 10">
              <a:extLst>
                <a:ext uri="{FF2B5EF4-FFF2-40B4-BE49-F238E27FC236}">
                  <a16:creationId xmlns:a16="http://schemas.microsoft.com/office/drawing/2014/main" id="{0D3325DE-FA31-D2AD-6221-5E243914DF2F}"/>
                </a:ext>
              </a:extLst>
            </p:cNvPr>
            <p:cNvSpPr txBox="1"/>
            <p:nvPr/>
          </p:nvSpPr>
          <p:spPr>
            <a:xfrm>
              <a:off x="5356624" y="3683193"/>
              <a:ext cx="695468" cy="175433"/>
            </a:xfrm>
            <a:prstGeom prst="rect">
              <a:avLst/>
            </a:prstGeom>
          </p:spPr>
          <p:txBody>
            <a:bodyPr wrap="none" rtlCol="0">
              <a:spAutoFit/>
            </a:bodyPr>
            <a:lstStyle/>
            <a:p>
              <a:pPr algn="ctr" defTabSz="914378">
                <a:lnSpc>
                  <a:spcPct val="90000"/>
                </a:lnSpc>
                <a:defRPr/>
              </a:pPr>
              <a:r>
                <a:rPr lang="en-US" sz="600">
                  <a:solidFill>
                    <a:srgbClr val="FFFFFF"/>
                  </a:solidFill>
                  <a:latin typeface="Tahoma" panose="020B0604030504040204" pitchFamily="34" charset="0"/>
                  <a:ea typeface="Tahoma" panose="020B0604030504040204" pitchFamily="34" charset="0"/>
                  <a:cs typeface="Tahoma" panose="020B0604030504040204" pitchFamily="34" charset="0"/>
                </a:rPr>
                <a:t>Save as a file</a:t>
              </a:r>
            </a:p>
          </p:txBody>
        </p:sp>
        <p:pic>
          <p:nvPicPr>
            <p:cNvPr id="12" name="Picture 258" descr="\\amust.local\spb\Marketing\Graphics\Working\DIAGRAMS\Technical_Diagrams\veeam_icons\png\file.png">
              <a:extLst>
                <a:ext uri="{FF2B5EF4-FFF2-40B4-BE49-F238E27FC236}">
                  <a16:creationId xmlns:a16="http://schemas.microsoft.com/office/drawing/2014/main" id="{71A2EC63-A966-386D-B777-66592177C688}"/>
                </a:ext>
              </a:extLst>
            </p:cNvPr>
            <p:cNvPicPr>
              <a:picLocks noChangeAspect="1" noChangeArrowheads="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17438" y="3458242"/>
              <a:ext cx="174695" cy="240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4709D0A9-F471-22FE-3666-E94BCF631F78}"/>
              </a:ext>
            </a:extLst>
          </p:cNvPr>
          <p:cNvGrpSpPr/>
          <p:nvPr/>
        </p:nvGrpSpPr>
        <p:grpSpPr>
          <a:xfrm>
            <a:off x="3356856" y="3395384"/>
            <a:ext cx="835689" cy="549021"/>
            <a:chOff x="6290223" y="3894221"/>
            <a:chExt cx="835689" cy="549021"/>
          </a:xfrm>
        </p:grpSpPr>
        <p:pic>
          <p:nvPicPr>
            <p:cNvPr id="14" name="Graphic 13">
              <a:extLst>
                <a:ext uri="{FF2B5EF4-FFF2-40B4-BE49-F238E27FC236}">
                  <a16:creationId xmlns:a16="http://schemas.microsoft.com/office/drawing/2014/main" id="{FD7D782A-640E-F531-06EE-7885609F0D58}"/>
                </a:ext>
              </a:extLst>
            </p:cNvPr>
            <p:cNvPicPr>
              <a:picLocks noChangeAspect="1"/>
            </p:cNvPicPr>
            <p:nvPr/>
          </p:nvPicPr>
          <p:blipFill>
            <a:blip r:embed="rId4">
              <a:grayscl/>
              <a:extLst>
                <a:ext uri="{96DAC541-7B7A-43D3-8B79-37D633B846F1}">
                  <asvg:svgBlip xmlns:asvg="http://schemas.microsoft.com/office/drawing/2016/SVG/main" r:embed="rId5"/>
                </a:ext>
              </a:extLst>
            </a:blip>
            <a:stretch>
              <a:fillRect/>
            </a:stretch>
          </p:blipFill>
          <p:spPr>
            <a:xfrm>
              <a:off x="6570907" y="3894221"/>
              <a:ext cx="274320" cy="274320"/>
            </a:xfrm>
            <a:prstGeom prst="rect">
              <a:avLst/>
            </a:prstGeom>
          </p:spPr>
        </p:pic>
        <p:sp>
          <p:nvSpPr>
            <p:cNvPr id="15" name="Rectangle 14">
              <a:extLst>
                <a:ext uri="{FF2B5EF4-FFF2-40B4-BE49-F238E27FC236}">
                  <a16:creationId xmlns:a16="http://schemas.microsoft.com/office/drawing/2014/main" id="{7A12A88C-3D1A-7244-6ED8-3AA86E3772B1}"/>
                </a:ext>
              </a:extLst>
            </p:cNvPr>
            <p:cNvSpPr/>
            <p:nvPr/>
          </p:nvSpPr>
          <p:spPr>
            <a:xfrm>
              <a:off x="6290223" y="4184710"/>
              <a:ext cx="835689" cy="258532"/>
            </a:xfrm>
            <a:prstGeom prst="rect">
              <a:avLst/>
            </a:prstGeom>
          </p:spPr>
          <p:txBody>
            <a:bodyPr wrap="square" lIns="0" rIns="0" rtlCol="0">
              <a:spAutoFit/>
            </a:bodyPr>
            <a:lstStyle/>
            <a:p>
              <a:pPr algn="ctr" defTabSz="914378">
                <a:lnSpc>
                  <a:spcPct val="90000"/>
                </a:lnSpc>
                <a:defRPr/>
              </a:pPr>
              <a:r>
                <a:rPr lang="en-US" sz="600">
                  <a:solidFill>
                    <a:srgbClr val="FFFFFF"/>
                  </a:solidFill>
                  <a:latin typeface="Tahoma" panose="020B0604030504040204" pitchFamily="34" charset="0"/>
                  <a:cs typeface="Tahoma" panose="020B0604030504040204" pitchFamily="34" charset="0"/>
                </a:rPr>
                <a:t>Service Provider restore for a tenant</a:t>
              </a:r>
            </a:p>
          </p:txBody>
        </p:sp>
      </p:grpSp>
      <p:grpSp>
        <p:nvGrpSpPr>
          <p:cNvPr id="16" name="Group 15">
            <a:extLst>
              <a:ext uri="{FF2B5EF4-FFF2-40B4-BE49-F238E27FC236}">
                <a16:creationId xmlns:a16="http://schemas.microsoft.com/office/drawing/2014/main" id="{B355887B-7173-197E-7221-442400B68253}"/>
              </a:ext>
            </a:extLst>
          </p:cNvPr>
          <p:cNvGrpSpPr/>
          <p:nvPr/>
        </p:nvGrpSpPr>
        <p:grpSpPr>
          <a:xfrm>
            <a:off x="3467070" y="2235448"/>
            <a:ext cx="615261" cy="538578"/>
            <a:chOff x="6400437" y="3184730"/>
            <a:chExt cx="615261" cy="538578"/>
          </a:xfrm>
        </p:grpSpPr>
        <p:sp>
          <p:nvSpPr>
            <p:cNvPr id="17" name="Rectangle 16">
              <a:extLst>
                <a:ext uri="{FF2B5EF4-FFF2-40B4-BE49-F238E27FC236}">
                  <a16:creationId xmlns:a16="http://schemas.microsoft.com/office/drawing/2014/main" id="{9D19C64E-8270-DEA1-2C6C-5E9E5D8380E6}"/>
                </a:ext>
              </a:extLst>
            </p:cNvPr>
            <p:cNvSpPr/>
            <p:nvPr/>
          </p:nvSpPr>
          <p:spPr>
            <a:xfrm>
              <a:off x="6400437" y="3464776"/>
              <a:ext cx="615261" cy="258532"/>
            </a:xfrm>
            <a:prstGeom prst="rect">
              <a:avLst/>
            </a:prstGeom>
          </p:spPr>
          <p:txBody>
            <a:bodyPr wrap="square" lIns="0" rIns="0" rtlCol="0">
              <a:spAutoFit/>
            </a:bodyPr>
            <a:lstStyle/>
            <a:p>
              <a:pPr algn="ctr" defTabSz="914378">
                <a:lnSpc>
                  <a:spcPct val="90000"/>
                </a:lnSpc>
                <a:defRPr/>
              </a:pPr>
              <a:r>
                <a:rPr lang="en-US" sz="600">
                  <a:solidFill>
                    <a:srgbClr val="FFFFFF"/>
                  </a:solidFill>
                  <a:latin typeface="Tahoma" panose="020B0604030504040204" pitchFamily="34" charset="0"/>
                  <a:cs typeface="Tahoma" panose="020B0604030504040204" pitchFamily="34" charset="0"/>
                </a:rPr>
                <a:t>Restore prior version</a:t>
              </a:r>
            </a:p>
          </p:txBody>
        </p:sp>
        <p:pic>
          <p:nvPicPr>
            <p:cNvPr id="18" name="Picture 17">
              <a:extLst>
                <a:ext uri="{FF2B5EF4-FFF2-40B4-BE49-F238E27FC236}">
                  <a16:creationId xmlns:a16="http://schemas.microsoft.com/office/drawing/2014/main" id="{9F674D66-E59C-8ED7-EFB2-C40F053B710F}"/>
                </a:ext>
              </a:extLst>
            </p:cNvPr>
            <p:cNvPicPr>
              <a:picLocks noChangeAspect="1"/>
            </p:cNvPicPr>
            <p:nvPr/>
          </p:nvPicPr>
          <p:blipFill>
            <a:blip r:embed="rId6">
              <a:grayscl/>
            </a:blip>
            <a:stretch>
              <a:fillRect/>
            </a:stretch>
          </p:blipFill>
          <p:spPr>
            <a:xfrm>
              <a:off x="6571945" y="3184730"/>
              <a:ext cx="272245" cy="274757"/>
            </a:xfrm>
            <a:prstGeom prst="rect">
              <a:avLst/>
            </a:prstGeom>
          </p:spPr>
        </p:pic>
      </p:grpSp>
      <p:sp>
        <p:nvSpPr>
          <p:cNvPr id="19" name="Rectangle 18">
            <a:extLst>
              <a:ext uri="{FF2B5EF4-FFF2-40B4-BE49-F238E27FC236}">
                <a16:creationId xmlns:a16="http://schemas.microsoft.com/office/drawing/2014/main" id="{039F33FE-FF10-37C3-09F4-2CDEF26F297B}"/>
              </a:ext>
            </a:extLst>
          </p:cNvPr>
          <p:cNvSpPr/>
          <p:nvPr/>
        </p:nvSpPr>
        <p:spPr>
          <a:xfrm>
            <a:off x="480912" y="736543"/>
            <a:ext cx="3602909" cy="338554"/>
          </a:xfrm>
          <a:prstGeom prst="rect">
            <a:avLst/>
          </a:prstGeom>
        </p:spPr>
        <p:txBody>
          <a:bodyPr wrap="none" lIns="0">
            <a:spAutoFit/>
          </a:bodyPr>
          <a:lstStyle/>
          <a:p>
            <a:pPr>
              <a:defRPr/>
            </a:pPr>
            <a:r>
              <a:rPr lang="en-US" sz="1600" b="1" dirty="0">
                <a:solidFill>
                  <a:srgbClr val="93EA20"/>
                </a:solidFill>
                <a:latin typeface="Tahoma"/>
              </a:rPr>
              <a:t>Delivering flexible restore options</a:t>
            </a:r>
            <a:endParaRPr lang="en-NL" sz="1600" b="1" dirty="0">
              <a:solidFill>
                <a:srgbClr val="93EA20"/>
              </a:solidFill>
              <a:latin typeface="Tahoma"/>
            </a:endParaRPr>
          </a:p>
        </p:txBody>
      </p:sp>
      <p:pic>
        <p:nvPicPr>
          <p:cNvPr id="20" name="Graphic 19">
            <a:extLst>
              <a:ext uri="{FF2B5EF4-FFF2-40B4-BE49-F238E27FC236}">
                <a16:creationId xmlns:a16="http://schemas.microsoft.com/office/drawing/2014/main" id="{752FB48F-ECB0-774C-E6F3-16C7AB5AF5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254" y="3368996"/>
            <a:ext cx="361950" cy="361950"/>
          </a:xfrm>
          <a:prstGeom prst="rect">
            <a:avLst/>
          </a:prstGeom>
        </p:spPr>
      </p:pic>
      <p:pic>
        <p:nvPicPr>
          <p:cNvPr id="21" name="Graphic 20">
            <a:extLst>
              <a:ext uri="{FF2B5EF4-FFF2-40B4-BE49-F238E27FC236}">
                <a16:creationId xmlns:a16="http://schemas.microsoft.com/office/drawing/2014/main" id="{E4BC4B91-80C2-09B3-755C-3DB9A3D6CA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60982" y="3376616"/>
            <a:ext cx="361950" cy="361950"/>
          </a:xfrm>
          <a:prstGeom prst="rect">
            <a:avLst/>
          </a:prstGeom>
        </p:spPr>
      </p:pic>
      <p:sp>
        <p:nvSpPr>
          <p:cNvPr id="22" name="Rectangle 21">
            <a:extLst>
              <a:ext uri="{FF2B5EF4-FFF2-40B4-BE49-F238E27FC236}">
                <a16:creationId xmlns:a16="http://schemas.microsoft.com/office/drawing/2014/main" id="{CC37C8A1-A830-9545-E633-C2BB4BAACB97}"/>
              </a:ext>
            </a:extLst>
          </p:cNvPr>
          <p:cNvSpPr/>
          <p:nvPr/>
        </p:nvSpPr>
        <p:spPr bwMode="auto">
          <a:xfrm>
            <a:off x="615483" y="3082367"/>
            <a:ext cx="2073293" cy="1032711"/>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23" name="TextBox 22">
            <a:extLst>
              <a:ext uri="{FF2B5EF4-FFF2-40B4-BE49-F238E27FC236}">
                <a16:creationId xmlns:a16="http://schemas.microsoft.com/office/drawing/2014/main" id="{D1DD1A18-D0FC-2C7F-814E-09A9478BA2C7}"/>
              </a:ext>
            </a:extLst>
          </p:cNvPr>
          <p:cNvSpPr txBox="1"/>
          <p:nvPr/>
        </p:nvSpPr>
        <p:spPr>
          <a:xfrm>
            <a:off x="923057" y="3747725"/>
            <a:ext cx="654345" cy="215444"/>
          </a:xfrm>
          <a:prstGeom prst="rect">
            <a:avLst/>
          </a:prstGeom>
        </p:spPr>
        <p:txBody>
          <a:bodyPr wrap="none" rtlCol="0" anchor="ctr">
            <a:spAutoFit/>
          </a:bodyPr>
          <a:lstStyle/>
          <a:p>
            <a:pPr algn="ctr" defTabSz="685783">
              <a:defRPr/>
            </a:pPr>
            <a:r>
              <a:rPr lang="en-US" sz="800">
                <a:solidFill>
                  <a:srgbClr val="FFFFFF"/>
                </a:solidFill>
                <a:latin typeface="Tahoma"/>
              </a:rPr>
              <a:t>Exchange </a:t>
            </a:r>
          </a:p>
        </p:txBody>
      </p:sp>
      <p:sp>
        <p:nvSpPr>
          <p:cNvPr id="24" name="TextBox 23">
            <a:extLst>
              <a:ext uri="{FF2B5EF4-FFF2-40B4-BE49-F238E27FC236}">
                <a16:creationId xmlns:a16="http://schemas.microsoft.com/office/drawing/2014/main" id="{F76FEAD6-C43E-CFDD-24AF-713224B49F32}"/>
              </a:ext>
            </a:extLst>
          </p:cNvPr>
          <p:cNvSpPr txBox="1"/>
          <p:nvPr/>
        </p:nvSpPr>
        <p:spPr>
          <a:xfrm>
            <a:off x="1678986" y="3747725"/>
            <a:ext cx="673582" cy="215444"/>
          </a:xfrm>
          <a:prstGeom prst="rect">
            <a:avLst/>
          </a:prstGeom>
        </p:spPr>
        <p:txBody>
          <a:bodyPr wrap="none" rtlCol="0" anchor="ctr">
            <a:spAutoFit/>
          </a:bodyPr>
          <a:lstStyle/>
          <a:p>
            <a:pPr algn="ctr" defTabSz="685783">
              <a:defRPr/>
            </a:pPr>
            <a:r>
              <a:rPr lang="en-US" sz="800">
                <a:solidFill>
                  <a:srgbClr val="FFFFFF"/>
                </a:solidFill>
                <a:latin typeface="Tahoma"/>
              </a:rPr>
              <a:t>SharePoint</a:t>
            </a:r>
          </a:p>
        </p:txBody>
      </p:sp>
      <p:sp>
        <p:nvSpPr>
          <p:cNvPr id="25" name="TextBox 24">
            <a:extLst>
              <a:ext uri="{FF2B5EF4-FFF2-40B4-BE49-F238E27FC236}">
                <a16:creationId xmlns:a16="http://schemas.microsoft.com/office/drawing/2014/main" id="{B60E3CA8-B281-6D42-8815-93D31EE87C58}"/>
              </a:ext>
            </a:extLst>
          </p:cNvPr>
          <p:cNvSpPr txBox="1"/>
          <p:nvPr/>
        </p:nvSpPr>
        <p:spPr>
          <a:xfrm>
            <a:off x="1256265" y="2965327"/>
            <a:ext cx="791729" cy="200055"/>
          </a:xfrm>
          <a:prstGeom prst="rect">
            <a:avLst/>
          </a:prstGeom>
          <a:noFill/>
        </p:spPr>
        <p:txBody>
          <a:bodyPr wrap="square" rtlCol="0" anchor="ctr">
            <a:spAutoFit/>
          </a:bodyPr>
          <a:lstStyle/>
          <a:p>
            <a:pPr algn="ctr" defTabSz="685783">
              <a:defRPr/>
            </a:pPr>
            <a:r>
              <a:rPr lang="en-US" sz="700">
                <a:solidFill>
                  <a:srgbClr val="FFFFFF"/>
                </a:solidFill>
                <a:latin typeface="Tahoma"/>
              </a:rPr>
              <a:t>On-premises</a:t>
            </a:r>
          </a:p>
        </p:txBody>
      </p:sp>
      <p:grpSp>
        <p:nvGrpSpPr>
          <p:cNvPr id="26" name="Group 25">
            <a:extLst>
              <a:ext uri="{FF2B5EF4-FFF2-40B4-BE49-F238E27FC236}">
                <a16:creationId xmlns:a16="http://schemas.microsoft.com/office/drawing/2014/main" id="{791AB80A-0CE4-D25C-8DE2-DD83B3628AAE}"/>
              </a:ext>
            </a:extLst>
          </p:cNvPr>
          <p:cNvGrpSpPr/>
          <p:nvPr/>
        </p:nvGrpSpPr>
        <p:grpSpPr>
          <a:xfrm>
            <a:off x="991763" y="2901420"/>
            <a:ext cx="361947" cy="275173"/>
            <a:chOff x="877339" y="3328988"/>
            <a:chExt cx="361947" cy="275173"/>
          </a:xfrm>
        </p:grpSpPr>
        <p:sp>
          <p:nvSpPr>
            <p:cNvPr id="27" name="Rectangle 26">
              <a:extLst>
                <a:ext uri="{FF2B5EF4-FFF2-40B4-BE49-F238E27FC236}">
                  <a16:creationId xmlns:a16="http://schemas.microsoft.com/office/drawing/2014/main" id="{5533D3B2-6BEB-3D0C-BCD8-4889E3F3F3D8}"/>
                </a:ext>
              </a:extLst>
            </p:cNvPr>
            <p:cNvSpPr/>
            <p:nvPr/>
          </p:nvSpPr>
          <p:spPr bwMode="auto">
            <a:xfrm>
              <a:off x="877339" y="3328988"/>
              <a:ext cx="361947" cy="275173"/>
            </a:xfrm>
            <a:prstGeom prst="rect">
              <a:avLst/>
            </a:prstGeom>
            <a:solidFill>
              <a:srgbClr val="00373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pic>
          <p:nvPicPr>
            <p:cNvPr id="28" name="Graphic 27">
              <a:extLst>
                <a:ext uri="{FF2B5EF4-FFF2-40B4-BE49-F238E27FC236}">
                  <a16:creationId xmlns:a16="http://schemas.microsoft.com/office/drawing/2014/main" id="{3065A560-96EB-B4D6-573A-5BCFDC3680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8920" y="3359992"/>
              <a:ext cx="343645" cy="244169"/>
            </a:xfrm>
            <a:prstGeom prst="rect">
              <a:avLst/>
            </a:prstGeom>
          </p:spPr>
        </p:pic>
      </p:grpSp>
      <p:grpSp>
        <p:nvGrpSpPr>
          <p:cNvPr id="29" name="Group 28">
            <a:extLst>
              <a:ext uri="{FF2B5EF4-FFF2-40B4-BE49-F238E27FC236}">
                <a16:creationId xmlns:a16="http://schemas.microsoft.com/office/drawing/2014/main" id="{1C124876-DE92-47E8-83E7-BA5E07C2EDC2}"/>
              </a:ext>
            </a:extLst>
          </p:cNvPr>
          <p:cNvGrpSpPr/>
          <p:nvPr/>
        </p:nvGrpSpPr>
        <p:grpSpPr>
          <a:xfrm>
            <a:off x="6850150" y="2217489"/>
            <a:ext cx="2095088" cy="1743200"/>
            <a:chOff x="6729238" y="2202375"/>
            <a:chExt cx="2095088" cy="1743200"/>
          </a:xfrm>
        </p:grpSpPr>
        <p:sp>
          <p:nvSpPr>
            <p:cNvPr id="30" name="Rectangle 29">
              <a:extLst>
                <a:ext uri="{FF2B5EF4-FFF2-40B4-BE49-F238E27FC236}">
                  <a16:creationId xmlns:a16="http://schemas.microsoft.com/office/drawing/2014/main" id="{113DB8FC-99B6-1D53-8511-29ED6B1C33FA}"/>
                </a:ext>
              </a:extLst>
            </p:cNvPr>
            <p:cNvSpPr/>
            <p:nvPr/>
          </p:nvSpPr>
          <p:spPr bwMode="auto">
            <a:xfrm>
              <a:off x="6729238" y="2332264"/>
              <a:ext cx="2095088" cy="1613311"/>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31" name="Rectangle 30">
              <a:extLst>
                <a:ext uri="{FF2B5EF4-FFF2-40B4-BE49-F238E27FC236}">
                  <a16:creationId xmlns:a16="http://schemas.microsoft.com/office/drawing/2014/main" id="{2985AF9E-90A6-2CCD-57C7-EB678A4D46A9}"/>
                </a:ext>
              </a:extLst>
            </p:cNvPr>
            <p:cNvSpPr/>
            <p:nvPr/>
          </p:nvSpPr>
          <p:spPr bwMode="auto">
            <a:xfrm>
              <a:off x="7020367" y="2202375"/>
              <a:ext cx="438073" cy="234023"/>
            </a:xfrm>
            <a:prstGeom prst="rect">
              <a:avLst/>
            </a:prstGeom>
            <a:noFill/>
            <a:ln w="12700">
              <a:no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sz="1200"/>
            </a:p>
          </p:txBody>
        </p:sp>
        <p:sp>
          <p:nvSpPr>
            <p:cNvPr id="32" name="TextBox 31">
              <a:extLst>
                <a:ext uri="{FF2B5EF4-FFF2-40B4-BE49-F238E27FC236}">
                  <a16:creationId xmlns:a16="http://schemas.microsoft.com/office/drawing/2014/main" id="{A7425176-022C-C4AB-377B-A7728D202207}"/>
                </a:ext>
              </a:extLst>
            </p:cNvPr>
            <p:cNvSpPr txBox="1"/>
            <p:nvPr/>
          </p:nvSpPr>
          <p:spPr>
            <a:xfrm>
              <a:off x="7413333" y="2221555"/>
              <a:ext cx="875788" cy="200055"/>
            </a:xfrm>
            <a:prstGeom prst="rect">
              <a:avLst/>
            </a:prstGeom>
            <a:noFill/>
          </p:spPr>
          <p:txBody>
            <a:bodyPr wrap="square" rtlCol="0" anchor="ctr">
              <a:spAutoFit/>
            </a:bodyPr>
            <a:lstStyle/>
            <a:p>
              <a:pPr algn="ctr" defTabSz="685783">
                <a:defRPr/>
              </a:pPr>
              <a:r>
                <a:rPr lang="en-US" sz="700">
                  <a:solidFill>
                    <a:schemeClr val="bg1"/>
                  </a:solidFill>
                  <a:latin typeface="Tahoma"/>
                </a:rPr>
                <a:t>Object storage</a:t>
              </a:r>
            </a:p>
          </p:txBody>
        </p:sp>
        <p:pic>
          <p:nvPicPr>
            <p:cNvPr id="33" name="Graphic 32">
              <a:extLst>
                <a:ext uri="{FF2B5EF4-FFF2-40B4-BE49-F238E27FC236}">
                  <a16:creationId xmlns:a16="http://schemas.microsoft.com/office/drawing/2014/main" id="{CEEDE06C-379F-0AA8-F622-E0CCFD0CCC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77888" y="2202376"/>
              <a:ext cx="351858" cy="214175"/>
            </a:xfrm>
            <a:prstGeom prst="rect">
              <a:avLst/>
            </a:prstGeom>
          </p:spPr>
        </p:pic>
        <p:pic>
          <p:nvPicPr>
            <p:cNvPr id="34" name="Graphic 33">
              <a:extLst>
                <a:ext uri="{FF2B5EF4-FFF2-40B4-BE49-F238E27FC236}">
                  <a16:creationId xmlns:a16="http://schemas.microsoft.com/office/drawing/2014/main" id="{144CB217-84D2-1B79-9FA9-2789A19F1D6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40563" y="3164585"/>
              <a:ext cx="360000" cy="359999"/>
            </a:xfrm>
            <a:prstGeom prst="rect">
              <a:avLst/>
            </a:prstGeom>
          </p:spPr>
        </p:pic>
        <p:sp>
          <p:nvSpPr>
            <p:cNvPr id="35" name="TextBox 34">
              <a:extLst>
                <a:ext uri="{FF2B5EF4-FFF2-40B4-BE49-F238E27FC236}">
                  <a16:creationId xmlns:a16="http://schemas.microsoft.com/office/drawing/2014/main" id="{813A1E65-D97A-FEBC-5DAC-E1F4DA34D043}"/>
                </a:ext>
              </a:extLst>
            </p:cNvPr>
            <p:cNvSpPr txBox="1"/>
            <p:nvPr/>
          </p:nvSpPr>
          <p:spPr>
            <a:xfrm>
              <a:off x="6882669" y="2879362"/>
              <a:ext cx="875788" cy="215444"/>
            </a:xfrm>
            <a:prstGeom prst="rect">
              <a:avLst/>
            </a:prstGeom>
            <a:noFill/>
          </p:spPr>
          <p:txBody>
            <a:bodyPr wrap="square" rtlCol="0">
              <a:spAutoFit/>
            </a:bodyPr>
            <a:lstStyle/>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Amazon S3</a:t>
              </a:r>
              <a:endParaRPr lang="ru-RU" sz="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6" name="Graphic 35">
              <a:extLst>
                <a:ext uri="{FF2B5EF4-FFF2-40B4-BE49-F238E27FC236}">
                  <a16:creationId xmlns:a16="http://schemas.microsoft.com/office/drawing/2014/main" id="{E7FC17AF-151A-43CD-1F96-0751D2DEE2D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40563" y="2511895"/>
              <a:ext cx="360000" cy="360001"/>
            </a:xfrm>
            <a:prstGeom prst="rect">
              <a:avLst/>
            </a:prstGeom>
          </p:spPr>
        </p:pic>
        <p:sp>
          <p:nvSpPr>
            <p:cNvPr id="37" name="TextBox 36">
              <a:extLst>
                <a:ext uri="{FF2B5EF4-FFF2-40B4-BE49-F238E27FC236}">
                  <a16:creationId xmlns:a16="http://schemas.microsoft.com/office/drawing/2014/main" id="{5A5D9675-FA37-3C4F-C114-C62F618938B2}"/>
                </a:ext>
              </a:extLst>
            </p:cNvPr>
            <p:cNvSpPr txBox="1"/>
            <p:nvPr/>
          </p:nvSpPr>
          <p:spPr>
            <a:xfrm>
              <a:off x="6882669" y="3528292"/>
              <a:ext cx="875788" cy="338554"/>
            </a:xfrm>
            <a:prstGeom prst="rect">
              <a:avLst/>
            </a:prstGeom>
            <a:noFill/>
          </p:spPr>
          <p:txBody>
            <a:bodyPr wrap="square" rtlCol="0">
              <a:spAutoFit/>
            </a:bodyPr>
            <a:lstStyle/>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Microsoft</a:t>
              </a:r>
            </a:p>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Azure Blob</a:t>
              </a:r>
              <a:endParaRPr lang="ru-RU" sz="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8" name="Graphic 37">
              <a:extLst>
                <a:ext uri="{FF2B5EF4-FFF2-40B4-BE49-F238E27FC236}">
                  <a16:creationId xmlns:a16="http://schemas.microsoft.com/office/drawing/2014/main" id="{0FE4ABD1-9EAD-8FF6-BC91-B0875278D37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50776" y="2511894"/>
              <a:ext cx="360000" cy="360000"/>
            </a:xfrm>
            <a:prstGeom prst="rect">
              <a:avLst/>
            </a:prstGeom>
          </p:spPr>
        </p:pic>
        <p:sp>
          <p:nvSpPr>
            <p:cNvPr id="39" name="TextBox 38">
              <a:extLst>
                <a:ext uri="{FF2B5EF4-FFF2-40B4-BE49-F238E27FC236}">
                  <a16:creationId xmlns:a16="http://schemas.microsoft.com/office/drawing/2014/main" id="{B39EBCA3-7936-3015-9496-F14F633BB32F}"/>
                </a:ext>
              </a:extLst>
            </p:cNvPr>
            <p:cNvSpPr txBox="1"/>
            <p:nvPr/>
          </p:nvSpPr>
          <p:spPr>
            <a:xfrm>
              <a:off x="7776120" y="2877648"/>
              <a:ext cx="909312" cy="215444"/>
            </a:xfrm>
            <a:prstGeom prst="rect">
              <a:avLst/>
            </a:prstGeom>
            <a:noFill/>
          </p:spPr>
          <p:txBody>
            <a:bodyPr wrap="square" rtlCol="0">
              <a:spAutoFit/>
            </a:bodyPr>
            <a:lstStyle/>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S3-compatible</a:t>
              </a:r>
              <a:endParaRPr lang="ru-RU" sz="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0" name="Graphic 39">
              <a:extLst>
                <a:ext uri="{FF2B5EF4-FFF2-40B4-BE49-F238E27FC236}">
                  <a16:creationId xmlns:a16="http://schemas.microsoft.com/office/drawing/2014/main" id="{444B7C90-5FC9-A8E1-D6D0-B2571603585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050776" y="3164583"/>
              <a:ext cx="360000" cy="360000"/>
            </a:xfrm>
            <a:prstGeom prst="rect">
              <a:avLst/>
            </a:prstGeom>
          </p:spPr>
        </p:pic>
        <p:sp>
          <p:nvSpPr>
            <p:cNvPr id="41" name="TextBox 40">
              <a:extLst>
                <a:ext uri="{FF2B5EF4-FFF2-40B4-BE49-F238E27FC236}">
                  <a16:creationId xmlns:a16="http://schemas.microsoft.com/office/drawing/2014/main" id="{C96D59FA-F954-CDF5-C194-3C95E2958A6A}"/>
                </a:ext>
              </a:extLst>
            </p:cNvPr>
            <p:cNvSpPr txBox="1"/>
            <p:nvPr/>
          </p:nvSpPr>
          <p:spPr>
            <a:xfrm>
              <a:off x="7792882" y="3528292"/>
              <a:ext cx="875788" cy="338554"/>
            </a:xfrm>
            <a:prstGeom prst="rect">
              <a:avLst/>
            </a:prstGeom>
            <a:noFill/>
          </p:spPr>
          <p:txBody>
            <a:bodyPr wrap="square" rtlCol="0">
              <a:spAutoFit/>
            </a:bodyPr>
            <a:lstStyle/>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IBM </a:t>
              </a:r>
            </a:p>
            <a:p>
              <a:pPr algn="ctr" defTabSz="685783">
                <a:defRPr/>
              </a:pPr>
              <a:r>
                <a:rPr lang="en-US" sz="800">
                  <a:solidFill>
                    <a:schemeClr val="bg1"/>
                  </a:solidFill>
                  <a:latin typeface="Tahoma" panose="020B0604030504040204" pitchFamily="34" charset="0"/>
                  <a:ea typeface="Tahoma" panose="020B0604030504040204" pitchFamily="34" charset="0"/>
                  <a:cs typeface="Tahoma" panose="020B0604030504040204" pitchFamily="34" charset="0"/>
                </a:rPr>
                <a:t>Cloud</a:t>
              </a:r>
              <a:endParaRPr lang="ru-RU" sz="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2" name="Group 41">
            <a:extLst>
              <a:ext uri="{FF2B5EF4-FFF2-40B4-BE49-F238E27FC236}">
                <a16:creationId xmlns:a16="http://schemas.microsoft.com/office/drawing/2014/main" id="{0C0BA646-8216-65FB-DAC7-C9BEE18366A7}"/>
              </a:ext>
            </a:extLst>
          </p:cNvPr>
          <p:cNvGrpSpPr/>
          <p:nvPr/>
        </p:nvGrpSpPr>
        <p:grpSpPr>
          <a:xfrm>
            <a:off x="6853417" y="4073849"/>
            <a:ext cx="2088557" cy="751378"/>
            <a:chOff x="6732505" y="4058734"/>
            <a:chExt cx="2088557" cy="836381"/>
          </a:xfrm>
        </p:grpSpPr>
        <p:sp>
          <p:nvSpPr>
            <p:cNvPr id="43" name="Rectangle 42">
              <a:extLst>
                <a:ext uri="{FF2B5EF4-FFF2-40B4-BE49-F238E27FC236}">
                  <a16:creationId xmlns:a16="http://schemas.microsoft.com/office/drawing/2014/main" id="{58A9D634-BBBD-41D9-305E-3C10B4F4E54B}"/>
                </a:ext>
              </a:extLst>
            </p:cNvPr>
            <p:cNvSpPr/>
            <p:nvPr/>
          </p:nvSpPr>
          <p:spPr bwMode="auto">
            <a:xfrm>
              <a:off x="6732505" y="4234719"/>
              <a:ext cx="2088557" cy="660396"/>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44" name="TextBox 43">
              <a:extLst>
                <a:ext uri="{FF2B5EF4-FFF2-40B4-BE49-F238E27FC236}">
                  <a16:creationId xmlns:a16="http://schemas.microsoft.com/office/drawing/2014/main" id="{E6687A50-B7BA-9391-2F7B-F096E70CC4E9}"/>
                </a:ext>
              </a:extLst>
            </p:cNvPr>
            <p:cNvSpPr txBox="1"/>
            <p:nvPr/>
          </p:nvSpPr>
          <p:spPr>
            <a:xfrm>
              <a:off x="7394913" y="4118087"/>
              <a:ext cx="763738" cy="200055"/>
            </a:xfrm>
            <a:prstGeom prst="rect">
              <a:avLst/>
            </a:prstGeom>
            <a:noFill/>
          </p:spPr>
          <p:txBody>
            <a:bodyPr wrap="square" rtlCol="0" anchor="ctr">
              <a:spAutoFit/>
            </a:bodyPr>
            <a:lstStyle/>
            <a:p>
              <a:pPr algn="ctr" defTabSz="685783">
                <a:spcAft>
                  <a:spcPts val="300"/>
                </a:spcAft>
                <a:defRPr/>
              </a:pPr>
              <a:r>
                <a:rPr lang="en-US" sz="700">
                  <a:solidFill>
                    <a:schemeClr val="bg1"/>
                  </a:solidFill>
                  <a:latin typeface="Tahoma"/>
                </a:rPr>
                <a:t>Cache Repo</a:t>
              </a:r>
            </a:p>
          </p:txBody>
        </p:sp>
        <p:grpSp>
          <p:nvGrpSpPr>
            <p:cNvPr id="45" name="Group 44">
              <a:extLst>
                <a:ext uri="{FF2B5EF4-FFF2-40B4-BE49-F238E27FC236}">
                  <a16:creationId xmlns:a16="http://schemas.microsoft.com/office/drawing/2014/main" id="{46040838-E513-59DD-554F-BBB06D330B59}"/>
                </a:ext>
              </a:extLst>
            </p:cNvPr>
            <p:cNvGrpSpPr/>
            <p:nvPr/>
          </p:nvGrpSpPr>
          <p:grpSpPr>
            <a:xfrm>
              <a:off x="7096493" y="4058734"/>
              <a:ext cx="361947" cy="275173"/>
              <a:chOff x="877339" y="3328988"/>
              <a:chExt cx="361947" cy="275173"/>
            </a:xfrm>
          </p:grpSpPr>
          <p:sp>
            <p:nvSpPr>
              <p:cNvPr id="56" name="Rectangle 55">
                <a:extLst>
                  <a:ext uri="{FF2B5EF4-FFF2-40B4-BE49-F238E27FC236}">
                    <a16:creationId xmlns:a16="http://schemas.microsoft.com/office/drawing/2014/main" id="{112487E0-544A-B30E-CC06-0D1450B61BEE}"/>
                  </a:ext>
                </a:extLst>
              </p:cNvPr>
              <p:cNvSpPr/>
              <p:nvPr/>
            </p:nvSpPr>
            <p:spPr bwMode="auto">
              <a:xfrm>
                <a:off x="877339" y="3328988"/>
                <a:ext cx="361947" cy="275173"/>
              </a:xfrm>
              <a:prstGeom prst="rect">
                <a:avLst/>
              </a:prstGeom>
              <a:solidFill>
                <a:srgbClr val="00373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US" sz="160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57" name="Graphic 56">
                <a:extLst>
                  <a:ext uri="{FF2B5EF4-FFF2-40B4-BE49-F238E27FC236}">
                    <a16:creationId xmlns:a16="http://schemas.microsoft.com/office/drawing/2014/main" id="{8E644922-E622-47AD-B507-64DB7F5D85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8920" y="3359992"/>
                <a:ext cx="343645" cy="244169"/>
              </a:xfrm>
              <a:prstGeom prst="rect">
                <a:avLst/>
              </a:prstGeom>
            </p:spPr>
          </p:pic>
        </p:grpSp>
        <p:grpSp>
          <p:nvGrpSpPr>
            <p:cNvPr id="46" name="Group 45">
              <a:extLst>
                <a:ext uri="{FF2B5EF4-FFF2-40B4-BE49-F238E27FC236}">
                  <a16:creationId xmlns:a16="http://schemas.microsoft.com/office/drawing/2014/main" id="{94F689DD-6B59-8414-D159-6F409F3215C7}"/>
                </a:ext>
              </a:extLst>
            </p:cNvPr>
            <p:cNvGrpSpPr/>
            <p:nvPr/>
          </p:nvGrpSpPr>
          <p:grpSpPr>
            <a:xfrm>
              <a:off x="7381621" y="4424022"/>
              <a:ext cx="788998" cy="379325"/>
              <a:chOff x="7664426" y="3898037"/>
              <a:chExt cx="788998" cy="379325"/>
            </a:xfrm>
          </p:grpSpPr>
          <p:sp>
            <p:nvSpPr>
              <p:cNvPr id="47" name="TextBox 46">
                <a:extLst>
                  <a:ext uri="{FF2B5EF4-FFF2-40B4-BE49-F238E27FC236}">
                    <a16:creationId xmlns:a16="http://schemas.microsoft.com/office/drawing/2014/main" id="{12CCB23E-C569-CAF3-BC21-94866079EF4D}"/>
                  </a:ext>
                </a:extLst>
              </p:cNvPr>
              <p:cNvSpPr txBox="1"/>
              <p:nvPr/>
            </p:nvSpPr>
            <p:spPr>
              <a:xfrm>
                <a:off x="7664426" y="4061918"/>
                <a:ext cx="788998" cy="215444"/>
              </a:xfrm>
              <a:prstGeom prst="rect">
                <a:avLst/>
              </a:prstGeom>
            </p:spPr>
            <p:txBody>
              <a:bodyPr wrap="none" rtlCol="0" anchor="ctr">
                <a:spAutoFit/>
              </a:bodyPr>
              <a:lstStyle/>
              <a:p>
                <a:pPr algn="ctr" defTabSz="685783">
                  <a:defRPr/>
                </a:pPr>
                <a:r>
                  <a:rPr lang="en-US" sz="800">
                    <a:solidFill>
                      <a:schemeClr val="bg1"/>
                    </a:solidFill>
                    <a:latin typeface="Tahoma"/>
                  </a:rPr>
                  <a:t>Local storage</a:t>
                </a:r>
              </a:p>
            </p:txBody>
          </p:sp>
          <p:grpSp>
            <p:nvGrpSpPr>
              <p:cNvPr id="48" name="Graphic 102">
                <a:extLst>
                  <a:ext uri="{FF2B5EF4-FFF2-40B4-BE49-F238E27FC236}">
                    <a16:creationId xmlns:a16="http://schemas.microsoft.com/office/drawing/2014/main" id="{090983D7-8436-63CA-7FC2-BF138929BF38}"/>
                  </a:ext>
                </a:extLst>
              </p:cNvPr>
              <p:cNvGrpSpPr/>
              <p:nvPr/>
            </p:nvGrpSpPr>
            <p:grpSpPr>
              <a:xfrm>
                <a:off x="7759280" y="3898037"/>
                <a:ext cx="599291" cy="164805"/>
                <a:chOff x="3947702" y="3981184"/>
                <a:chExt cx="599291" cy="164805"/>
              </a:xfrm>
            </p:grpSpPr>
            <p:sp>
              <p:nvSpPr>
                <p:cNvPr id="49" name="Freeform: Shape 48">
                  <a:extLst>
                    <a:ext uri="{FF2B5EF4-FFF2-40B4-BE49-F238E27FC236}">
                      <a16:creationId xmlns:a16="http://schemas.microsoft.com/office/drawing/2014/main" id="{9603D2CB-FCDD-4A61-BC5F-241A91973949}"/>
                    </a:ext>
                  </a:extLst>
                </p:cNvPr>
                <p:cNvSpPr/>
                <p:nvPr/>
              </p:nvSpPr>
              <p:spPr>
                <a:xfrm>
                  <a:off x="3947702" y="3981184"/>
                  <a:ext cx="584309" cy="164805"/>
                </a:xfrm>
                <a:custGeom>
                  <a:avLst/>
                  <a:gdLst>
                    <a:gd name="connsiteX0" fmla="*/ 0 w 584308"/>
                    <a:gd name="connsiteY0" fmla="*/ 0 h 164805"/>
                    <a:gd name="connsiteX1" fmla="*/ 594796 w 584308"/>
                    <a:gd name="connsiteY1" fmla="*/ 0 h 164805"/>
                    <a:gd name="connsiteX2" fmla="*/ 594796 w 584308"/>
                    <a:gd name="connsiteY2" fmla="*/ 169300 h 164805"/>
                    <a:gd name="connsiteX3" fmla="*/ 0 w 584308"/>
                    <a:gd name="connsiteY3" fmla="*/ 169300 h 164805"/>
                  </a:gdLst>
                  <a:ahLst/>
                  <a:cxnLst>
                    <a:cxn ang="0">
                      <a:pos x="connsiteX0" y="connsiteY0"/>
                    </a:cxn>
                    <a:cxn ang="0">
                      <a:pos x="connsiteX1" y="connsiteY1"/>
                    </a:cxn>
                    <a:cxn ang="0">
                      <a:pos x="connsiteX2" y="connsiteY2"/>
                    </a:cxn>
                    <a:cxn ang="0">
                      <a:pos x="connsiteX3" y="connsiteY3"/>
                    </a:cxn>
                  </a:cxnLst>
                  <a:rect l="l" t="t" r="r" b="b"/>
                  <a:pathLst>
                    <a:path w="584308" h="164805">
                      <a:moveTo>
                        <a:pt x="0" y="0"/>
                      </a:moveTo>
                      <a:lnTo>
                        <a:pt x="594796" y="0"/>
                      </a:lnTo>
                      <a:lnTo>
                        <a:pt x="594796" y="169300"/>
                      </a:lnTo>
                      <a:lnTo>
                        <a:pt x="0" y="169300"/>
                      </a:lnTo>
                      <a:close/>
                    </a:path>
                  </a:pathLst>
                </a:custGeom>
                <a:noFill/>
                <a:ln w="12700" cap="flat">
                  <a:solidFill>
                    <a:schemeClr val="bg1"/>
                  </a:solidFill>
                  <a:prstDash val="solid"/>
                  <a:miter/>
                </a:ln>
              </p:spPr>
              <p:txBody>
                <a:bodyPr rtlCol="0" anchor="ctr"/>
                <a:lstStyle/>
                <a:p>
                  <a:endParaRPr lang="en-US" sz="1600"/>
                </a:p>
              </p:txBody>
            </p:sp>
            <p:sp>
              <p:nvSpPr>
                <p:cNvPr id="50" name="Freeform: Shape 49">
                  <a:extLst>
                    <a:ext uri="{FF2B5EF4-FFF2-40B4-BE49-F238E27FC236}">
                      <a16:creationId xmlns:a16="http://schemas.microsoft.com/office/drawing/2014/main" id="{4AA80AE9-0BFD-0695-502E-36AFEF44D059}"/>
                    </a:ext>
                  </a:extLst>
                </p:cNvPr>
                <p:cNvSpPr/>
                <p:nvPr/>
              </p:nvSpPr>
              <p:spPr>
                <a:xfrm>
                  <a:off x="4175433" y="4012647"/>
                  <a:ext cx="44947" cy="104876"/>
                </a:xfrm>
                <a:custGeom>
                  <a:avLst/>
                  <a:gdLst>
                    <a:gd name="connsiteX0" fmla="*/ 41950 w 44946"/>
                    <a:gd name="connsiteY0" fmla="*/ 11986 h 104875"/>
                    <a:gd name="connsiteX1" fmla="*/ 41950 w 44946"/>
                    <a:gd name="connsiteY1" fmla="*/ 94388 h 104875"/>
                    <a:gd name="connsiteX2" fmla="*/ 11986 w 44946"/>
                    <a:gd name="connsiteY2" fmla="*/ 94388 h 104875"/>
                    <a:gd name="connsiteX3" fmla="*/ 11986 w 44946"/>
                    <a:gd name="connsiteY3" fmla="*/ 11986 h 104875"/>
                    <a:gd name="connsiteX4" fmla="*/ 41950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1950" y="11986"/>
                      </a:moveTo>
                      <a:lnTo>
                        <a:pt x="41950" y="94388"/>
                      </a:lnTo>
                      <a:lnTo>
                        <a:pt x="11986" y="94388"/>
                      </a:lnTo>
                      <a:lnTo>
                        <a:pt x="11986" y="11986"/>
                      </a:lnTo>
                      <a:lnTo>
                        <a:pt x="41950"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sp>
              <p:nvSpPr>
                <p:cNvPr id="51" name="Freeform: Shape 50">
                  <a:extLst>
                    <a:ext uri="{FF2B5EF4-FFF2-40B4-BE49-F238E27FC236}">
                      <a16:creationId xmlns:a16="http://schemas.microsoft.com/office/drawing/2014/main" id="{2D5AADB7-D257-C9B6-4D3B-5C71DCE08748}"/>
                    </a:ext>
                  </a:extLst>
                </p:cNvPr>
                <p:cNvSpPr/>
                <p:nvPr/>
              </p:nvSpPr>
              <p:spPr>
                <a:xfrm>
                  <a:off x="4090034" y="4012647"/>
                  <a:ext cx="44947" cy="104876"/>
                </a:xfrm>
                <a:custGeom>
                  <a:avLst/>
                  <a:gdLst>
                    <a:gd name="connsiteX0" fmla="*/ 40452 w 44946"/>
                    <a:gd name="connsiteY0" fmla="*/ 11986 h 104875"/>
                    <a:gd name="connsiteX1" fmla="*/ 40452 w 44946"/>
                    <a:gd name="connsiteY1" fmla="*/ 94388 h 104875"/>
                    <a:gd name="connsiteX2" fmla="*/ 10488 w 44946"/>
                    <a:gd name="connsiteY2" fmla="*/ 94388 h 104875"/>
                    <a:gd name="connsiteX3" fmla="*/ 10488 w 44946"/>
                    <a:gd name="connsiteY3" fmla="*/ 11986 h 104875"/>
                    <a:gd name="connsiteX4" fmla="*/ 40452 w 44946"/>
                    <a:gd name="connsiteY4" fmla="*/ 11986 h 104875"/>
                    <a:gd name="connsiteX5" fmla="*/ 50940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0940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0452" y="11986"/>
                      </a:moveTo>
                      <a:lnTo>
                        <a:pt x="40452" y="94388"/>
                      </a:lnTo>
                      <a:lnTo>
                        <a:pt x="10488" y="94388"/>
                      </a:lnTo>
                      <a:lnTo>
                        <a:pt x="10488" y="11986"/>
                      </a:lnTo>
                      <a:lnTo>
                        <a:pt x="40452" y="11986"/>
                      </a:lnTo>
                      <a:moveTo>
                        <a:pt x="50940" y="0"/>
                      </a:moveTo>
                      <a:lnTo>
                        <a:pt x="0" y="0"/>
                      </a:lnTo>
                      <a:lnTo>
                        <a:pt x="0" y="104876"/>
                      </a:lnTo>
                      <a:lnTo>
                        <a:pt x="52438" y="104876"/>
                      </a:lnTo>
                      <a:lnTo>
                        <a:pt x="52438" y="0"/>
                      </a:lnTo>
                      <a:lnTo>
                        <a:pt x="50940" y="0"/>
                      </a:lnTo>
                      <a:close/>
                    </a:path>
                  </a:pathLst>
                </a:custGeom>
                <a:solidFill>
                  <a:srgbClr val="FFFFFF"/>
                </a:solidFill>
                <a:ln w="14764" cap="flat">
                  <a:noFill/>
                  <a:prstDash val="solid"/>
                  <a:miter/>
                </a:ln>
              </p:spPr>
              <p:txBody>
                <a:bodyPr rtlCol="0" anchor="ctr"/>
                <a:lstStyle/>
                <a:p>
                  <a:endParaRPr lang="en-US" sz="1600"/>
                </a:p>
              </p:txBody>
            </p:sp>
            <p:sp>
              <p:nvSpPr>
                <p:cNvPr id="52" name="Freeform: Shape 51">
                  <a:extLst>
                    <a:ext uri="{FF2B5EF4-FFF2-40B4-BE49-F238E27FC236}">
                      <a16:creationId xmlns:a16="http://schemas.microsoft.com/office/drawing/2014/main" id="{0D708294-D0D9-D2FF-9A8A-9E6FECC661E3}"/>
                    </a:ext>
                  </a:extLst>
                </p:cNvPr>
                <p:cNvSpPr/>
                <p:nvPr/>
              </p:nvSpPr>
              <p:spPr>
                <a:xfrm>
                  <a:off x="4003136" y="4012647"/>
                  <a:ext cx="44947" cy="104876"/>
                </a:xfrm>
                <a:custGeom>
                  <a:avLst/>
                  <a:gdLst>
                    <a:gd name="connsiteX0" fmla="*/ 40452 w 44946"/>
                    <a:gd name="connsiteY0" fmla="*/ 11986 h 104875"/>
                    <a:gd name="connsiteX1" fmla="*/ 40452 w 44946"/>
                    <a:gd name="connsiteY1" fmla="*/ 94388 h 104875"/>
                    <a:gd name="connsiteX2" fmla="*/ 10488 w 44946"/>
                    <a:gd name="connsiteY2" fmla="*/ 94388 h 104875"/>
                    <a:gd name="connsiteX3" fmla="*/ 10488 w 44946"/>
                    <a:gd name="connsiteY3" fmla="*/ 11986 h 104875"/>
                    <a:gd name="connsiteX4" fmla="*/ 40452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0452" y="11986"/>
                      </a:moveTo>
                      <a:lnTo>
                        <a:pt x="40452" y="94388"/>
                      </a:lnTo>
                      <a:lnTo>
                        <a:pt x="10488" y="94388"/>
                      </a:lnTo>
                      <a:lnTo>
                        <a:pt x="10488" y="11986"/>
                      </a:lnTo>
                      <a:lnTo>
                        <a:pt x="40452"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sp>
              <p:nvSpPr>
                <p:cNvPr id="53" name="Freeform: Shape 52">
                  <a:extLst>
                    <a:ext uri="{FF2B5EF4-FFF2-40B4-BE49-F238E27FC236}">
                      <a16:creationId xmlns:a16="http://schemas.microsoft.com/office/drawing/2014/main" id="{70D35083-727F-3553-3040-005547A81CEB}"/>
                    </a:ext>
                  </a:extLst>
                </p:cNvPr>
                <p:cNvSpPr/>
                <p:nvPr/>
              </p:nvSpPr>
              <p:spPr>
                <a:xfrm>
                  <a:off x="4434626" y="4012647"/>
                  <a:ext cx="44947" cy="104876"/>
                </a:xfrm>
                <a:custGeom>
                  <a:avLst/>
                  <a:gdLst>
                    <a:gd name="connsiteX0" fmla="*/ 41950 w 44946"/>
                    <a:gd name="connsiteY0" fmla="*/ 11986 h 104875"/>
                    <a:gd name="connsiteX1" fmla="*/ 41950 w 44946"/>
                    <a:gd name="connsiteY1" fmla="*/ 94388 h 104875"/>
                    <a:gd name="connsiteX2" fmla="*/ 11986 w 44946"/>
                    <a:gd name="connsiteY2" fmla="*/ 94388 h 104875"/>
                    <a:gd name="connsiteX3" fmla="*/ 11986 w 44946"/>
                    <a:gd name="connsiteY3" fmla="*/ 11986 h 104875"/>
                    <a:gd name="connsiteX4" fmla="*/ 41950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1950" y="11986"/>
                      </a:moveTo>
                      <a:lnTo>
                        <a:pt x="41950" y="94388"/>
                      </a:lnTo>
                      <a:lnTo>
                        <a:pt x="11986" y="94388"/>
                      </a:lnTo>
                      <a:lnTo>
                        <a:pt x="11986" y="11986"/>
                      </a:lnTo>
                      <a:lnTo>
                        <a:pt x="41950"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sp>
              <p:nvSpPr>
                <p:cNvPr id="54" name="Freeform: Shape 53">
                  <a:extLst>
                    <a:ext uri="{FF2B5EF4-FFF2-40B4-BE49-F238E27FC236}">
                      <a16:creationId xmlns:a16="http://schemas.microsoft.com/office/drawing/2014/main" id="{BD7C8E66-08EB-3071-69DE-263097E55FA9}"/>
                    </a:ext>
                  </a:extLst>
                </p:cNvPr>
                <p:cNvSpPr/>
                <p:nvPr/>
              </p:nvSpPr>
              <p:spPr>
                <a:xfrm>
                  <a:off x="4347729" y="4012647"/>
                  <a:ext cx="44947" cy="104876"/>
                </a:xfrm>
                <a:custGeom>
                  <a:avLst/>
                  <a:gdLst>
                    <a:gd name="connsiteX0" fmla="*/ 41950 w 44946"/>
                    <a:gd name="connsiteY0" fmla="*/ 11986 h 104875"/>
                    <a:gd name="connsiteX1" fmla="*/ 41950 w 44946"/>
                    <a:gd name="connsiteY1" fmla="*/ 94388 h 104875"/>
                    <a:gd name="connsiteX2" fmla="*/ 11986 w 44946"/>
                    <a:gd name="connsiteY2" fmla="*/ 94388 h 104875"/>
                    <a:gd name="connsiteX3" fmla="*/ 11986 w 44946"/>
                    <a:gd name="connsiteY3" fmla="*/ 11986 h 104875"/>
                    <a:gd name="connsiteX4" fmla="*/ 41950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1950" y="11986"/>
                      </a:moveTo>
                      <a:lnTo>
                        <a:pt x="41950" y="94388"/>
                      </a:lnTo>
                      <a:lnTo>
                        <a:pt x="11986" y="94388"/>
                      </a:lnTo>
                      <a:lnTo>
                        <a:pt x="11986" y="11986"/>
                      </a:lnTo>
                      <a:lnTo>
                        <a:pt x="41950"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sp>
              <p:nvSpPr>
                <p:cNvPr id="55" name="Freeform: Shape 54">
                  <a:extLst>
                    <a:ext uri="{FF2B5EF4-FFF2-40B4-BE49-F238E27FC236}">
                      <a16:creationId xmlns:a16="http://schemas.microsoft.com/office/drawing/2014/main" id="{CBA2F1BC-1482-D4C8-3B15-1B74508080F3}"/>
                    </a:ext>
                  </a:extLst>
                </p:cNvPr>
                <p:cNvSpPr/>
                <p:nvPr/>
              </p:nvSpPr>
              <p:spPr>
                <a:xfrm>
                  <a:off x="4262330" y="4012647"/>
                  <a:ext cx="44947" cy="104876"/>
                </a:xfrm>
                <a:custGeom>
                  <a:avLst/>
                  <a:gdLst>
                    <a:gd name="connsiteX0" fmla="*/ 40452 w 44946"/>
                    <a:gd name="connsiteY0" fmla="*/ 11986 h 104875"/>
                    <a:gd name="connsiteX1" fmla="*/ 40452 w 44946"/>
                    <a:gd name="connsiteY1" fmla="*/ 94388 h 104875"/>
                    <a:gd name="connsiteX2" fmla="*/ 10488 w 44946"/>
                    <a:gd name="connsiteY2" fmla="*/ 94388 h 104875"/>
                    <a:gd name="connsiteX3" fmla="*/ 10488 w 44946"/>
                    <a:gd name="connsiteY3" fmla="*/ 11986 h 104875"/>
                    <a:gd name="connsiteX4" fmla="*/ 40452 w 44946"/>
                    <a:gd name="connsiteY4" fmla="*/ 11986 h 104875"/>
                    <a:gd name="connsiteX5" fmla="*/ 52438 w 44946"/>
                    <a:gd name="connsiteY5" fmla="*/ 0 h 104875"/>
                    <a:gd name="connsiteX6" fmla="*/ 0 w 44946"/>
                    <a:gd name="connsiteY6" fmla="*/ 0 h 104875"/>
                    <a:gd name="connsiteX7" fmla="*/ 0 w 44946"/>
                    <a:gd name="connsiteY7" fmla="*/ 104876 h 104875"/>
                    <a:gd name="connsiteX8" fmla="*/ 52438 w 44946"/>
                    <a:gd name="connsiteY8" fmla="*/ 104876 h 104875"/>
                    <a:gd name="connsiteX9" fmla="*/ 52438 w 44946"/>
                    <a:gd name="connsiteY9" fmla="*/ 0 h 104875"/>
                    <a:gd name="connsiteX10" fmla="*/ 52438 w 44946"/>
                    <a:gd name="connsiteY10" fmla="*/ 0 h 1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6" h="104875">
                      <a:moveTo>
                        <a:pt x="40452" y="11986"/>
                      </a:moveTo>
                      <a:lnTo>
                        <a:pt x="40452" y="94388"/>
                      </a:lnTo>
                      <a:lnTo>
                        <a:pt x="10488" y="94388"/>
                      </a:lnTo>
                      <a:lnTo>
                        <a:pt x="10488" y="11986"/>
                      </a:lnTo>
                      <a:lnTo>
                        <a:pt x="40452" y="11986"/>
                      </a:lnTo>
                      <a:moveTo>
                        <a:pt x="52438" y="0"/>
                      </a:moveTo>
                      <a:lnTo>
                        <a:pt x="0" y="0"/>
                      </a:lnTo>
                      <a:lnTo>
                        <a:pt x="0" y="104876"/>
                      </a:lnTo>
                      <a:lnTo>
                        <a:pt x="52438" y="104876"/>
                      </a:lnTo>
                      <a:lnTo>
                        <a:pt x="52438" y="0"/>
                      </a:lnTo>
                      <a:lnTo>
                        <a:pt x="52438" y="0"/>
                      </a:lnTo>
                      <a:close/>
                    </a:path>
                  </a:pathLst>
                </a:custGeom>
                <a:solidFill>
                  <a:srgbClr val="FFFFFF"/>
                </a:solidFill>
                <a:ln w="14764" cap="flat">
                  <a:noFill/>
                  <a:prstDash val="solid"/>
                  <a:miter/>
                </a:ln>
              </p:spPr>
              <p:txBody>
                <a:bodyPr rtlCol="0" anchor="ctr"/>
                <a:lstStyle/>
                <a:p>
                  <a:endParaRPr lang="en-US" sz="1600"/>
                </a:p>
              </p:txBody>
            </p:sp>
          </p:grpSp>
        </p:grpSp>
      </p:grpSp>
      <p:sp>
        <p:nvSpPr>
          <p:cNvPr id="58" name="Rectangle 57">
            <a:extLst>
              <a:ext uri="{FF2B5EF4-FFF2-40B4-BE49-F238E27FC236}">
                <a16:creationId xmlns:a16="http://schemas.microsoft.com/office/drawing/2014/main" id="{D8E55E74-5F30-7B0C-2F03-E4D5940FDFA7}"/>
              </a:ext>
            </a:extLst>
          </p:cNvPr>
          <p:cNvSpPr/>
          <p:nvPr/>
        </p:nvSpPr>
        <p:spPr bwMode="auto">
          <a:xfrm>
            <a:off x="4821305" y="769732"/>
            <a:ext cx="1231147" cy="3805743"/>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60960" bIns="121920" numCol="1" spcCol="0" rtlCol="0" fromWordArt="0" anchor="ctr" anchorCtr="0" forceAA="0" compatLnSpc="1">
            <a:prstTxWarp prst="textNoShape">
              <a:avLst/>
            </a:prstTxWarp>
            <a:noAutofit/>
          </a:bodyPr>
          <a:lstStyle/>
          <a:p>
            <a:pPr algn="ctr" defTabSz="1218737" fontAlgn="base">
              <a:spcBef>
                <a:spcPct val="0"/>
              </a:spcBef>
              <a:spcAft>
                <a:spcPct val="0"/>
              </a:spcAft>
              <a:defRPr/>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59" name="Rectangle 58">
            <a:extLst>
              <a:ext uri="{FF2B5EF4-FFF2-40B4-BE49-F238E27FC236}">
                <a16:creationId xmlns:a16="http://schemas.microsoft.com/office/drawing/2014/main" id="{E1C10F2E-44AD-D466-D767-26B48DC55142}"/>
              </a:ext>
            </a:extLst>
          </p:cNvPr>
          <p:cNvSpPr/>
          <p:nvPr/>
        </p:nvSpPr>
        <p:spPr bwMode="auto">
          <a:xfrm>
            <a:off x="3257398" y="2125448"/>
            <a:ext cx="1564644" cy="1820880"/>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60960" bIns="121920" numCol="1" spcCol="0" rtlCol="0" fromWordArt="0" anchor="ctr" anchorCtr="0" forceAA="0" compatLnSpc="1">
            <a:prstTxWarp prst="textNoShape">
              <a:avLst/>
            </a:prstTxWarp>
            <a:noAutofit/>
          </a:bodyPr>
          <a:lstStyle/>
          <a:p>
            <a:pPr algn="ctr" defTabSz="1218737" fontAlgn="base">
              <a:spcBef>
                <a:spcPct val="0"/>
              </a:spcBef>
              <a:spcAft>
                <a:spcPct val="0"/>
              </a:spcAft>
              <a:defRPr/>
            </a:pPr>
            <a:endParaRPr lang="en-US" sz="1000">
              <a:gradFill>
                <a:gsLst>
                  <a:gs pos="0">
                    <a:srgbClr val="FFFFFF"/>
                  </a:gs>
                  <a:gs pos="100000">
                    <a:srgbClr val="FFFFFF"/>
                  </a:gs>
                </a:gsLst>
                <a:lin ang="5400000" scaled="0"/>
              </a:gradFill>
              <a:latin typeface="Tahoma"/>
              <a:ea typeface="Segoe UI" pitchFamily="34" charset="0"/>
              <a:cs typeface="Segoe UI" pitchFamily="34" charset="0"/>
            </a:endParaRPr>
          </a:p>
        </p:txBody>
      </p:sp>
      <p:sp>
        <p:nvSpPr>
          <p:cNvPr id="60" name="TextBox 59">
            <a:extLst>
              <a:ext uri="{FF2B5EF4-FFF2-40B4-BE49-F238E27FC236}">
                <a16:creationId xmlns:a16="http://schemas.microsoft.com/office/drawing/2014/main" id="{AD6999AA-0013-3C49-FC87-6C2CDCC20CB8}"/>
              </a:ext>
            </a:extLst>
          </p:cNvPr>
          <p:cNvSpPr txBox="1"/>
          <p:nvPr/>
        </p:nvSpPr>
        <p:spPr>
          <a:xfrm>
            <a:off x="3134891" y="2024309"/>
            <a:ext cx="1297150" cy="200055"/>
          </a:xfrm>
          <a:prstGeom prst="rect">
            <a:avLst/>
          </a:prstGeom>
          <a:noFill/>
        </p:spPr>
        <p:txBody>
          <a:bodyPr wrap="none" rtlCol="0" anchor="ctr">
            <a:spAutoFit/>
          </a:bodyPr>
          <a:lstStyle/>
          <a:p>
            <a:pPr algn="ctr" defTabSz="914354">
              <a:defRPr/>
            </a:pPr>
            <a:r>
              <a:rPr lang="en-US" sz="700" dirty="0">
                <a:solidFill>
                  <a:srgbClr val="FFFFFF"/>
                </a:solidFill>
                <a:latin typeface="Tahoma"/>
              </a:rPr>
              <a:t>Additional Recovery Options</a:t>
            </a:r>
          </a:p>
        </p:txBody>
      </p:sp>
      <p:sp>
        <p:nvSpPr>
          <p:cNvPr id="61" name="TextBox 60">
            <a:extLst>
              <a:ext uri="{FF2B5EF4-FFF2-40B4-BE49-F238E27FC236}">
                <a16:creationId xmlns:a16="http://schemas.microsoft.com/office/drawing/2014/main" id="{521A6520-63E1-62E6-F861-82C4A26180C8}"/>
              </a:ext>
            </a:extLst>
          </p:cNvPr>
          <p:cNvSpPr txBox="1"/>
          <p:nvPr/>
        </p:nvSpPr>
        <p:spPr>
          <a:xfrm>
            <a:off x="5990335" y="734802"/>
            <a:ext cx="784189" cy="200055"/>
          </a:xfrm>
          <a:prstGeom prst="rect">
            <a:avLst/>
          </a:prstGeom>
          <a:noFill/>
        </p:spPr>
        <p:txBody>
          <a:bodyPr wrap="none" rtlCol="0" anchor="ctr">
            <a:spAutoFit/>
          </a:bodyPr>
          <a:lstStyle/>
          <a:p>
            <a:pPr algn="ctr" defTabSz="914354">
              <a:defRPr/>
            </a:pPr>
            <a:r>
              <a:rPr lang="en-US" sz="700" dirty="0">
                <a:solidFill>
                  <a:srgbClr val="FFFFFF"/>
                </a:solidFill>
                <a:latin typeface="Tahoma"/>
              </a:rPr>
              <a:t>Recovery Tools</a:t>
            </a:r>
          </a:p>
        </p:txBody>
      </p:sp>
      <p:cxnSp>
        <p:nvCxnSpPr>
          <p:cNvPr id="62" name="Straight Arrow Connector 61">
            <a:extLst>
              <a:ext uri="{FF2B5EF4-FFF2-40B4-BE49-F238E27FC236}">
                <a16:creationId xmlns:a16="http://schemas.microsoft.com/office/drawing/2014/main" id="{94A6A3D0-AB68-8A4F-0160-AA8AE7B90A81}"/>
              </a:ext>
            </a:extLst>
          </p:cNvPr>
          <p:cNvCxnSpPr>
            <a:cxnSpLocks/>
          </p:cNvCxnSpPr>
          <p:nvPr/>
        </p:nvCxnSpPr>
        <p:spPr>
          <a:xfrm flipH="1">
            <a:off x="6080844" y="1635491"/>
            <a:ext cx="1571977" cy="0"/>
          </a:xfrm>
          <a:prstGeom prst="straightConnector1">
            <a:avLst/>
          </a:prstGeom>
          <a:ln w="12700">
            <a:solidFill>
              <a:srgbClr val="00E29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8574AE8-CD5F-98DD-802B-45C28C1ED1E2}"/>
              </a:ext>
            </a:extLst>
          </p:cNvPr>
          <p:cNvSpPr txBox="1"/>
          <p:nvPr/>
        </p:nvSpPr>
        <p:spPr>
          <a:xfrm>
            <a:off x="6109880" y="4384406"/>
            <a:ext cx="691162" cy="307777"/>
          </a:xfrm>
          <a:prstGeom prst="rect">
            <a:avLst/>
          </a:prstGeom>
        </p:spPr>
        <p:txBody>
          <a:bodyPr wrap="square" rtlCol="0" anchor="ctr">
            <a:spAutoFit/>
          </a:bodyPr>
          <a:lstStyle/>
          <a:p>
            <a:pPr algn="ctr" defTabSz="685783">
              <a:defRPr/>
            </a:pPr>
            <a:r>
              <a:rPr lang="en-US" sz="700">
                <a:solidFill>
                  <a:srgbClr val="FFFFFF"/>
                </a:solidFill>
                <a:latin typeface="Tahoma"/>
              </a:rPr>
              <a:t>Browse / Search</a:t>
            </a:r>
          </a:p>
        </p:txBody>
      </p:sp>
      <p:cxnSp>
        <p:nvCxnSpPr>
          <p:cNvPr id="64" name="Straight Arrow Connector 63">
            <a:extLst>
              <a:ext uri="{FF2B5EF4-FFF2-40B4-BE49-F238E27FC236}">
                <a16:creationId xmlns:a16="http://schemas.microsoft.com/office/drawing/2014/main" id="{E9AA91A9-C9DD-95FA-FA76-2457F193DD65}"/>
              </a:ext>
            </a:extLst>
          </p:cNvPr>
          <p:cNvCxnSpPr>
            <a:cxnSpLocks/>
          </p:cNvCxnSpPr>
          <p:nvPr/>
        </p:nvCxnSpPr>
        <p:spPr>
          <a:xfrm flipH="1">
            <a:off x="6062763" y="4381251"/>
            <a:ext cx="785397" cy="0"/>
          </a:xfrm>
          <a:prstGeom prst="straightConnector1">
            <a:avLst/>
          </a:prstGeom>
          <a:ln w="12700">
            <a:solidFill>
              <a:srgbClr val="00E296"/>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E33DADB-743E-D2AB-0431-5CE946EA7E50}"/>
              </a:ext>
            </a:extLst>
          </p:cNvPr>
          <p:cNvSpPr txBox="1"/>
          <p:nvPr/>
        </p:nvSpPr>
        <p:spPr>
          <a:xfrm>
            <a:off x="6109880" y="3268932"/>
            <a:ext cx="691162" cy="200055"/>
          </a:xfrm>
          <a:prstGeom prst="rect">
            <a:avLst/>
          </a:prstGeom>
        </p:spPr>
        <p:txBody>
          <a:bodyPr wrap="square" rtlCol="0" anchor="ctr">
            <a:spAutoFit/>
          </a:bodyPr>
          <a:lstStyle/>
          <a:p>
            <a:pPr algn="ctr" defTabSz="685783">
              <a:defRPr/>
            </a:pPr>
            <a:r>
              <a:rPr lang="en-US" sz="700">
                <a:solidFill>
                  <a:srgbClr val="FFFFFF"/>
                </a:solidFill>
                <a:latin typeface="Tahoma"/>
              </a:rPr>
              <a:t>Restore Data</a:t>
            </a:r>
          </a:p>
        </p:txBody>
      </p:sp>
      <p:cxnSp>
        <p:nvCxnSpPr>
          <p:cNvPr id="66" name="Straight Arrow Connector 65">
            <a:extLst>
              <a:ext uri="{FF2B5EF4-FFF2-40B4-BE49-F238E27FC236}">
                <a16:creationId xmlns:a16="http://schemas.microsoft.com/office/drawing/2014/main" id="{D42CA561-9AD8-74BC-C220-2DB1FFA5010F}"/>
              </a:ext>
            </a:extLst>
          </p:cNvPr>
          <p:cNvCxnSpPr>
            <a:cxnSpLocks/>
          </p:cNvCxnSpPr>
          <p:nvPr/>
        </p:nvCxnSpPr>
        <p:spPr>
          <a:xfrm flipH="1">
            <a:off x="6062763" y="3211916"/>
            <a:ext cx="785397" cy="0"/>
          </a:xfrm>
          <a:prstGeom prst="straightConnector1">
            <a:avLst/>
          </a:prstGeom>
          <a:ln w="12700">
            <a:solidFill>
              <a:srgbClr val="00E29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E3526B7-81E7-4750-BB7A-1D819EA0ACFD}"/>
              </a:ext>
            </a:extLst>
          </p:cNvPr>
          <p:cNvCxnSpPr>
            <a:cxnSpLocks/>
          </p:cNvCxnSpPr>
          <p:nvPr/>
        </p:nvCxnSpPr>
        <p:spPr>
          <a:xfrm flipH="1">
            <a:off x="2704455" y="1948891"/>
            <a:ext cx="2116850" cy="0"/>
          </a:xfrm>
          <a:prstGeom prst="straightConnector1">
            <a:avLst/>
          </a:prstGeom>
          <a:ln w="12700">
            <a:solidFill>
              <a:srgbClr val="00E296"/>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6B9C30F-A7CC-4472-924A-73D5AE756CB5}"/>
              </a:ext>
            </a:extLst>
          </p:cNvPr>
          <p:cNvCxnSpPr>
            <a:cxnSpLocks/>
          </p:cNvCxnSpPr>
          <p:nvPr/>
        </p:nvCxnSpPr>
        <p:spPr>
          <a:xfrm flipH="1">
            <a:off x="2704455" y="4073848"/>
            <a:ext cx="2116850" cy="0"/>
          </a:xfrm>
          <a:prstGeom prst="straightConnector1">
            <a:avLst/>
          </a:prstGeom>
          <a:ln w="12700">
            <a:solidFill>
              <a:srgbClr val="00E296"/>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FCC8CCD-7F42-7602-A5F0-A2B4259BCF47}"/>
              </a:ext>
            </a:extLst>
          </p:cNvPr>
          <p:cNvSpPr txBox="1"/>
          <p:nvPr/>
        </p:nvSpPr>
        <p:spPr>
          <a:xfrm>
            <a:off x="6355035" y="1662933"/>
            <a:ext cx="1023595" cy="307777"/>
          </a:xfrm>
          <a:prstGeom prst="rect">
            <a:avLst/>
          </a:prstGeom>
        </p:spPr>
        <p:txBody>
          <a:bodyPr wrap="square" rtlCol="0" anchor="ctr">
            <a:spAutoFit/>
          </a:bodyPr>
          <a:lstStyle/>
          <a:p>
            <a:pPr algn="ctr" defTabSz="685783">
              <a:defRPr/>
            </a:pPr>
            <a:r>
              <a:rPr lang="en-US" sz="700">
                <a:solidFill>
                  <a:srgbClr val="FFFFFF"/>
                </a:solidFill>
                <a:latin typeface="Tahoma"/>
              </a:rPr>
              <a:t>Browse, Search &amp; Restore Data</a:t>
            </a:r>
          </a:p>
        </p:txBody>
      </p:sp>
      <p:sp>
        <p:nvSpPr>
          <p:cNvPr id="70" name="TextBox 69">
            <a:extLst>
              <a:ext uri="{FF2B5EF4-FFF2-40B4-BE49-F238E27FC236}">
                <a16:creationId xmlns:a16="http://schemas.microsoft.com/office/drawing/2014/main" id="{D266C07C-DA72-9618-25F8-42280C3EB5F9}"/>
              </a:ext>
            </a:extLst>
          </p:cNvPr>
          <p:cNvSpPr txBox="1">
            <a:spLocks noChangeAspect="1"/>
          </p:cNvSpPr>
          <p:nvPr/>
        </p:nvSpPr>
        <p:spPr>
          <a:xfrm>
            <a:off x="5035910" y="4794976"/>
            <a:ext cx="801936" cy="196208"/>
          </a:xfrm>
          <a:prstGeom prst="rect">
            <a:avLst/>
          </a:prstGeom>
          <a:noFill/>
          <a:ln w="19050">
            <a:solidFill>
              <a:schemeClr val="bg1">
                <a:alpha val="40000"/>
              </a:schemeClr>
            </a:solidFill>
          </a:ln>
        </p:spPr>
        <p:txBody>
          <a:bodyPr wrap="square" rtlCol="0">
            <a:spAutoFit/>
          </a:bodyPr>
          <a:lstStyle/>
          <a:p>
            <a:pPr algn="ctr" defTabSz="914378">
              <a:lnSpc>
                <a:spcPct val="90000"/>
              </a:lnSpc>
              <a:defRPr/>
            </a:pPr>
            <a:r>
              <a:rPr lang="en-US" sz="700">
                <a:solidFill>
                  <a:srgbClr val="FFFFFF"/>
                </a:solidFill>
                <a:latin typeface="Tahoma" panose="020B0604030504040204" pitchFamily="34" charset="0"/>
              </a:rPr>
              <a:t>RESTful API</a:t>
            </a:r>
          </a:p>
        </p:txBody>
      </p:sp>
      <p:cxnSp>
        <p:nvCxnSpPr>
          <p:cNvPr id="71" name="Straight Arrow Connector 70">
            <a:extLst>
              <a:ext uri="{FF2B5EF4-FFF2-40B4-BE49-F238E27FC236}">
                <a16:creationId xmlns:a16="http://schemas.microsoft.com/office/drawing/2014/main" id="{90F8F84F-C1F8-1CEE-CB0E-732C98BFDF35}"/>
              </a:ext>
            </a:extLst>
          </p:cNvPr>
          <p:cNvCxnSpPr>
            <a:cxnSpLocks/>
            <a:stCxn id="58" idx="2"/>
            <a:endCxn id="70" idx="0"/>
          </p:cNvCxnSpPr>
          <p:nvPr/>
        </p:nvCxnSpPr>
        <p:spPr>
          <a:xfrm flipH="1">
            <a:off x="5436878" y="4575475"/>
            <a:ext cx="1" cy="219501"/>
          </a:xfrm>
          <a:prstGeom prst="straightConnector1">
            <a:avLst/>
          </a:prstGeom>
          <a:ln w="9525">
            <a:solidFill>
              <a:srgbClr val="668788"/>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F6F2808-871C-8150-6D40-8191D13987DB}"/>
              </a:ext>
            </a:extLst>
          </p:cNvPr>
          <p:cNvSpPr txBox="1"/>
          <p:nvPr/>
        </p:nvSpPr>
        <p:spPr>
          <a:xfrm>
            <a:off x="7731979" y="1507823"/>
            <a:ext cx="1029448" cy="219291"/>
          </a:xfrm>
          <a:prstGeom prst="rect">
            <a:avLst/>
          </a:prstGeom>
        </p:spPr>
        <p:txBody>
          <a:bodyPr wrap="none" rtlCol="0" anchor="ctr">
            <a:spAutoFit/>
          </a:bodyPr>
          <a:lstStyle/>
          <a:p>
            <a:pPr algn="ctr" defTabSz="514221"/>
            <a:r>
              <a:rPr lang="en-US" sz="800" dirty="0">
                <a:solidFill>
                  <a:schemeClr val="bg1"/>
                </a:solidFill>
                <a:latin typeface="Tahoma"/>
              </a:rPr>
              <a:t>Veeam Repository</a:t>
            </a:r>
            <a:endParaRPr lang="ru-RU" sz="800" dirty="0">
              <a:solidFill>
                <a:schemeClr val="bg1"/>
              </a:solidFill>
              <a:latin typeface="Tahoma"/>
            </a:endParaRPr>
          </a:p>
        </p:txBody>
      </p:sp>
      <p:pic>
        <p:nvPicPr>
          <p:cNvPr id="73" name="Graphic 72">
            <a:extLst>
              <a:ext uri="{FF2B5EF4-FFF2-40B4-BE49-F238E27FC236}">
                <a16:creationId xmlns:a16="http://schemas.microsoft.com/office/drawing/2014/main" id="{79FC74E3-5C44-3A92-4E19-D103F8E1279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001525" y="988601"/>
            <a:ext cx="535846" cy="526549"/>
          </a:xfrm>
          <a:prstGeom prst="rect">
            <a:avLst/>
          </a:prstGeom>
        </p:spPr>
      </p:pic>
      <p:pic>
        <p:nvPicPr>
          <p:cNvPr id="74" name="Picture 73">
            <a:extLst>
              <a:ext uri="{FF2B5EF4-FFF2-40B4-BE49-F238E27FC236}">
                <a16:creationId xmlns:a16="http://schemas.microsoft.com/office/drawing/2014/main" id="{F0B7344C-8714-C769-B5AA-10A12099B30A}"/>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7752723" y="1712610"/>
            <a:ext cx="919778" cy="345380"/>
          </a:xfrm>
          <a:prstGeom prst="rect">
            <a:avLst/>
          </a:prstGeom>
        </p:spPr>
      </p:pic>
      <p:sp>
        <p:nvSpPr>
          <p:cNvPr id="75" name="Rectangle 74">
            <a:extLst>
              <a:ext uri="{FF2B5EF4-FFF2-40B4-BE49-F238E27FC236}">
                <a16:creationId xmlns:a16="http://schemas.microsoft.com/office/drawing/2014/main" id="{FF27F7E2-E1E6-B23C-685C-A5D5C5154CB4}"/>
              </a:ext>
            </a:extLst>
          </p:cNvPr>
          <p:cNvSpPr/>
          <p:nvPr/>
        </p:nvSpPr>
        <p:spPr>
          <a:xfrm>
            <a:off x="7877424" y="2049707"/>
            <a:ext cx="670375" cy="215444"/>
          </a:xfrm>
          <a:prstGeom prst="rect">
            <a:avLst/>
          </a:prstGeom>
        </p:spPr>
        <p:txBody>
          <a:bodyPr wrap="none">
            <a:spAutoFit/>
          </a:bodyPr>
          <a:lstStyle/>
          <a:p>
            <a:pPr algn="ctr" defTabSz="514406">
              <a:defRPr/>
            </a:pPr>
            <a:r>
              <a:rPr lang="fr-FR" sz="800" b="1" dirty="0">
                <a:solidFill>
                  <a:schemeClr val="bg1"/>
                </a:solidFill>
                <a:latin typeface="Tahoma"/>
              </a:rPr>
              <a:t>DE </a:t>
            </a:r>
            <a:r>
              <a:rPr lang="fr-FR" sz="800" b="1" dirty="0" err="1">
                <a:solidFill>
                  <a:schemeClr val="bg1"/>
                </a:solidFill>
                <a:latin typeface="Tahoma"/>
              </a:rPr>
              <a:t>Series</a:t>
            </a:r>
            <a:endParaRPr lang="fr-FR" sz="800" b="1" dirty="0">
              <a:solidFill>
                <a:schemeClr val="bg1"/>
              </a:solidFill>
              <a:latin typeface="Tahoma"/>
            </a:endParaRPr>
          </a:p>
        </p:txBody>
      </p:sp>
      <p:pic>
        <p:nvPicPr>
          <p:cNvPr id="76" name="Graphic 75">
            <a:extLst>
              <a:ext uri="{FF2B5EF4-FFF2-40B4-BE49-F238E27FC236}">
                <a16:creationId xmlns:a16="http://schemas.microsoft.com/office/drawing/2014/main" id="{F451D05F-F8BD-1EA8-1920-DAC2CC3FB8B7}"/>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5278511" y="832032"/>
            <a:ext cx="370042" cy="370042"/>
          </a:xfrm>
          <a:prstGeom prst="rect">
            <a:avLst/>
          </a:prstGeom>
        </p:spPr>
      </p:pic>
      <p:pic>
        <p:nvPicPr>
          <p:cNvPr id="77" name="Graphic 76">
            <a:extLst>
              <a:ext uri="{FF2B5EF4-FFF2-40B4-BE49-F238E27FC236}">
                <a16:creationId xmlns:a16="http://schemas.microsoft.com/office/drawing/2014/main" id="{DC466D45-0CF4-9AC9-B39B-DB7A4C18310B}"/>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5278511" y="1752941"/>
            <a:ext cx="370042" cy="370042"/>
          </a:xfrm>
          <a:prstGeom prst="rect">
            <a:avLst/>
          </a:prstGeom>
        </p:spPr>
      </p:pic>
      <p:pic>
        <p:nvPicPr>
          <p:cNvPr id="78" name="Graphic 77">
            <a:extLst>
              <a:ext uri="{FF2B5EF4-FFF2-40B4-BE49-F238E27FC236}">
                <a16:creationId xmlns:a16="http://schemas.microsoft.com/office/drawing/2014/main" id="{78AC1406-78ED-09C4-CCF6-DD0CD0606073}"/>
              </a:ext>
            </a:extLst>
          </p:cNvPr>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5278511" y="2641327"/>
            <a:ext cx="370042" cy="370042"/>
          </a:xfrm>
          <a:prstGeom prst="rect">
            <a:avLst/>
          </a:prstGeom>
        </p:spPr>
      </p:pic>
      <p:sp>
        <p:nvSpPr>
          <p:cNvPr id="79" name="TextBox 78">
            <a:extLst>
              <a:ext uri="{FF2B5EF4-FFF2-40B4-BE49-F238E27FC236}">
                <a16:creationId xmlns:a16="http://schemas.microsoft.com/office/drawing/2014/main" id="{5B03D551-5110-7A01-3510-063DED25063A}"/>
              </a:ext>
            </a:extLst>
          </p:cNvPr>
          <p:cNvSpPr txBox="1"/>
          <p:nvPr/>
        </p:nvSpPr>
        <p:spPr>
          <a:xfrm>
            <a:off x="4945602" y="1236312"/>
            <a:ext cx="1035860" cy="461665"/>
          </a:xfrm>
          <a:prstGeom prst="rect">
            <a:avLst/>
          </a:prstGeom>
        </p:spPr>
        <p:txBody>
          <a:bodyPr wrap="non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Veeam Explorer™ </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1" u="none" strike="noStrike" kern="1200" cap="none" spc="0" normalizeH="0" baseline="0" noProof="0" dirty="0">
                <a:ln>
                  <a:noFill/>
                </a:ln>
                <a:solidFill>
                  <a:srgbClr val="FFFFFF"/>
                </a:solidFill>
                <a:effectLst/>
                <a:uLnTx/>
                <a:uFillTx/>
                <a:latin typeface="Tahoma"/>
                <a:ea typeface="+mn-ea"/>
                <a:cs typeface="+mn-cs"/>
              </a:rPr>
              <a:t>for Microsoft </a:t>
            </a:r>
            <a:br>
              <a:rPr kumimoji="0" lang="en-US" sz="800" b="0" i="1" u="none" strike="noStrike" kern="1200" cap="none" spc="0" normalizeH="0" baseline="0" noProof="0" dirty="0">
                <a:ln>
                  <a:noFill/>
                </a:ln>
                <a:solidFill>
                  <a:srgbClr val="FFFFFF"/>
                </a:solidFill>
                <a:effectLst/>
                <a:uLnTx/>
                <a:uFillTx/>
                <a:latin typeface="Tahoma"/>
                <a:ea typeface="+mn-ea"/>
                <a:cs typeface="+mn-cs"/>
              </a:rPr>
            </a:br>
            <a:r>
              <a:rPr kumimoji="0" lang="en-US" sz="800" b="0" i="1" u="none" strike="noStrike" kern="1200" cap="none" spc="0" normalizeH="0" baseline="0" noProof="0" dirty="0">
                <a:ln>
                  <a:noFill/>
                </a:ln>
                <a:solidFill>
                  <a:srgbClr val="FFFFFF"/>
                </a:solidFill>
                <a:effectLst/>
                <a:uLnTx/>
                <a:uFillTx/>
                <a:latin typeface="Tahoma"/>
                <a:ea typeface="+mn-ea"/>
                <a:cs typeface="+mn-cs"/>
              </a:rPr>
              <a:t>Exchange</a:t>
            </a:r>
          </a:p>
        </p:txBody>
      </p:sp>
      <p:sp>
        <p:nvSpPr>
          <p:cNvPr id="80" name="TextBox 79">
            <a:extLst>
              <a:ext uri="{FF2B5EF4-FFF2-40B4-BE49-F238E27FC236}">
                <a16:creationId xmlns:a16="http://schemas.microsoft.com/office/drawing/2014/main" id="{A2B0A2E0-FA10-DCBC-9B2C-8063312C0C22}"/>
              </a:ext>
            </a:extLst>
          </p:cNvPr>
          <p:cNvSpPr txBox="1"/>
          <p:nvPr/>
        </p:nvSpPr>
        <p:spPr>
          <a:xfrm>
            <a:off x="5012927" y="2151115"/>
            <a:ext cx="901209" cy="461665"/>
          </a:xfrm>
          <a:prstGeom prst="rect">
            <a:avLst/>
          </a:prstGeom>
        </p:spPr>
        <p:txBody>
          <a:bodyPr wrap="non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Veeam Explorer</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1" u="none" strike="noStrike" kern="1200" cap="none" spc="0" normalizeH="0" baseline="0" noProof="0" dirty="0">
                <a:ln>
                  <a:noFill/>
                </a:ln>
                <a:solidFill>
                  <a:srgbClr val="FFFFFF"/>
                </a:solidFill>
                <a:effectLst/>
                <a:uLnTx/>
                <a:uFillTx/>
                <a:latin typeface="Tahoma"/>
                <a:ea typeface="+mn-ea"/>
                <a:cs typeface="+mn-cs"/>
              </a:rPr>
              <a:t>for Microsoft </a:t>
            </a:r>
            <a:br>
              <a:rPr kumimoji="0" lang="en-US" sz="800" b="0" i="1" u="none" strike="noStrike" kern="1200" cap="none" spc="0" normalizeH="0" baseline="0" noProof="0" dirty="0">
                <a:ln>
                  <a:noFill/>
                </a:ln>
                <a:solidFill>
                  <a:srgbClr val="FFFFFF"/>
                </a:solidFill>
                <a:effectLst/>
                <a:uLnTx/>
                <a:uFillTx/>
                <a:latin typeface="Tahoma"/>
                <a:ea typeface="+mn-ea"/>
                <a:cs typeface="+mn-cs"/>
              </a:rPr>
            </a:br>
            <a:r>
              <a:rPr kumimoji="0" lang="en-US" sz="800" b="0" i="1" u="none" strike="noStrike" kern="1200" cap="none" spc="0" normalizeH="0" baseline="0" noProof="0" dirty="0">
                <a:ln>
                  <a:noFill/>
                </a:ln>
                <a:solidFill>
                  <a:srgbClr val="FFFFFF"/>
                </a:solidFill>
                <a:effectLst/>
                <a:uLnTx/>
                <a:uFillTx/>
                <a:latin typeface="Tahoma"/>
                <a:ea typeface="+mn-ea"/>
                <a:cs typeface="+mn-cs"/>
              </a:rPr>
              <a:t>SharePoint</a:t>
            </a:r>
          </a:p>
        </p:txBody>
      </p:sp>
      <p:sp>
        <p:nvSpPr>
          <p:cNvPr id="81" name="TextBox 80">
            <a:extLst>
              <a:ext uri="{FF2B5EF4-FFF2-40B4-BE49-F238E27FC236}">
                <a16:creationId xmlns:a16="http://schemas.microsoft.com/office/drawing/2014/main" id="{362F1E7B-37CB-5B8B-D2A2-462384EDA17D}"/>
              </a:ext>
            </a:extLst>
          </p:cNvPr>
          <p:cNvSpPr txBox="1"/>
          <p:nvPr/>
        </p:nvSpPr>
        <p:spPr>
          <a:xfrm>
            <a:off x="4996897" y="3043754"/>
            <a:ext cx="933268" cy="461665"/>
          </a:xfrm>
          <a:prstGeom prst="rect">
            <a:avLst/>
          </a:prstGeom>
        </p:spPr>
        <p:txBody>
          <a:bodyPr wrap="non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Veeam Explorer </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1" u="none" strike="noStrike" kern="1200" cap="none" spc="0" normalizeH="0" baseline="0" noProof="0" dirty="0">
                <a:ln>
                  <a:noFill/>
                </a:ln>
                <a:solidFill>
                  <a:srgbClr val="FFFFFF"/>
                </a:solidFill>
                <a:effectLst/>
                <a:uLnTx/>
                <a:uFillTx/>
                <a:latin typeface="Tahoma"/>
                <a:ea typeface="+mn-ea"/>
                <a:cs typeface="+mn-cs"/>
              </a:rPr>
              <a:t>for Microsoft</a:t>
            </a:r>
            <a:br>
              <a:rPr kumimoji="0" lang="en-US" sz="800" b="0" i="1" u="none" strike="noStrike" kern="1200" cap="none" spc="0" normalizeH="0" baseline="0" noProof="0" dirty="0">
                <a:ln>
                  <a:noFill/>
                </a:ln>
                <a:solidFill>
                  <a:srgbClr val="FFFFFF"/>
                </a:solidFill>
                <a:effectLst/>
                <a:uLnTx/>
                <a:uFillTx/>
                <a:latin typeface="Tahoma"/>
                <a:ea typeface="+mn-ea"/>
                <a:cs typeface="+mn-cs"/>
              </a:rPr>
            </a:br>
            <a:r>
              <a:rPr kumimoji="0" lang="en-US" sz="800" b="0" i="1" u="none" strike="noStrike" kern="1200" cap="none" spc="0" normalizeH="0" baseline="0" noProof="0" dirty="0">
                <a:ln>
                  <a:noFill/>
                </a:ln>
                <a:solidFill>
                  <a:srgbClr val="FFFFFF"/>
                </a:solidFill>
                <a:effectLst/>
                <a:uLnTx/>
                <a:uFillTx/>
                <a:latin typeface="Tahoma"/>
                <a:ea typeface="+mn-ea"/>
                <a:cs typeface="+mn-cs"/>
              </a:rPr>
              <a:t>OneDrive</a:t>
            </a:r>
          </a:p>
        </p:txBody>
      </p:sp>
      <p:sp>
        <p:nvSpPr>
          <p:cNvPr id="82" name="Isosceles Triangle 81">
            <a:extLst>
              <a:ext uri="{FF2B5EF4-FFF2-40B4-BE49-F238E27FC236}">
                <a16:creationId xmlns:a16="http://schemas.microsoft.com/office/drawing/2014/main" id="{34870DA3-FBEC-4687-EEDE-1C299D7FD19A}"/>
              </a:ext>
            </a:extLst>
          </p:cNvPr>
          <p:cNvSpPr/>
          <p:nvPr/>
        </p:nvSpPr>
        <p:spPr bwMode="auto">
          <a:xfrm rot="5400000">
            <a:off x="4804974" y="2260687"/>
            <a:ext cx="2520546" cy="370042"/>
          </a:xfrm>
          <a:prstGeom prst="triangle">
            <a:avLst>
              <a:gd name="adj" fmla="val 50000"/>
            </a:avLst>
          </a:prstGeom>
          <a:gradFill>
            <a:gsLst>
              <a:gs pos="100000">
                <a:srgbClr val="003738">
                  <a:alpha val="0"/>
                </a:srgbClr>
              </a:gs>
              <a:gs pos="16000">
                <a:schemeClr val="bg1">
                  <a:lumMod val="75000"/>
                  <a:alpha val="82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60960" bIns="121920" numCol="1" spcCol="0" rtlCol="0" fromWordArt="0" anchor="ctr" anchorCtr="0" forceAA="0" compatLnSpc="1">
            <a:prstTxWarp prst="textNoShape">
              <a:avLst/>
            </a:prstTxWarp>
            <a:noAutofit/>
          </a:bodyPr>
          <a:lstStyle/>
          <a:p>
            <a:pPr marL="0" marR="0" lvl="0" indent="0" algn="ctr" defTabSz="1218768"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Tahoma"/>
              <a:ea typeface="Segoe UI" pitchFamily="34" charset="0"/>
              <a:cs typeface="Segoe UI" pitchFamily="34" charset="0"/>
            </a:endParaRPr>
          </a:p>
        </p:txBody>
      </p:sp>
      <p:pic>
        <p:nvPicPr>
          <p:cNvPr id="83" name="Graphic 82">
            <a:extLst>
              <a:ext uri="{FF2B5EF4-FFF2-40B4-BE49-F238E27FC236}">
                <a16:creationId xmlns:a16="http://schemas.microsoft.com/office/drawing/2014/main" id="{54E1E724-6E44-F1AD-11ED-66E7652BBC0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279238" y="3518952"/>
            <a:ext cx="369316" cy="369316"/>
          </a:xfrm>
          <a:prstGeom prst="rect">
            <a:avLst/>
          </a:prstGeom>
        </p:spPr>
      </p:pic>
      <p:sp>
        <p:nvSpPr>
          <p:cNvPr id="84" name="TextBox 83">
            <a:extLst>
              <a:ext uri="{FF2B5EF4-FFF2-40B4-BE49-F238E27FC236}">
                <a16:creationId xmlns:a16="http://schemas.microsoft.com/office/drawing/2014/main" id="{C9A79C89-2E15-7BA6-016E-3AD33E42D0C5}"/>
              </a:ext>
            </a:extLst>
          </p:cNvPr>
          <p:cNvSpPr txBox="1"/>
          <p:nvPr/>
        </p:nvSpPr>
        <p:spPr>
          <a:xfrm>
            <a:off x="4996897" y="3909960"/>
            <a:ext cx="933268" cy="461665"/>
          </a:xfrm>
          <a:prstGeom prst="rect">
            <a:avLst/>
          </a:prstGeom>
        </p:spPr>
        <p:txBody>
          <a:bodyPr wrap="non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Veeam Explorer </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1" u="none" strike="noStrike" kern="1200" cap="none" spc="0" normalizeH="0" baseline="0" noProof="0" dirty="0">
                <a:ln>
                  <a:noFill/>
                </a:ln>
                <a:solidFill>
                  <a:srgbClr val="FFFFFF"/>
                </a:solidFill>
                <a:effectLst/>
                <a:uLnTx/>
                <a:uFillTx/>
                <a:latin typeface="Tahoma"/>
                <a:ea typeface="+mn-ea"/>
                <a:cs typeface="+mn-cs"/>
              </a:rPr>
              <a:t>for Microsoft</a:t>
            </a:r>
            <a:br>
              <a:rPr kumimoji="0" lang="en-US" sz="800" b="0" i="1" u="none" strike="noStrike" kern="1200" cap="none" spc="0" normalizeH="0" baseline="0" noProof="0" dirty="0">
                <a:ln>
                  <a:noFill/>
                </a:ln>
                <a:solidFill>
                  <a:srgbClr val="FFFFFF"/>
                </a:solidFill>
                <a:effectLst/>
                <a:uLnTx/>
                <a:uFillTx/>
                <a:latin typeface="Tahoma"/>
                <a:ea typeface="+mn-ea"/>
                <a:cs typeface="+mn-cs"/>
              </a:rPr>
            </a:br>
            <a:r>
              <a:rPr kumimoji="0" lang="en-US" sz="800" b="0" i="1" u="none" strike="noStrike" kern="1200" cap="none" spc="0" normalizeH="0" baseline="0" noProof="0" dirty="0">
                <a:ln>
                  <a:noFill/>
                </a:ln>
                <a:solidFill>
                  <a:srgbClr val="FFFFFF"/>
                </a:solidFill>
                <a:effectLst/>
                <a:uLnTx/>
                <a:uFillTx/>
                <a:latin typeface="Tahoma"/>
                <a:ea typeface="+mn-ea"/>
                <a:cs typeface="+mn-cs"/>
              </a:rPr>
              <a:t>Teams</a:t>
            </a:r>
          </a:p>
        </p:txBody>
      </p:sp>
      <p:pic>
        <p:nvPicPr>
          <p:cNvPr id="85" name="Graphic 84">
            <a:extLst>
              <a:ext uri="{FF2B5EF4-FFF2-40B4-BE49-F238E27FC236}">
                <a16:creationId xmlns:a16="http://schemas.microsoft.com/office/drawing/2014/main" id="{1E8A4B53-E3F0-56AA-9DBA-D018E5D661C3}"/>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555182" y="1613441"/>
            <a:ext cx="361949" cy="361949"/>
          </a:xfrm>
          <a:prstGeom prst="rect">
            <a:avLst/>
          </a:prstGeom>
        </p:spPr>
      </p:pic>
      <p:pic>
        <p:nvPicPr>
          <p:cNvPr id="86" name="Graphic 85">
            <a:extLst>
              <a:ext uri="{FF2B5EF4-FFF2-40B4-BE49-F238E27FC236}">
                <a16:creationId xmlns:a16="http://schemas.microsoft.com/office/drawing/2014/main" id="{37DB7F4D-E1A1-BA3E-0DEB-FF91363321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213" y="1613441"/>
            <a:ext cx="361950" cy="361950"/>
          </a:xfrm>
          <a:prstGeom prst="rect">
            <a:avLst/>
          </a:prstGeom>
        </p:spPr>
      </p:pic>
      <p:pic>
        <p:nvPicPr>
          <p:cNvPr id="87" name="Graphic 86">
            <a:extLst>
              <a:ext uri="{FF2B5EF4-FFF2-40B4-BE49-F238E27FC236}">
                <a16:creationId xmlns:a16="http://schemas.microsoft.com/office/drawing/2014/main" id="{27F72F81-4450-70AC-BB62-3086331893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6460" y="1613441"/>
            <a:ext cx="361950" cy="361950"/>
          </a:xfrm>
          <a:prstGeom prst="rect">
            <a:avLst/>
          </a:prstGeom>
        </p:spPr>
      </p:pic>
      <p:sp>
        <p:nvSpPr>
          <p:cNvPr id="88" name="Rectangle 87">
            <a:extLst>
              <a:ext uri="{FF2B5EF4-FFF2-40B4-BE49-F238E27FC236}">
                <a16:creationId xmlns:a16="http://schemas.microsoft.com/office/drawing/2014/main" id="{FD6F94C5-7E3D-5144-FF66-7433AF7AA7F4}"/>
              </a:ext>
            </a:extLst>
          </p:cNvPr>
          <p:cNvSpPr/>
          <p:nvPr/>
        </p:nvSpPr>
        <p:spPr bwMode="auto">
          <a:xfrm>
            <a:off x="178123" y="1413594"/>
            <a:ext cx="2522467" cy="1032711"/>
          </a:xfrm>
          <a:prstGeom prst="rect">
            <a:avLst/>
          </a:prstGeom>
          <a:noFill/>
          <a:ln w="1905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Tahoma"/>
              <a:ea typeface="Segoe UI" pitchFamily="34" charset="0"/>
              <a:cs typeface="Segoe UI" pitchFamily="34" charset="0"/>
            </a:endParaRPr>
          </a:p>
        </p:txBody>
      </p:sp>
      <p:sp>
        <p:nvSpPr>
          <p:cNvPr id="89" name="TextBox 88">
            <a:extLst>
              <a:ext uri="{FF2B5EF4-FFF2-40B4-BE49-F238E27FC236}">
                <a16:creationId xmlns:a16="http://schemas.microsoft.com/office/drawing/2014/main" id="{AD04F204-9861-D118-C17A-CF065F718CE0}"/>
              </a:ext>
            </a:extLst>
          </p:cNvPr>
          <p:cNvSpPr txBox="1"/>
          <p:nvPr/>
        </p:nvSpPr>
        <p:spPr>
          <a:xfrm>
            <a:off x="726817" y="1313565"/>
            <a:ext cx="1176304" cy="200055"/>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Tahoma"/>
                <a:ea typeface="+mn-ea"/>
                <a:cs typeface="+mn-cs"/>
              </a:rPr>
              <a:t>Microsoft 365</a:t>
            </a:r>
          </a:p>
        </p:txBody>
      </p:sp>
      <p:pic>
        <p:nvPicPr>
          <p:cNvPr id="90" name="Graphic 89">
            <a:extLst>
              <a:ext uri="{FF2B5EF4-FFF2-40B4-BE49-F238E27FC236}">
                <a16:creationId xmlns:a16="http://schemas.microsoft.com/office/drawing/2014/main" id="{9DDF80AC-1BD9-6F6B-F5C2-757933EC180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62391" y="1299781"/>
            <a:ext cx="328158" cy="201944"/>
          </a:xfrm>
          <a:prstGeom prst="rect">
            <a:avLst/>
          </a:prstGeom>
        </p:spPr>
      </p:pic>
      <p:sp>
        <p:nvSpPr>
          <p:cNvPr id="91" name="TextBox 90">
            <a:extLst>
              <a:ext uri="{FF2B5EF4-FFF2-40B4-BE49-F238E27FC236}">
                <a16:creationId xmlns:a16="http://schemas.microsoft.com/office/drawing/2014/main" id="{0B9F5FE8-BBE1-DAB9-3169-8D502B90DFEA}"/>
              </a:ext>
            </a:extLst>
          </p:cNvPr>
          <p:cNvSpPr txBox="1"/>
          <p:nvPr/>
        </p:nvSpPr>
        <p:spPr>
          <a:xfrm>
            <a:off x="225015" y="1997839"/>
            <a:ext cx="654345" cy="338554"/>
          </a:xfrm>
          <a:prstGeom prst="rect">
            <a:avLst/>
          </a:prstGeom>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Exchange </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0" u="none" strike="noStrike" kern="1200" cap="none" spc="0" normalizeH="0" baseline="0" noProof="0" dirty="0">
                <a:ln>
                  <a:noFill/>
                </a:ln>
                <a:solidFill>
                  <a:srgbClr val="FFFFFF"/>
                </a:solidFill>
                <a:effectLst/>
                <a:uLnTx/>
                <a:uFillTx/>
                <a:latin typeface="Tahoma"/>
                <a:ea typeface="+mn-ea"/>
                <a:cs typeface="+mn-cs"/>
              </a:rPr>
              <a:t>Online</a:t>
            </a:r>
          </a:p>
        </p:txBody>
      </p:sp>
      <p:sp>
        <p:nvSpPr>
          <p:cNvPr id="92" name="TextBox 91">
            <a:extLst>
              <a:ext uri="{FF2B5EF4-FFF2-40B4-BE49-F238E27FC236}">
                <a16:creationId xmlns:a16="http://schemas.microsoft.com/office/drawing/2014/main" id="{FEE84398-8212-2B2D-7DDC-A2DFF0899B05}"/>
              </a:ext>
            </a:extLst>
          </p:cNvPr>
          <p:cNvSpPr txBox="1"/>
          <p:nvPr/>
        </p:nvSpPr>
        <p:spPr>
          <a:xfrm>
            <a:off x="800643" y="1997839"/>
            <a:ext cx="673582" cy="338554"/>
          </a:xfrm>
          <a:prstGeom prst="rect">
            <a:avLst/>
          </a:prstGeom>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SharePoint</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0" u="none" strike="noStrike" kern="1200" cap="none" spc="0" normalizeH="0" baseline="0" noProof="0" dirty="0">
                <a:ln>
                  <a:noFill/>
                </a:ln>
                <a:solidFill>
                  <a:srgbClr val="FFFFFF"/>
                </a:solidFill>
                <a:effectLst/>
                <a:uLnTx/>
                <a:uFillTx/>
                <a:latin typeface="Tahoma"/>
                <a:ea typeface="+mn-ea"/>
                <a:cs typeface="+mn-cs"/>
              </a:rPr>
              <a:t>Online</a:t>
            </a:r>
          </a:p>
        </p:txBody>
      </p:sp>
      <p:sp>
        <p:nvSpPr>
          <p:cNvPr id="93" name="TextBox 92">
            <a:extLst>
              <a:ext uri="{FF2B5EF4-FFF2-40B4-BE49-F238E27FC236}">
                <a16:creationId xmlns:a16="http://schemas.microsoft.com/office/drawing/2014/main" id="{E042BB86-63FB-4572-B6B0-C0F0232C5DB8}"/>
              </a:ext>
            </a:extLst>
          </p:cNvPr>
          <p:cNvSpPr txBox="1"/>
          <p:nvPr/>
        </p:nvSpPr>
        <p:spPr>
          <a:xfrm>
            <a:off x="1368107" y="1997839"/>
            <a:ext cx="736099" cy="338554"/>
          </a:xfrm>
          <a:prstGeom prst="rect">
            <a:avLst/>
          </a:prstGeom>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OneDrive</a:t>
            </a:r>
            <a:br>
              <a:rPr kumimoji="0" lang="en-US" sz="800" b="0" i="0" u="none" strike="noStrike" kern="1200" cap="none" spc="0" normalizeH="0" baseline="0" noProof="0" dirty="0">
                <a:ln>
                  <a:noFill/>
                </a:ln>
                <a:solidFill>
                  <a:srgbClr val="FFFFFF"/>
                </a:solidFill>
                <a:effectLst/>
                <a:uLnTx/>
                <a:uFillTx/>
                <a:latin typeface="Tahoma"/>
                <a:ea typeface="+mn-ea"/>
                <a:cs typeface="+mn-cs"/>
              </a:rPr>
            </a:br>
            <a:r>
              <a:rPr kumimoji="0" lang="en-US" sz="800" b="0" i="0" u="none" strike="noStrike" kern="1200" cap="none" spc="0" normalizeH="0" baseline="0" noProof="0" dirty="0">
                <a:ln>
                  <a:noFill/>
                </a:ln>
                <a:solidFill>
                  <a:srgbClr val="FFFFFF"/>
                </a:solidFill>
                <a:effectLst/>
                <a:uLnTx/>
                <a:uFillTx/>
                <a:latin typeface="Tahoma"/>
                <a:ea typeface="+mn-ea"/>
                <a:cs typeface="+mn-cs"/>
              </a:rPr>
              <a:t>for Business</a:t>
            </a:r>
          </a:p>
        </p:txBody>
      </p:sp>
      <p:pic>
        <p:nvPicPr>
          <p:cNvPr id="94" name="Graphic 93">
            <a:extLst>
              <a:ext uri="{FF2B5EF4-FFF2-40B4-BE49-F238E27FC236}">
                <a16:creationId xmlns:a16="http://schemas.microsoft.com/office/drawing/2014/main" id="{6E0F4A2F-9A54-2245-5228-30159063B9E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142784" y="1620507"/>
            <a:ext cx="361950" cy="361950"/>
          </a:xfrm>
          <a:prstGeom prst="rect">
            <a:avLst/>
          </a:prstGeom>
        </p:spPr>
      </p:pic>
      <p:sp>
        <p:nvSpPr>
          <p:cNvPr id="95" name="TextBox 94">
            <a:extLst>
              <a:ext uri="{FF2B5EF4-FFF2-40B4-BE49-F238E27FC236}">
                <a16:creationId xmlns:a16="http://schemas.microsoft.com/office/drawing/2014/main" id="{3423884C-4BD0-06BA-FB2C-E88A384AB1C0}"/>
              </a:ext>
            </a:extLst>
          </p:cNvPr>
          <p:cNvSpPr txBox="1"/>
          <p:nvPr/>
        </p:nvSpPr>
        <p:spPr>
          <a:xfrm>
            <a:off x="2044234" y="1997839"/>
            <a:ext cx="596638" cy="338554"/>
          </a:xfrm>
          <a:prstGeom prst="rect">
            <a:avLst/>
          </a:prstGeom>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Microsoft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ahoma"/>
                <a:ea typeface="+mn-ea"/>
                <a:cs typeface="+mn-cs"/>
              </a:rPr>
              <a:t>Teams</a:t>
            </a:r>
          </a:p>
        </p:txBody>
      </p:sp>
    </p:spTree>
    <p:extLst>
      <p:ext uri="{BB962C8B-B14F-4D97-AF65-F5344CB8AC3E}">
        <p14:creationId xmlns:p14="http://schemas.microsoft.com/office/powerpoint/2010/main" val="2284413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right)">
                                      <p:cBhvr>
                                        <p:cTn id="7" dur="500"/>
                                        <p:tgtEl>
                                          <p:spTgt spid="69"/>
                                        </p:tgtEl>
                                      </p:cBhvr>
                                    </p:animEffect>
                                  </p:childTnLst>
                                </p:cTn>
                              </p:par>
                              <p:par>
                                <p:cTn id="8" presetID="22" presetClass="entr" presetSubtype="2"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right)">
                                      <p:cBhvr>
                                        <p:cTn id="10" dur="500"/>
                                        <p:tgtEl>
                                          <p:spTgt spid="62"/>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right)">
                                      <p:cBhvr>
                                        <p:cTn id="14" dur="500"/>
                                        <p:tgtEl>
                                          <p:spTgt spid="67"/>
                                        </p:tgtEl>
                                      </p:cBhvr>
                                    </p:animEffect>
                                  </p:childTnLst>
                                </p:cTn>
                              </p:par>
                              <p:par>
                                <p:cTn id="15" presetID="22" presetClass="entr" presetSubtype="2"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right)">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right)">
                                      <p:cBhvr>
                                        <p:cTn id="45" dur="500"/>
                                        <p:tgtEl>
                                          <p:spTgt spid="63"/>
                                        </p:tgtEl>
                                      </p:cBhvr>
                                    </p:animEffect>
                                  </p:childTnLst>
                                </p:cTn>
                              </p:par>
                              <p:par>
                                <p:cTn id="46" presetID="22" presetClass="entr" presetSubtype="2"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right)">
                                      <p:cBhvr>
                                        <p:cTn id="48" dur="500"/>
                                        <p:tgtEl>
                                          <p:spTgt spid="64"/>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wipe(right)">
                                      <p:cBhvr>
                                        <p:cTn id="52" dur="500"/>
                                        <p:tgtEl>
                                          <p:spTgt spid="65"/>
                                        </p:tgtEl>
                                      </p:cBhvr>
                                    </p:animEffect>
                                  </p:childTnLst>
                                </p:cTn>
                              </p:par>
                              <p:par>
                                <p:cTn id="53" presetID="22" presetClass="entr" presetSubtype="2"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wipe(right)">
                                      <p:cBhvr>
                                        <p:cTn id="55" dur="500"/>
                                        <p:tgtEl>
                                          <p:spTgt spid="6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3" grpId="0"/>
      <p:bldP spid="65" grpId="0"/>
      <p:bldP spid="69" grpId="0"/>
      <p:bldP spid="7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24C6D0AB-DAEF-BC77-7BB7-E7AAC2E6A436}"/>
              </a:ext>
            </a:extLst>
          </p:cNvPr>
          <p:cNvSpPr txBox="1"/>
          <p:nvPr/>
        </p:nvSpPr>
        <p:spPr>
          <a:xfrm>
            <a:off x="268416" y="1786920"/>
            <a:ext cx="7858237" cy="1569660"/>
          </a:xfrm>
          <a:prstGeom prst="rect">
            <a:avLst/>
          </a:prstGeom>
          <a:noFill/>
        </p:spPr>
        <p:txBody>
          <a:bodyPr wrap="square">
            <a:spAutoFit/>
          </a:bodyPr>
          <a:lstStyle/>
          <a:p>
            <a:r>
              <a:rPr lang="de-DE" sz="3200" dirty="0">
                <a:solidFill>
                  <a:schemeClr val="accent1"/>
                </a:solidFill>
              </a:rPr>
              <a:t>JAN:</a:t>
            </a:r>
          </a:p>
          <a:p>
            <a:r>
              <a:rPr lang="de-DE" sz="3200" dirty="0">
                <a:solidFill>
                  <a:schemeClr val="accent1"/>
                </a:solidFill>
              </a:rPr>
              <a:t>Kann ich die Lösungen von Veeam auch einfach als Service beziehen?</a:t>
            </a:r>
            <a:endParaRPr lang="de-CH" sz="3200" dirty="0">
              <a:solidFill>
                <a:schemeClr val="accent1"/>
              </a:solidFill>
            </a:endParaRPr>
          </a:p>
        </p:txBody>
      </p:sp>
    </p:spTree>
    <p:extLst>
      <p:ext uri="{BB962C8B-B14F-4D97-AF65-F5344CB8AC3E}">
        <p14:creationId xmlns:p14="http://schemas.microsoft.com/office/powerpoint/2010/main" val="2854194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367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527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B198366-94C6-6B0D-61DB-A8D0DC11F8B9}"/>
              </a:ext>
            </a:extLst>
          </p:cNvPr>
          <p:cNvSpPr/>
          <p:nvPr/>
        </p:nvSpPr>
        <p:spPr bwMode="auto">
          <a:xfrm>
            <a:off x="2947348" y="3177009"/>
            <a:ext cx="1013303" cy="900000"/>
          </a:xfrm>
          <a:prstGeom prst="roundRect">
            <a:avLst>
              <a:gd name="adj" fmla="val 8994"/>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defTabSz="685749">
              <a:lnSpc>
                <a:spcPct val="90000"/>
              </a:lnSpc>
              <a:spcBef>
                <a:spcPts val="432"/>
              </a:spcBef>
              <a:defRPr/>
            </a:pPr>
            <a:endParaRPr lang="pt-BR" sz="1600" kern="0">
              <a:solidFill>
                <a:srgbClr val="000000">
                  <a:lumMod val="50000"/>
                  <a:lumOff val="50000"/>
                </a:srgbClr>
              </a:solidFill>
              <a:latin typeface="Tahoma"/>
              <a:ea typeface="Tahoma" panose="020B0604030504040204" pitchFamily="34" charset="0"/>
              <a:cs typeface="Tahoma" panose="020B0604030504040204" pitchFamily="34" charset="0"/>
            </a:endParaRPr>
          </a:p>
        </p:txBody>
      </p:sp>
      <p:sp>
        <p:nvSpPr>
          <p:cNvPr id="21" name="Rectangle: Rounded Corners 20">
            <a:extLst>
              <a:ext uri="{FF2B5EF4-FFF2-40B4-BE49-F238E27FC236}">
                <a16:creationId xmlns:a16="http://schemas.microsoft.com/office/drawing/2014/main" id="{F480E92F-9BD8-D4B1-2A3C-481347E4EE45}"/>
              </a:ext>
            </a:extLst>
          </p:cNvPr>
          <p:cNvSpPr/>
          <p:nvPr/>
        </p:nvSpPr>
        <p:spPr bwMode="auto">
          <a:xfrm>
            <a:off x="2960414" y="1152774"/>
            <a:ext cx="1000236" cy="888394"/>
          </a:xfrm>
          <a:prstGeom prst="roundRect">
            <a:avLst>
              <a:gd name="adj" fmla="val 952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defTabSz="914333">
              <a:lnSpc>
                <a:spcPct val="90000"/>
              </a:lnSpc>
              <a:spcBef>
                <a:spcPts val="432"/>
              </a:spcBef>
              <a:defRPr/>
            </a:pPr>
            <a:endParaRPr lang="pt-BR" sz="1800" kern="0">
              <a:solidFill>
                <a:srgbClr val="000000">
                  <a:lumMod val="50000"/>
                  <a:lumOff val="50000"/>
                </a:srgbClr>
              </a:solidFill>
              <a:latin typeface="Tahoma"/>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7DFB739F-3556-2C30-5218-9478D112EEB3}"/>
              </a:ext>
            </a:extLst>
          </p:cNvPr>
          <p:cNvSpPr txBox="1"/>
          <p:nvPr/>
        </p:nvSpPr>
        <p:spPr>
          <a:xfrm>
            <a:off x="365761" y="4963256"/>
            <a:ext cx="3667671" cy="76944"/>
          </a:xfrm>
          <a:prstGeom prst="rect">
            <a:avLst/>
          </a:prstGeom>
          <a:noFill/>
        </p:spPr>
        <p:txBody>
          <a:bodyPr wrap="none" lIns="0" tIns="0" rIns="0" bIns="0" rtlCol="0">
            <a:spAutoFit/>
          </a:bodyPr>
          <a:lstStyle/>
          <a:p>
            <a:pPr defTabSz="685783">
              <a:defRPr/>
            </a:pPr>
            <a:r>
              <a:rPr lang="en-US" sz="500">
                <a:solidFill>
                  <a:srgbClr val="467D7D"/>
                </a:solidFill>
                <a:latin typeface="Tahoma"/>
              </a:rPr>
              <a:t>© 2019 Veeam Software. Confidential information. All rights reserved. All trademarks are the property of their respective owners.</a:t>
            </a:r>
          </a:p>
        </p:txBody>
      </p:sp>
      <p:sp>
        <p:nvSpPr>
          <p:cNvPr id="25" name="Rectangle: Rounded Corners 24">
            <a:extLst>
              <a:ext uri="{FF2B5EF4-FFF2-40B4-BE49-F238E27FC236}">
                <a16:creationId xmlns:a16="http://schemas.microsoft.com/office/drawing/2014/main" id="{B3D13837-1390-92AD-D7D6-47D00F6CD13A}"/>
              </a:ext>
            </a:extLst>
          </p:cNvPr>
          <p:cNvSpPr/>
          <p:nvPr/>
        </p:nvSpPr>
        <p:spPr bwMode="auto">
          <a:xfrm>
            <a:off x="3326580" y="2233734"/>
            <a:ext cx="2034412" cy="668195"/>
          </a:xfrm>
          <a:prstGeom prst="roundRect">
            <a:avLst/>
          </a:prstGeom>
          <a:solidFill>
            <a:srgbClr val="228CF7">
              <a:alpha val="36863"/>
            </a:srgbClr>
          </a:solidFill>
          <a:ln w="9525" cap="flat" cmpd="sng" algn="ctr">
            <a:noFill/>
            <a:prstDash val="solid"/>
            <a:headEnd type="none" w="med" len="med"/>
            <a:tailEnd type="none" w="med" len="med"/>
          </a:ln>
          <a:effectLst/>
          <a:scene3d>
            <a:camera prst="obliqueTopRight"/>
            <a:lightRig rig="threePt" dir="t"/>
          </a:scene3d>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kern="0">
                <a:solidFill>
                  <a:srgbClr val="FFFFFF"/>
                </a:solidFill>
                <a:latin typeface="Tahoma"/>
                <a:cs typeface="Segoe UI" pitchFamily="34" charset="0"/>
              </a:rPr>
              <a:t>Offsite Backup</a:t>
            </a:r>
          </a:p>
        </p:txBody>
      </p:sp>
      <p:sp>
        <p:nvSpPr>
          <p:cNvPr id="26" name="Rectangle: Rounded Corners 25">
            <a:extLst>
              <a:ext uri="{FF2B5EF4-FFF2-40B4-BE49-F238E27FC236}">
                <a16:creationId xmlns:a16="http://schemas.microsoft.com/office/drawing/2014/main" id="{F64ED3B4-0DB6-B3BA-61F1-AA1D222C970B}"/>
              </a:ext>
            </a:extLst>
          </p:cNvPr>
          <p:cNvSpPr/>
          <p:nvPr/>
        </p:nvSpPr>
        <p:spPr bwMode="auto">
          <a:xfrm>
            <a:off x="1170440" y="2233734"/>
            <a:ext cx="2034412" cy="668195"/>
          </a:xfrm>
          <a:prstGeom prst="roundRect">
            <a:avLst/>
          </a:prstGeom>
          <a:solidFill>
            <a:srgbClr val="228CF7">
              <a:alpha val="36863"/>
            </a:srgbClr>
          </a:solidFill>
          <a:ln w="9525" cap="flat" cmpd="sng" algn="ctr">
            <a:noFill/>
            <a:prstDash val="solid"/>
            <a:headEnd type="none" w="med" len="med"/>
            <a:tailEnd type="none" w="med" len="med"/>
          </a:ln>
          <a:effectLst/>
          <a:scene3d>
            <a:camera prst="obliqueTopRight"/>
            <a:lightRig rig="threePt" dir="t"/>
          </a:scene3d>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kern="0">
                <a:solidFill>
                  <a:srgbClr val="FFFFFF"/>
                </a:solidFill>
                <a:latin typeface="Tahoma"/>
                <a:cs typeface="Segoe UI" pitchFamily="34" charset="0"/>
              </a:rPr>
              <a:t>Service Provider </a:t>
            </a:r>
          </a:p>
          <a:p>
            <a:pPr algn="ctr" defTabSz="914076" fontAlgn="base">
              <a:spcBef>
                <a:spcPct val="0"/>
              </a:spcBef>
              <a:spcAft>
                <a:spcPct val="0"/>
              </a:spcAft>
            </a:pPr>
            <a:r>
              <a:rPr lang="en-US" kern="0">
                <a:solidFill>
                  <a:srgbClr val="FFFFFF"/>
                </a:solidFill>
                <a:latin typeface="Tahoma"/>
                <a:cs typeface="Segoe UI" pitchFamily="34" charset="0"/>
              </a:rPr>
              <a:t>Data Protection</a:t>
            </a:r>
          </a:p>
        </p:txBody>
      </p:sp>
      <p:sp>
        <p:nvSpPr>
          <p:cNvPr id="27" name="Rectangle: Rounded Corners 26">
            <a:extLst>
              <a:ext uri="{FF2B5EF4-FFF2-40B4-BE49-F238E27FC236}">
                <a16:creationId xmlns:a16="http://schemas.microsoft.com/office/drawing/2014/main" id="{44F64846-03D5-F787-51DF-BF506E8423BA}"/>
              </a:ext>
            </a:extLst>
          </p:cNvPr>
          <p:cNvSpPr/>
          <p:nvPr/>
        </p:nvSpPr>
        <p:spPr bwMode="auto">
          <a:xfrm>
            <a:off x="5482720" y="2233734"/>
            <a:ext cx="2034412" cy="668195"/>
          </a:xfrm>
          <a:prstGeom prst="roundRect">
            <a:avLst/>
          </a:prstGeom>
          <a:solidFill>
            <a:srgbClr val="228CF7">
              <a:alpha val="36863"/>
            </a:srgbClr>
          </a:solidFill>
          <a:ln w="9525" cap="flat" cmpd="sng" algn="ctr">
            <a:noFill/>
            <a:prstDash val="solid"/>
            <a:headEnd type="none" w="med" len="med"/>
            <a:tailEnd type="none" w="med" len="med"/>
          </a:ln>
          <a:effectLst/>
          <a:scene3d>
            <a:camera prst="obliqueTopRight"/>
            <a:lightRig rig="threePt" dir="t"/>
          </a:scene3d>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kern="0">
                <a:solidFill>
                  <a:srgbClr val="FFFFFF"/>
                </a:solidFill>
                <a:latin typeface="Tahoma"/>
                <a:cs typeface="Segoe UI" pitchFamily="34" charset="0"/>
              </a:rPr>
              <a:t>Public Cloud </a:t>
            </a:r>
          </a:p>
          <a:p>
            <a:pPr algn="ctr" defTabSz="914076" fontAlgn="base">
              <a:spcBef>
                <a:spcPct val="0"/>
              </a:spcBef>
              <a:spcAft>
                <a:spcPct val="0"/>
              </a:spcAft>
            </a:pPr>
            <a:r>
              <a:rPr lang="en-US" kern="0">
                <a:solidFill>
                  <a:srgbClr val="FFFFFF"/>
                </a:solidFill>
                <a:latin typeface="Tahoma"/>
                <a:cs typeface="Segoe UI" pitchFamily="34" charset="0"/>
              </a:rPr>
              <a:t>Data Protection</a:t>
            </a:r>
          </a:p>
        </p:txBody>
      </p:sp>
      <p:sp>
        <p:nvSpPr>
          <p:cNvPr id="28" name="Rectangle: Rounded Corners 27">
            <a:extLst>
              <a:ext uri="{FF2B5EF4-FFF2-40B4-BE49-F238E27FC236}">
                <a16:creationId xmlns:a16="http://schemas.microsoft.com/office/drawing/2014/main" id="{52EFFA5E-2232-E3BF-5531-83F8A65EBA2A}"/>
              </a:ext>
            </a:extLst>
          </p:cNvPr>
          <p:cNvSpPr/>
          <p:nvPr/>
        </p:nvSpPr>
        <p:spPr bwMode="auto">
          <a:xfrm>
            <a:off x="3326580" y="3016922"/>
            <a:ext cx="2034412" cy="668195"/>
          </a:xfrm>
          <a:prstGeom prst="roundRect">
            <a:avLst/>
          </a:prstGeom>
          <a:solidFill>
            <a:srgbClr val="228CF7">
              <a:alpha val="36863"/>
            </a:srgbClr>
          </a:solidFill>
          <a:ln w="9525" cap="flat" cmpd="sng" algn="ctr">
            <a:noFill/>
            <a:prstDash val="solid"/>
            <a:headEnd type="none" w="med" len="med"/>
            <a:tailEnd type="none" w="med" len="med"/>
          </a:ln>
          <a:effectLst/>
          <a:scene3d>
            <a:camera prst="obliqueTopRight"/>
            <a:lightRig rig="threePt" dir="t"/>
          </a:scene3d>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r>
              <a:rPr lang="en-US" kern="0" dirty="0">
                <a:solidFill>
                  <a:srgbClr val="FFFFFF"/>
                </a:solidFill>
                <a:latin typeface="Tahoma"/>
                <a:ea typeface="Segoe UI" pitchFamily="34" charset="0"/>
                <a:cs typeface="Segoe UI" pitchFamily="34" charset="0"/>
              </a:rPr>
              <a:t>DRaaS</a:t>
            </a:r>
          </a:p>
        </p:txBody>
      </p:sp>
      <p:sp>
        <p:nvSpPr>
          <p:cNvPr id="29" name="Rectangle: Rounded Corners 28">
            <a:extLst>
              <a:ext uri="{FF2B5EF4-FFF2-40B4-BE49-F238E27FC236}">
                <a16:creationId xmlns:a16="http://schemas.microsoft.com/office/drawing/2014/main" id="{4FEBF517-426E-4143-C02B-BB170AA33D65}"/>
              </a:ext>
            </a:extLst>
          </p:cNvPr>
          <p:cNvSpPr/>
          <p:nvPr/>
        </p:nvSpPr>
        <p:spPr bwMode="auto">
          <a:xfrm>
            <a:off x="1170440" y="3016922"/>
            <a:ext cx="2034412" cy="668195"/>
          </a:xfrm>
          <a:prstGeom prst="roundRect">
            <a:avLst/>
          </a:prstGeom>
          <a:solidFill>
            <a:srgbClr val="228CF7">
              <a:alpha val="36863"/>
            </a:srgbClr>
          </a:solidFill>
          <a:ln w="9525" cap="flat" cmpd="sng" algn="ctr">
            <a:noFill/>
            <a:prstDash val="solid"/>
            <a:headEnd type="none" w="med" len="med"/>
            <a:tailEnd type="none" w="med" len="med"/>
          </a:ln>
          <a:effectLst/>
          <a:scene3d>
            <a:camera prst="obliqueTopRight"/>
            <a:lightRig rig="threePt" dir="t"/>
          </a:scene3d>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kern="0">
                <a:solidFill>
                  <a:srgbClr val="FFFFFF"/>
                </a:solidFill>
                <a:latin typeface="Tahoma"/>
                <a:cs typeface="Segoe UI" pitchFamily="34" charset="0"/>
              </a:rPr>
              <a:t>Managed Backup</a:t>
            </a:r>
          </a:p>
        </p:txBody>
      </p:sp>
      <p:sp>
        <p:nvSpPr>
          <p:cNvPr id="30" name="Rectangle: Rounded Corners 29">
            <a:extLst>
              <a:ext uri="{FF2B5EF4-FFF2-40B4-BE49-F238E27FC236}">
                <a16:creationId xmlns:a16="http://schemas.microsoft.com/office/drawing/2014/main" id="{1A55F49E-501F-2D2E-FB3F-C0B9B0FE90B9}"/>
              </a:ext>
            </a:extLst>
          </p:cNvPr>
          <p:cNvSpPr/>
          <p:nvPr/>
        </p:nvSpPr>
        <p:spPr bwMode="auto">
          <a:xfrm>
            <a:off x="5482720" y="3016922"/>
            <a:ext cx="2034412" cy="668195"/>
          </a:xfrm>
          <a:prstGeom prst="roundRect">
            <a:avLst/>
          </a:prstGeom>
          <a:solidFill>
            <a:srgbClr val="228CF7">
              <a:alpha val="36863"/>
            </a:srgbClr>
          </a:solidFill>
          <a:ln w="9525" cap="flat" cmpd="sng" algn="ctr">
            <a:noFill/>
            <a:prstDash val="solid"/>
            <a:headEnd type="none" w="med" len="med"/>
            <a:tailEnd type="none" w="med" len="med"/>
          </a:ln>
          <a:effectLst/>
          <a:scene3d>
            <a:camera prst="obliqueTopRight"/>
            <a:lightRig rig="threePt" dir="t"/>
          </a:scene3d>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kern="0">
                <a:solidFill>
                  <a:srgbClr val="FFFFFF"/>
                </a:solidFill>
                <a:latin typeface="Tahoma"/>
                <a:cs typeface="Segoe UI" pitchFamily="34" charset="0"/>
              </a:rPr>
              <a:t>SaaS Data Protection</a:t>
            </a:r>
          </a:p>
        </p:txBody>
      </p:sp>
      <p:sp>
        <p:nvSpPr>
          <p:cNvPr id="31" name="Rectangle: Rounded Corners 30">
            <a:extLst>
              <a:ext uri="{FF2B5EF4-FFF2-40B4-BE49-F238E27FC236}">
                <a16:creationId xmlns:a16="http://schemas.microsoft.com/office/drawing/2014/main" id="{65718080-8E86-ABAB-A0B8-BCCFFD23A6D9}"/>
              </a:ext>
            </a:extLst>
          </p:cNvPr>
          <p:cNvSpPr/>
          <p:nvPr/>
        </p:nvSpPr>
        <p:spPr bwMode="auto">
          <a:xfrm>
            <a:off x="420328" y="3904171"/>
            <a:ext cx="7943630" cy="842534"/>
          </a:xfrm>
          <a:prstGeom prst="roundRect">
            <a:avLst>
              <a:gd name="adj" fmla="val 0"/>
            </a:avLst>
          </a:prstGeom>
          <a:noFill/>
          <a:ln w="9525" cap="flat" cmpd="sng" algn="ctr">
            <a:noFill/>
            <a:prstDash val="solid"/>
            <a:headEnd type="none" w="med" len="med"/>
            <a:tailEnd type="none" w="med" len="med"/>
          </a:ln>
          <a:effectLst/>
          <a:scene3d>
            <a:camera prst="obliqueTopRight"/>
            <a:lightRig rig="threePt" dir="t"/>
          </a:scene3d>
          <a:sp3d/>
        </p:spPr>
        <p:txBody>
          <a:bodyPr rot="0" spcFirstLastPara="0" vertOverflow="overflow" horzOverflow="overflow" vert="horz" wrap="square" lIns="91440" tIns="45720" rIns="45720" bIns="91440" numCol="1" spcCol="0" rtlCol="0" fromWordArt="0" anchor="t" anchorCtr="0" forceAA="0" compatLnSpc="1">
            <a:prstTxWarp prst="textNoShape">
              <a:avLst/>
            </a:prstTxWarp>
            <a:noAutofit/>
            <a:flatTx/>
          </a:bodyPr>
          <a:lstStyle/>
          <a:p>
            <a:pPr algn="ctr" defTabSz="914054" fontAlgn="base">
              <a:spcBef>
                <a:spcPct val="0"/>
              </a:spcBef>
              <a:spcAft>
                <a:spcPct val="0"/>
              </a:spcAft>
              <a:defRPr/>
            </a:pPr>
            <a:r>
              <a:rPr lang="en-US" sz="1600" kern="0" dirty="0">
                <a:solidFill>
                  <a:srgbClr val="00B336"/>
                </a:solidFill>
                <a:latin typeface="Tahoma"/>
                <a:ea typeface="Segoe UI" pitchFamily="34" charset="0"/>
                <a:cs typeface="Segoe UI"/>
              </a:rPr>
              <a:t>Universal services: Migration, automation and APIs</a:t>
            </a:r>
          </a:p>
        </p:txBody>
      </p:sp>
      <p:grpSp>
        <p:nvGrpSpPr>
          <p:cNvPr id="7" name="Group 6">
            <a:extLst>
              <a:ext uri="{FF2B5EF4-FFF2-40B4-BE49-F238E27FC236}">
                <a16:creationId xmlns:a16="http://schemas.microsoft.com/office/drawing/2014/main" id="{D7A01328-3054-235B-123B-4A13FE833D61}"/>
              </a:ext>
            </a:extLst>
          </p:cNvPr>
          <p:cNvGrpSpPr/>
          <p:nvPr/>
        </p:nvGrpSpPr>
        <p:grpSpPr>
          <a:xfrm>
            <a:off x="381000" y="4275125"/>
            <a:ext cx="8382000" cy="439702"/>
            <a:chOff x="677294" y="4227431"/>
            <a:chExt cx="7468144" cy="439702"/>
          </a:xfrm>
        </p:grpSpPr>
        <p:sp>
          <p:nvSpPr>
            <p:cNvPr id="32" name="Rectangle: Rounded Corners 31">
              <a:extLst>
                <a:ext uri="{FF2B5EF4-FFF2-40B4-BE49-F238E27FC236}">
                  <a16:creationId xmlns:a16="http://schemas.microsoft.com/office/drawing/2014/main" id="{C2F3AF7B-D80A-C5DF-0DBB-56FBC1E73C27}"/>
                </a:ext>
              </a:extLst>
            </p:cNvPr>
            <p:cNvSpPr/>
            <p:nvPr/>
          </p:nvSpPr>
          <p:spPr bwMode="auto">
            <a:xfrm>
              <a:off x="677294" y="4232485"/>
              <a:ext cx="1734167" cy="429012"/>
            </a:xfrm>
            <a:prstGeom prst="roundRect">
              <a:avLst/>
            </a:prstGeom>
            <a:solidFill>
              <a:srgbClr val="00B336"/>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r>
                <a:rPr lang="en-US" sz="900" b="1" kern="0">
                  <a:solidFill>
                    <a:srgbClr val="FFFFFF"/>
                  </a:solidFill>
                  <a:latin typeface="Tahoma"/>
                  <a:ea typeface="Segoe UI" pitchFamily="34" charset="0"/>
                  <a:cs typeface="Segoe UI" pitchFamily="34" charset="0"/>
                </a:rPr>
                <a:t>Replication </a:t>
              </a:r>
            </a:p>
            <a:p>
              <a:pPr algn="ctr" defTabSz="914076" fontAlgn="base">
                <a:spcBef>
                  <a:spcPct val="0"/>
                </a:spcBef>
                <a:spcAft>
                  <a:spcPct val="0"/>
                </a:spcAft>
                <a:defRPr/>
              </a:pPr>
              <a:r>
                <a:rPr lang="en-US" sz="900" kern="0">
                  <a:solidFill>
                    <a:srgbClr val="FFFFFF"/>
                  </a:solidFill>
                  <a:latin typeface="Tahoma"/>
                  <a:ea typeface="Segoe UI" pitchFamily="34" charset="0"/>
                  <a:cs typeface="Segoe UI" pitchFamily="34" charset="0"/>
                </a:rPr>
                <a:t>expedite seeding</a:t>
              </a:r>
            </a:p>
          </p:txBody>
        </p:sp>
        <p:sp>
          <p:nvSpPr>
            <p:cNvPr id="33" name="Rectangle: Rounded Corners 32">
              <a:extLst>
                <a:ext uri="{FF2B5EF4-FFF2-40B4-BE49-F238E27FC236}">
                  <a16:creationId xmlns:a16="http://schemas.microsoft.com/office/drawing/2014/main" id="{04E5DC7A-9814-6F6A-D141-A450F501878B}"/>
                </a:ext>
              </a:extLst>
            </p:cNvPr>
            <p:cNvSpPr/>
            <p:nvPr/>
          </p:nvSpPr>
          <p:spPr bwMode="auto">
            <a:xfrm>
              <a:off x="2588619" y="4238121"/>
              <a:ext cx="1734167" cy="429012"/>
            </a:xfrm>
            <a:prstGeom prst="roundRect">
              <a:avLst/>
            </a:prstGeom>
            <a:solidFill>
              <a:srgbClr val="00B336"/>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r>
                <a:rPr lang="en-US" sz="900" b="1" kern="0">
                  <a:solidFill>
                    <a:srgbClr val="FFFFFF"/>
                  </a:solidFill>
                  <a:latin typeface="Tahoma"/>
                  <a:ea typeface="Segoe UI" pitchFamily="34" charset="0"/>
                  <a:cs typeface="Segoe UI" pitchFamily="34" charset="0"/>
                </a:rPr>
                <a:t>Native Integrations</a:t>
              </a:r>
            </a:p>
            <a:p>
              <a:pPr algn="ctr" defTabSz="914076" fontAlgn="base">
                <a:spcBef>
                  <a:spcPct val="0"/>
                </a:spcBef>
                <a:spcAft>
                  <a:spcPct val="0"/>
                </a:spcAft>
                <a:defRPr/>
              </a:pPr>
              <a:r>
                <a:rPr lang="en-US" sz="900" kern="0">
                  <a:solidFill>
                    <a:srgbClr val="FFFFFF"/>
                  </a:solidFill>
                  <a:latin typeface="Tahoma"/>
                  <a:ea typeface="Segoe UI" pitchFamily="34" charset="0"/>
                  <a:cs typeface="Segoe UI" pitchFamily="34" charset="0"/>
                </a:rPr>
                <a:t>automate service delivery</a:t>
              </a:r>
            </a:p>
          </p:txBody>
        </p:sp>
        <p:sp>
          <p:nvSpPr>
            <p:cNvPr id="34" name="Rectangle: Rounded Corners 33">
              <a:extLst>
                <a:ext uri="{FF2B5EF4-FFF2-40B4-BE49-F238E27FC236}">
                  <a16:creationId xmlns:a16="http://schemas.microsoft.com/office/drawing/2014/main" id="{39616E81-6E55-A3AF-B891-DE9F10BF0EA9}"/>
                </a:ext>
              </a:extLst>
            </p:cNvPr>
            <p:cNvSpPr/>
            <p:nvPr/>
          </p:nvSpPr>
          <p:spPr bwMode="auto">
            <a:xfrm>
              <a:off x="4499944" y="4227431"/>
              <a:ext cx="1734167" cy="429012"/>
            </a:xfrm>
            <a:prstGeom prst="roundRect">
              <a:avLst/>
            </a:prstGeom>
            <a:solidFill>
              <a:srgbClr val="00B336"/>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r>
                <a:rPr lang="en-US" sz="900" b="1" kern="0">
                  <a:solidFill>
                    <a:srgbClr val="FFFFFF"/>
                  </a:solidFill>
                  <a:latin typeface="Tahoma"/>
                  <a:ea typeface="Segoe UI" pitchFamily="34" charset="0"/>
                  <a:cs typeface="Segoe UI" pitchFamily="34" charset="0"/>
                </a:rPr>
                <a:t>Universal APIs</a:t>
              </a:r>
            </a:p>
            <a:p>
              <a:pPr algn="ctr" defTabSz="914076" fontAlgn="base">
                <a:spcBef>
                  <a:spcPct val="0"/>
                </a:spcBef>
                <a:spcAft>
                  <a:spcPct val="0"/>
                </a:spcAft>
                <a:defRPr/>
              </a:pPr>
              <a:r>
                <a:rPr lang="en-US" sz="900" kern="0">
                  <a:solidFill>
                    <a:srgbClr val="FFFFFF"/>
                  </a:solidFill>
                  <a:latin typeface="Tahoma"/>
                  <a:ea typeface="Segoe UI" pitchFamily="34" charset="0"/>
                  <a:cs typeface="Segoe UI" pitchFamily="34" charset="0"/>
                </a:rPr>
                <a:t>simplify customization</a:t>
              </a:r>
            </a:p>
          </p:txBody>
        </p:sp>
        <p:sp>
          <p:nvSpPr>
            <p:cNvPr id="35" name="Rectangle: Rounded Corners 34">
              <a:extLst>
                <a:ext uri="{FF2B5EF4-FFF2-40B4-BE49-F238E27FC236}">
                  <a16:creationId xmlns:a16="http://schemas.microsoft.com/office/drawing/2014/main" id="{6D4B8DA8-6645-8E8F-36A6-4773BE797E3A}"/>
                </a:ext>
              </a:extLst>
            </p:cNvPr>
            <p:cNvSpPr/>
            <p:nvPr/>
          </p:nvSpPr>
          <p:spPr bwMode="auto">
            <a:xfrm>
              <a:off x="6411271" y="4238121"/>
              <a:ext cx="1734167" cy="429012"/>
            </a:xfrm>
            <a:prstGeom prst="roundRect">
              <a:avLst/>
            </a:prstGeom>
            <a:solidFill>
              <a:srgbClr val="00B336"/>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defRPr/>
              </a:pPr>
              <a:r>
                <a:rPr lang="en-US" sz="900" b="1" kern="0">
                  <a:solidFill>
                    <a:srgbClr val="FFFFFF"/>
                  </a:solidFill>
                  <a:latin typeface="Tahoma"/>
                  <a:ea typeface="Segoe UI" pitchFamily="34" charset="0"/>
                  <a:cs typeface="Segoe UI" pitchFamily="34" charset="0"/>
                </a:rPr>
                <a:t>Mobility Features</a:t>
              </a:r>
            </a:p>
            <a:p>
              <a:pPr algn="ctr" defTabSz="914076" fontAlgn="base">
                <a:spcBef>
                  <a:spcPct val="0"/>
                </a:spcBef>
                <a:spcAft>
                  <a:spcPct val="0"/>
                </a:spcAft>
                <a:defRPr/>
              </a:pPr>
              <a:r>
                <a:rPr lang="en-US" sz="900" kern="0">
                  <a:solidFill>
                    <a:srgbClr val="FFFFFF"/>
                  </a:solidFill>
                  <a:latin typeface="Tahoma"/>
                  <a:ea typeface="Segoe UI" pitchFamily="34" charset="0"/>
                  <a:cs typeface="Segoe UI" pitchFamily="34" charset="0"/>
                </a:rPr>
                <a:t>offer portability across clouds</a:t>
              </a:r>
            </a:p>
          </p:txBody>
        </p:sp>
      </p:grpSp>
      <p:pic>
        <p:nvPicPr>
          <p:cNvPr id="2" name="Picture 1">
            <a:extLst>
              <a:ext uri="{FF2B5EF4-FFF2-40B4-BE49-F238E27FC236}">
                <a16:creationId xmlns:a16="http://schemas.microsoft.com/office/drawing/2014/main" id="{EBE276BB-E820-B1DD-2B5E-644102A6D591}"/>
              </a:ext>
            </a:extLst>
          </p:cNvPr>
          <p:cNvPicPr>
            <a:picLocks noChangeAspect="1"/>
          </p:cNvPicPr>
          <p:nvPr/>
        </p:nvPicPr>
        <p:blipFill>
          <a:blip r:embed="rId3"/>
          <a:srcRect/>
          <a:stretch/>
        </p:blipFill>
        <p:spPr>
          <a:xfrm>
            <a:off x="1670040" y="565509"/>
            <a:ext cx="1107991" cy="1524595"/>
          </a:xfrm>
          <a:prstGeom prst="rect">
            <a:avLst/>
          </a:prstGeom>
        </p:spPr>
      </p:pic>
      <p:pic>
        <p:nvPicPr>
          <p:cNvPr id="3" name="Picture 2">
            <a:extLst>
              <a:ext uri="{FF2B5EF4-FFF2-40B4-BE49-F238E27FC236}">
                <a16:creationId xmlns:a16="http://schemas.microsoft.com/office/drawing/2014/main" id="{66C05B8C-1E39-9210-3698-D0D08DABE153}"/>
              </a:ext>
            </a:extLst>
          </p:cNvPr>
          <p:cNvPicPr>
            <a:picLocks noChangeAspect="1"/>
          </p:cNvPicPr>
          <p:nvPr/>
        </p:nvPicPr>
        <p:blipFill>
          <a:blip r:embed="rId4"/>
          <a:srcRect/>
          <a:stretch/>
        </p:blipFill>
        <p:spPr>
          <a:xfrm>
            <a:off x="3803395" y="611273"/>
            <a:ext cx="1064326" cy="1464317"/>
          </a:xfrm>
          <a:prstGeom prst="rect">
            <a:avLst/>
          </a:prstGeom>
        </p:spPr>
      </p:pic>
      <p:pic>
        <p:nvPicPr>
          <p:cNvPr id="4" name="Picture 3">
            <a:extLst>
              <a:ext uri="{FF2B5EF4-FFF2-40B4-BE49-F238E27FC236}">
                <a16:creationId xmlns:a16="http://schemas.microsoft.com/office/drawing/2014/main" id="{BFA0DF59-3BE2-F8AF-8252-4D05CB6CCA12}"/>
              </a:ext>
            </a:extLst>
          </p:cNvPr>
          <p:cNvPicPr>
            <a:picLocks noChangeAspect="1"/>
          </p:cNvPicPr>
          <p:nvPr/>
        </p:nvPicPr>
        <p:blipFill>
          <a:blip r:embed="rId5"/>
          <a:srcRect/>
          <a:stretch/>
        </p:blipFill>
        <p:spPr>
          <a:xfrm>
            <a:off x="5968489" y="576234"/>
            <a:ext cx="1062873" cy="1464934"/>
          </a:xfrm>
          <a:prstGeom prst="rect">
            <a:avLst/>
          </a:prstGeom>
        </p:spPr>
      </p:pic>
      <p:sp>
        <p:nvSpPr>
          <p:cNvPr id="6" name="Title 5">
            <a:extLst>
              <a:ext uri="{FF2B5EF4-FFF2-40B4-BE49-F238E27FC236}">
                <a16:creationId xmlns:a16="http://schemas.microsoft.com/office/drawing/2014/main" id="{71A4ACED-6CB5-27BF-328D-4593C9C0E589}"/>
              </a:ext>
            </a:extLst>
          </p:cNvPr>
          <p:cNvSpPr>
            <a:spLocks noGrp="1"/>
          </p:cNvSpPr>
          <p:nvPr>
            <p:ph type="title"/>
          </p:nvPr>
        </p:nvSpPr>
        <p:spPr/>
        <p:txBody>
          <a:bodyPr lIns="0" tIns="0" rIns="0" bIns="0" anchor="t"/>
          <a:lstStyle/>
          <a:p>
            <a:pPr algn="ctr" defTabSz="685996">
              <a:defRPr/>
            </a:pPr>
            <a:r>
              <a:rPr lang="en-CH" b="1" dirty="0">
                <a:solidFill>
                  <a:schemeClr val="bg1"/>
                </a:solidFill>
                <a:latin typeface="Tahoma"/>
                <a:cs typeface="Arial"/>
              </a:rPr>
              <a:t>Veeam Cloud Service Provider Options</a:t>
            </a:r>
            <a:endParaRPr lang="en-US" b="1" dirty="0">
              <a:solidFill>
                <a:schemeClr val="bg1"/>
              </a:solidFill>
              <a:latin typeface="Tahoma"/>
              <a:cs typeface="Arial"/>
            </a:endParaRPr>
          </a:p>
        </p:txBody>
      </p:sp>
      <p:sp>
        <p:nvSpPr>
          <p:cNvPr id="9" name="Rectangle: Rounded Corners 8">
            <a:extLst>
              <a:ext uri="{FF2B5EF4-FFF2-40B4-BE49-F238E27FC236}">
                <a16:creationId xmlns:a16="http://schemas.microsoft.com/office/drawing/2014/main" id="{67C9B616-15B0-B3A0-F12E-FF02774E2125}"/>
              </a:ext>
            </a:extLst>
          </p:cNvPr>
          <p:cNvSpPr/>
          <p:nvPr/>
        </p:nvSpPr>
        <p:spPr bwMode="auto">
          <a:xfrm>
            <a:off x="3294495" y="2204291"/>
            <a:ext cx="2082126" cy="727162"/>
          </a:xfrm>
          <a:prstGeom prst="roundRect">
            <a:avLst/>
          </a:prstGeom>
          <a:noFill/>
          <a:ln w="12700">
            <a:solidFill>
              <a:srgbClr val="93EA2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CH" spc="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C97B9221-54B3-5DA0-7C6A-88A200DDA321}"/>
              </a:ext>
            </a:extLst>
          </p:cNvPr>
          <p:cNvSpPr/>
          <p:nvPr/>
        </p:nvSpPr>
        <p:spPr bwMode="auto">
          <a:xfrm>
            <a:off x="3302723" y="2993560"/>
            <a:ext cx="2082126" cy="727162"/>
          </a:xfrm>
          <a:prstGeom prst="roundRect">
            <a:avLst/>
          </a:prstGeom>
          <a:noFill/>
          <a:ln w="12700">
            <a:solidFill>
              <a:srgbClr val="93EA2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CH" spc="0" dirty="0">
              <a:gradFill>
                <a:gsLst>
                  <a:gs pos="0">
                    <a:srgbClr val="FFFFFF"/>
                  </a:gs>
                  <a:gs pos="100000">
                    <a:srgbClr val="FFFFFF"/>
                  </a:gs>
                </a:gsLst>
                <a:lin ang="5400000" scaled="0"/>
              </a:gradFill>
              <a:latin typeface="+mj-lt"/>
              <a:ea typeface="Segoe UI" pitchFamily="34" charset="0"/>
              <a:cs typeface="Segoe UI" pitchFamily="34" charset="0"/>
            </a:endParaRPr>
          </a:p>
        </p:txBody>
      </p:sp>
    </p:spTree>
    <p:extLst>
      <p:ext uri="{BB962C8B-B14F-4D97-AF65-F5344CB8AC3E}">
        <p14:creationId xmlns:p14="http://schemas.microsoft.com/office/powerpoint/2010/main" val="686889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6543-2C22-02DB-0574-BCBC6D55D92E}"/>
              </a:ext>
            </a:extLst>
          </p:cNvPr>
          <p:cNvSpPr>
            <a:spLocks noGrp="1"/>
          </p:cNvSpPr>
          <p:nvPr>
            <p:ph type="title"/>
          </p:nvPr>
        </p:nvSpPr>
        <p:spPr/>
        <p:txBody>
          <a:bodyPr/>
          <a:lstStyle/>
          <a:p>
            <a:r>
              <a:rPr lang="en-US" sz="2800" spc="20" dirty="0">
                <a:solidFill>
                  <a:schemeClr val="bg1"/>
                </a:solidFill>
              </a:rPr>
              <a:t>Veeam Cloud Connect</a:t>
            </a:r>
            <a:endParaRPr lang="en-RU" dirty="0">
              <a:solidFill>
                <a:schemeClr val="bg1"/>
              </a:solidFill>
            </a:endParaRPr>
          </a:p>
        </p:txBody>
      </p:sp>
      <p:sp>
        <p:nvSpPr>
          <p:cNvPr id="5" name="TextBox 4">
            <a:extLst>
              <a:ext uri="{FF2B5EF4-FFF2-40B4-BE49-F238E27FC236}">
                <a16:creationId xmlns:a16="http://schemas.microsoft.com/office/drawing/2014/main" id="{CE822913-50B8-4130-B7EF-6ECAE7806304}"/>
              </a:ext>
            </a:extLst>
          </p:cNvPr>
          <p:cNvSpPr txBox="1"/>
          <p:nvPr/>
        </p:nvSpPr>
        <p:spPr>
          <a:xfrm>
            <a:off x="381000" y="1787038"/>
            <a:ext cx="8315960" cy="553998"/>
          </a:xfrm>
          <a:prstGeom prst="rect">
            <a:avLst/>
          </a:prstGeom>
          <a:noFill/>
        </p:spPr>
        <p:txBody>
          <a:bodyPr wrap="square" lIns="0" tIns="0" rIns="0" bIns="0" rtlCol="0" anchor="ctr">
            <a:spAutoFit/>
          </a:bodyPr>
          <a:lstStyle/>
          <a:p>
            <a:r>
              <a:rPr lang="en-US" sz="1200" dirty="0">
                <a:solidFill>
                  <a:schemeClr val="bg1"/>
                </a:solidFill>
              </a:rPr>
              <a:t>Master the 3-2-1-1-0 Rule without investing money and resources into a second site or adding bandwidth. Veeam</a:t>
            </a:r>
            <a:r>
              <a:rPr lang="en-US" sz="1200" baseline="30000" dirty="0">
                <a:solidFill>
                  <a:schemeClr val="bg1"/>
                </a:solidFill>
              </a:rPr>
              <a:t>® </a:t>
            </a:r>
            <a:r>
              <a:rPr lang="en-US" sz="1200" dirty="0">
                <a:solidFill>
                  <a:schemeClr val="bg1"/>
                </a:solidFill>
              </a:rPr>
              <a:t>Cloud Connect offers fast and secure backup and recovery for data centers, endpoints and the cloud, all from a single web-based console. </a:t>
            </a:r>
            <a:endParaRPr lang="en-US" sz="1200" dirty="0">
              <a:solidFill>
                <a:schemeClr val="bg1"/>
              </a:solidFill>
              <a:latin typeface="+mj-lt"/>
            </a:endParaRPr>
          </a:p>
        </p:txBody>
      </p:sp>
      <p:graphicFrame>
        <p:nvGraphicFramePr>
          <p:cNvPr id="10" name="Table 10">
            <a:extLst>
              <a:ext uri="{FF2B5EF4-FFF2-40B4-BE49-F238E27FC236}">
                <a16:creationId xmlns:a16="http://schemas.microsoft.com/office/drawing/2014/main" id="{D1DF951A-1104-47A3-925E-559F127EF5B6}"/>
              </a:ext>
            </a:extLst>
          </p:cNvPr>
          <p:cNvGraphicFramePr>
            <a:graphicFrameLocks noGrp="1"/>
          </p:cNvGraphicFramePr>
          <p:nvPr/>
        </p:nvGraphicFramePr>
        <p:xfrm>
          <a:off x="346287" y="2535590"/>
          <a:ext cx="8451426" cy="2149821"/>
        </p:xfrm>
        <a:graphic>
          <a:graphicData uri="http://schemas.openxmlformats.org/drawingml/2006/table">
            <a:tbl>
              <a:tblPr firstRow="1" bandRow="1">
                <a:tableStyleId>{5C22544A-7EE6-4342-B048-85BDC9FD1C3A}</a:tableStyleId>
              </a:tblPr>
              <a:tblGrid>
                <a:gridCol w="2749126">
                  <a:extLst>
                    <a:ext uri="{9D8B030D-6E8A-4147-A177-3AD203B41FA5}">
                      <a16:colId xmlns:a16="http://schemas.microsoft.com/office/drawing/2014/main" val="1911362137"/>
                    </a:ext>
                  </a:extLst>
                </a:gridCol>
                <a:gridCol w="2614507">
                  <a:extLst>
                    <a:ext uri="{9D8B030D-6E8A-4147-A177-3AD203B41FA5}">
                      <a16:colId xmlns:a16="http://schemas.microsoft.com/office/drawing/2014/main" val="1323521699"/>
                    </a:ext>
                  </a:extLst>
                </a:gridCol>
                <a:gridCol w="3087793">
                  <a:extLst>
                    <a:ext uri="{9D8B030D-6E8A-4147-A177-3AD203B41FA5}">
                      <a16:colId xmlns:a16="http://schemas.microsoft.com/office/drawing/2014/main" val="4273374885"/>
                    </a:ext>
                  </a:extLst>
                </a:gridCol>
              </a:tblGrid>
              <a:tr h="320087">
                <a:tc>
                  <a:txBody>
                    <a:bodyPr/>
                    <a:lstStyle/>
                    <a:p>
                      <a:r>
                        <a:rPr lang="en-US" sz="1600" b="1" dirty="0">
                          <a:solidFill>
                            <a:srgbClr val="3D30A1"/>
                          </a:solidFill>
                        </a:rPr>
                        <a:t>Natively Integrated</a:t>
                      </a: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600" b="1" kern="1200" dirty="0">
                          <a:solidFill>
                            <a:srgbClr val="3D30A1"/>
                          </a:solidFill>
                          <a:effectLst/>
                          <a:latin typeface="+mn-lt"/>
                          <a:ea typeface="+mn-ea"/>
                          <a:cs typeface="+mn-cs"/>
                        </a:rPr>
                        <a:t>Securely designed</a:t>
                      </a:r>
                      <a:endParaRPr lang="en-US" sz="1600" b="1" dirty="0">
                        <a:solidFill>
                          <a:srgbClr val="3D30A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600" b="1" kern="1200" dirty="0">
                          <a:solidFill>
                            <a:srgbClr val="3D30A1"/>
                          </a:solidFill>
                          <a:effectLst/>
                          <a:latin typeface="+mn-lt"/>
                          <a:ea typeface="+mn-ea"/>
                          <a:cs typeface="+mn-cs"/>
                        </a:rPr>
                        <a:t>Execute a hybrid strategy</a:t>
                      </a:r>
                      <a:endParaRPr lang="en-US" sz="1600" b="1" dirty="0">
                        <a:solidFill>
                          <a:srgbClr val="3D30A1"/>
                        </a:solidFill>
                      </a:endParaRPr>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166172535"/>
                  </a:ext>
                </a:extLst>
              </a:tr>
              <a:tr h="1814541">
                <a:tc>
                  <a:txBody>
                    <a:bodyPr/>
                    <a:lstStyle/>
                    <a:p>
                      <a:r>
                        <a:rPr lang="en-US" sz="1000" b="0" i="0" u="none" strike="noStrike" kern="1200" baseline="0" dirty="0">
                          <a:solidFill>
                            <a:schemeClr val="lt1"/>
                          </a:solidFill>
                          <a:latin typeface="+mn-lt"/>
                          <a:ea typeface="+mn-ea"/>
                          <a:cs typeface="+mn-cs"/>
                        </a:rPr>
                        <a:t>Easily send backup and replica jobs offsite to a service provider in just a few clicks.</a:t>
                      </a:r>
                    </a:p>
                    <a:p>
                      <a:endParaRPr lang="de-AT" sz="1000" b="0" i="0" u="none" strike="noStrike" kern="1200" baseline="0" dirty="0">
                        <a:solidFill>
                          <a:schemeClr val="lt1"/>
                        </a:solidFill>
                        <a:latin typeface="+mn-lt"/>
                        <a:ea typeface="+mn-ea"/>
                        <a:cs typeface="+mn-cs"/>
                      </a:endParaRPr>
                    </a:p>
                    <a:p>
                      <a:r>
                        <a:rPr lang="en-US" sz="1000" b="0" i="0" u="none" strike="noStrike" kern="1200" baseline="0" dirty="0">
                          <a:solidFill>
                            <a:schemeClr val="lt1"/>
                          </a:solidFill>
                          <a:latin typeface="+mn-lt"/>
                          <a:ea typeface="+mn-ea"/>
                          <a:cs typeface="+mn-cs"/>
                        </a:rPr>
                        <a:t>No additional licensing requirements for Veeam Data Platform customers </a:t>
                      </a:r>
                    </a:p>
                    <a:p>
                      <a:endParaRPr lang="en-US" sz="1100" b="0" i="0" u="none" strike="noStrike" kern="1200" baseline="0" dirty="0">
                        <a:solidFill>
                          <a:schemeClr val="lt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u="none" strike="noStrike" kern="1200" baseline="0" dirty="0">
                          <a:solidFill>
                            <a:schemeClr val="lt1"/>
                          </a:solidFill>
                          <a:latin typeface="+mn-lt"/>
                          <a:ea typeface="+mn-ea"/>
                          <a:cs typeface="+mn-cs"/>
                        </a:rPr>
                        <a:t>End-to-end encryption protects data at the source and in-flight through a secure SSL/TLS connection and at rest.</a:t>
                      </a:r>
                    </a:p>
                    <a:p>
                      <a:r>
                        <a:rPr lang="de-AT" sz="1000" b="0" i="0" u="none" strike="noStrike" kern="1200" baseline="0" dirty="0">
                          <a:solidFill>
                            <a:schemeClr val="lt1"/>
                          </a:solidFill>
                          <a:latin typeface="+mn-lt"/>
                          <a:ea typeface="+mn-ea"/>
                          <a:cs typeface="+mn-cs"/>
                        </a:rPr>
                        <a:t> </a:t>
                      </a:r>
                    </a:p>
                    <a:p>
                      <a:r>
                        <a:rPr lang="en-US" sz="1000" b="0" i="0" u="none" strike="noStrike" kern="1200" baseline="0" dirty="0">
                          <a:solidFill>
                            <a:schemeClr val="lt1"/>
                          </a:solidFill>
                          <a:latin typeface="+mn-lt"/>
                          <a:ea typeface="+mn-ea"/>
                          <a:cs typeface="+mn-cs"/>
                        </a:rPr>
                        <a:t>Protect backup data from intentional or accidental deletion with insider protection services </a:t>
                      </a:r>
                    </a:p>
                    <a:p>
                      <a:endParaRPr lang="en-US" sz="1400" b="0" i="0" u="none" strike="noStrike" kern="1200" baseline="0" dirty="0">
                        <a:solidFill>
                          <a:schemeClr val="lt1"/>
                        </a:solidFill>
                        <a:latin typeface="+mn-lt"/>
                        <a:ea typeface="+mn-ea"/>
                        <a:cs typeface="+mn-cs"/>
                      </a:endParaRPr>
                    </a:p>
                    <a:p>
                      <a:endParaRPr lang="en-US" sz="1100" b="1"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i="0" u="none" strike="noStrike" kern="1200" baseline="0" dirty="0">
                          <a:solidFill>
                            <a:schemeClr val="lt1"/>
                          </a:solidFill>
                          <a:latin typeface="+mn-lt"/>
                          <a:ea typeface="+mn-ea"/>
                          <a:cs typeface="+mn-cs"/>
                        </a:rPr>
                        <a:t>Easily store backups off-site for retention, secure recovery and more by leveraging a service provider’s cloud. </a:t>
                      </a:r>
                    </a:p>
                    <a:p>
                      <a:endParaRPr lang="de-AT" sz="1000" b="0" i="0" u="none" strike="noStrike" kern="1200" baseline="0" dirty="0">
                        <a:solidFill>
                          <a:schemeClr val="lt1"/>
                        </a:solidFill>
                        <a:latin typeface="+mn-lt"/>
                        <a:ea typeface="+mn-ea"/>
                        <a:cs typeface="+mn-cs"/>
                      </a:endParaRPr>
                    </a:p>
                    <a:p>
                      <a:r>
                        <a:rPr lang="en-US" sz="1000" b="0" i="0" u="none" strike="noStrike" kern="1200" baseline="0" dirty="0">
                          <a:solidFill>
                            <a:schemeClr val="lt1"/>
                          </a:solidFill>
                          <a:latin typeface="+mn-lt"/>
                          <a:ea typeface="+mn-ea"/>
                          <a:cs typeface="+mn-cs"/>
                        </a:rPr>
                        <a:t>Get started quickly without the need to build out additional backup infrastructure.</a:t>
                      </a:r>
                    </a:p>
                    <a:p>
                      <a:endParaRPr lang="de-AT" sz="1000" b="0" i="0" u="none" strike="noStrike" kern="1200" baseline="0" dirty="0">
                        <a:solidFill>
                          <a:schemeClr val="lt1"/>
                        </a:solidFill>
                        <a:latin typeface="+mn-lt"/>
                        <a:ea typeface="+mn-ea"/>
                        <a:cs typeface="+mn-cs"/>
                      </a:endParaRPr>
                    </a:p>
                    <a:p>
                      <a:r>
                        <a:rPr lang="en-US" sz="1000" b="0" i="0" u="none" strike="noStrike" kern="1200" baseline="0" dirty="0">
                          <a:solidFill>
                            <a:schemeClr val="lt1"/>
                          </a:solidFill>
                          <a:latin typeface="+mn-lt"/>
                          <a:ea typeface="+mn-ea"/>
                          <a:cs typeface="+mn-cs"/>
                        </a:rPr>
                        <a:t>Achieve full- or partial-site failover to a remote disaster recovery (DR) site from any location through a secure web portal. (incl. CDP)</a:t>
                      </a:r>
                    </a:p>
                    <a:p>
                      <a:endParaRPr lang="en-US" sz="1000" b="0" i="0" u="none" strike="noStrike" kern="1200" baseline="0" dirty="0">
                        <a:solidFill>
                          <a:schemeClr val="lt1"/>
                        </a:solidFill>
                        <a:latin typeface="+mn-lt"/>
                        <a:ea typeface="+mn-ea"/>
                        <a:cs typeface="+mn-cs"/>
                      </a:endParaRPr>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839694"/>
                  </a:ext>
                </a:extLst>
              </a:tr>
            </a:tbl>
          </a:graphicData>
        </a:graphic>
      </p:graphicFrame>
      <p:grpSp>
        <p:nvGrpSpPr>
          <p:cNvPr id="7" name="Group 6">
            <a:extLst>
              <a:ext uri="{FF2B5EF4-FFF2-40B4-BE49-F238E27FC236}">
                <a16:creationId xmlns:a16="http://schemas.microsoft.com/office/drawing/2014/main" id="{9B6F6414-2EB4-6B48-B668-509FB927882C}"/>
              </a:ext>
            </a:extLst>
          </p:cNvPr>
          <p:cNvGrpSpPr/>
          <p:nvPr/>
        </p:nvGrpSpPr>
        <p:grpSpPr>
          <a:xfrm>
            <a:off x="381000" y="934577"/>
            <a:ext cx="6156349" cy="571500"/>
            <a:chOff x="381000" y="934577"/>
            <a:chExt cx="6156349" cy="571500"/>
          </a:xfrm>
        </p:grpSpPr>
        <p:sp>
          <p:nvSpPr>
            <p:cNvPr id="8" name="TextBox 7">
              <a:extLst>
                <a:ext uri="{FF2B5EF4-FFF2-40B4-BE49-F238E27FC236}">
                  <a16:creationId xmlns:a16="http://schemas.microsoft.com/office/drawing/2014/main" id="{E991FCD0-476B-4BFE-8B52-7080D9832F54}"/>
                </a:ext>
              </a:extLst>
            </p:cNvPr>
            <p:cNvSpPr txBox="1"/>
            <p:nvPr/>
          </p:nvSpPr>
          <p:spPr>
            <a:xfrm>
              <a:off x="1118117" y="1066438"/>
              <a:ext cx="5419232" cy="307777"/>
            </a:xfrm>
            <a:prstGeom prst="rect">
              <a:avLst/>
            </a:prstGeom>
            <a:noFill/>
          </p:spPr>
          <p:txBody>
            <a:bodyPr wrap="square" lIns="0" tIns="0" rIns="0" bIns="0" rtlCol="0" anchor="ctr">
              <a:spAutoFit/>
            </a:bodyPr>
            <a:lstStyle/>
            <a:p>
              <a:r>
                <a:rPr lang="en-US" sz="2000" dirty="0">
                  <a:solidFill>
                    <a:schemeClr val="accent1"/>
                  </a:solidFill>
                </a:rPr>
                <a:t>Fast, secure cloud-based backup and replication</a:t>
              </a:r>
              <a:endParaRPr lang="en-US" sz="2000" dirty="0">
                <a:solidFill>
                  <a:schemeClr val="accent1"/>
                </a:solidFill>
                <a:latin typeface="+mn-lt"/>
              </a:endParaRPr>
            </a:p>
          </p:txBody>
        </p:sp>
        <p:pic>
          <p:nvPicPr>
            <p:cNvPr id="4" name="Graphic 3">
              <a:extLst>
                <a:ext uri="{FF2B5EF4-FFF2-40B4-BE49-F238E27FC236}">
                  <a16:creationId xmlns:a16="http://schemas.microsoft.com/office/drawing/2014/main" id="{F803E080-A50B-79A7-0385-B905E5BBD2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934577"/>
              <a:ext cx="571500" cy="571500"/>
            </a:xfrm>
            <a:prstGeom prst="rect">
              <a:avLst/>
            </a:prstGeom>
          </p:spPr>
        </p:pic>
      </p:grpSp>
      <p:cxnSp>
        <p:nvCxnSpPr>
          <p:cNvPr id="6" name="Straight Connector 5">
            <a:extLst>
              <a:ext uri="{FF2B5EF4-FFF2-40B4-BE49-F238E27FC236}">
                <a16:creationId xmlns:a16="http://schemas.microsoft.com/office/drawing/2014/main" id="{D1FBEE3A-2D59-008B-D692-39AAF5C2A0D6}"/>
              </a:ext>
            </a:extLst>
          </p:cNvPr>
          <p:cNvCxnSpPr>
            <a:cxnSpLocks/>
          </p:cNvCxnSpPr>
          <p:nvPr/>
        </p:nvCxnSpPr>
        <p:spPr>
          <a:xfrm>
            <a:off x="390236" y="1681018"/>
            <a:ext cx="1196248" cy="0"/>
          </a:xfrm>
          <a:prstGeom prst="line">
            <a:avLst/>
          </a:prstGeom>
          <a:ln w="12700">
            <a:solidFill>
              <a:schemeClr val="accent1"/>
            </a:solidFill>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259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A8FD3E5-BD64-4CD7-846D-3EC15E5A0F0B}"/>
              </a:ext>
            </a:extLst>
          </p:cNvPr>
          <p:cNvSpPr txBox="1"/>
          <p:nvPr/>
        </p:nvSpPr>
        <p:spPr>
          <a:xfrm>
            <a:off x="381000" y="762040"/>
            <a:ext cx="8595360" cy="523220"/>
          </a:xfrm>
          <a:prstGeom prst="rect">
            <a:avLst/>
          </a:prstGeom>
          <a:noFill/>
        </p:spPr>
        <p:txBody>
          <a:bodyPr wrap="square" lIns="0">
            <a:spAutoFit/>
          </a:bodyPr>
          <a:lstStyle/>
          <a:p>
            <a:pPr defTabSz="914054" fontAlgn="base">
              <a:spcBef>
                <a:spcPct val="0"/>
              </a:spcBef>
              <a:spcAft>
                <a:spcPct val="0"/>
              </a:spcAft>
              <a:defRPr/>
            </a:pPr>
            <a:r>
              <a:rPr lang="en-US" sz="1400" dirty="0">
                <a:solidFill>
                  <a:schemeClr val="bg1"/>
                </a:solidFill>
                <a:ea typeface="Segoe UI" pitchFamily="34" charset="0"/>
                <a:cs typeface="Segoe UI" pitchFamily="34" charset="0"/>
              </a:rPr>
              <a:t>Take advantage of flexible Off-site Backup capabilities from Veeam</a:t>
            </a:r>
            <a:r>
              <a:rPr lang="en-US" sz="1400" baseline="30000" dirty="0">
                <a:solidFill>
                  <a:schemeClr val="bg1"/>
                </a:solidFill>
                <a:ea typeface="Segoe UI" pitchFamily="34" charset="0"/>
                <a:cs typeface="Segoe UI" pitchFamily="34" charset="0"/>
              </a:rPr>
              <a:t>®</a:t>
            </a:r>
            <a:r>
              <a:rPr lang="en-US" sz="1400" dirty="0">
                <a:solidFill>
                  <a:schemeClr val="bg1"/>
                </a:solidFill>
                <a:ea typeface="Segoe UI" pitchFamily="34" charset="0"/>
                <a:cs typeface="Segoe UI" pitchFamily="34" charset="0"/>
              </a:rPr>
              <a:t>, including cloud and traditional options that execute the 3-2-1 rule for you. </a:t>
            </a:r>
          </a:p>
        </p:txBody>
      </p:sp>
      <p:sp>
        <p:nvSpPr>
          <p:cNvPr id="55" name="TextBox 54">
            <a:extLst>
              <a:ext uri="{FF2B5EF4-FFF2-40B4-BE49-F238E27FC236}">
                <a16:creationId xmlns:a16="http://schemas.microsoft.com/office/drawing/2014/main" id="{439CE0C9-D34B-D146-B522-2AE4E045AFC1}"/>
              </a:ext>
            </a:extLst>
          </p:cNvPr>
          <p:cNvSpPr txBox="1"/>
          <p:nvPr/>
        </p:nvSpPr>
        <p:spPr>
          <a:xfrm>
            <a:off x="3365950" y="1401217"/>
            <a:ext cx="1977869" cy="400110"/>
          </a:xfrm>
          <a:prstGeom prst="rect">
            <a:avLst/>
          </a:prstGeom>
        </p:spPr>
        <p:txBody>
          <a:bodyPr wrap="square" rtlCol="0" anchor="ctr">
            <a:spAutoFit/>
          </a:bodyPr>
          <a:lstStyle/>
          <a:p>
            <a:pPr defTabSz="685766">
              <a:defRPr/>
            </a:pPr>
            <a:r>
              <a:rPr lang="en-US" sz="1000" kern="0" dirty="0">
                <a:solidFill>
                  <a:schemeClr val="bg1"/>
                </a:solidFill>
              </a:rPr>
              <a:t>Hyper-V or VMware-hosted, multi-tenant cloud</a:t>
            </a:r>
          </a:p>
        </p:txBody>
      </p:sp>
      <p:sp>
        <p:nvSpPr>
          <p:cNvPr id="56" name="TextBox 55">
            <a:extLst>
              <a:ext uri="{FF2B5EF4-FFF2-40B4-BE49-F238E27FC236}">
                <a16:creationId xmlns:a16="http://schemas.microsoft.com/office/drawing/2014/main" id="{748E7736-DC90-B143-BC7E-A47CAF1CF797}"/>
              </a:ext>
            </a:extLst>
          </p:cNvPr>
          <p:cNvSpPr txBox="1"/>
          <p:nvPr/>
        </p:nvSpPr>
        <p:spPr>
          <a:xfrm>
            <a:off x="6283822" y="1766614"/>
            <a:ext cx="994779" cy="400110"/>
          </a:xfrm>
          <a:prstGeom prst="rect">
            <a:avLst/>
          </a:prstGeom>
        </p:spPr>
        <p:txBody>
          <a:bodyPr wrap="square" rtlCol="0" anchor="ctr">
            <a:spAutoFit/>
          </a:bodyPr>
          <a:lstStyle/>
          <a:p>
            <a:pPr defTabSz="685766">
              <a:defRPr/>
            </a:pPr>
            <a:r>
              <a:rPr lang="en-US" sz="1000" kern="0">
                <a:solidFill>
                  <a:schemeClr val="bg1"/>
                </a:solidFill>
              </a:rPr>
              <a:t>Scaled to object storage</a:t>
            </a:r>
          </a:p>
        </p:txBody>
      </p:sp>
      <p:sp>
        <p:nvSpPr>
          <p:cNvPr id="62" name="Freeform: Shape 61">
            <a:extLst>
              <a:ext uri="{FF2B5EF4-FFF2-40B4-BE49-F238E27FC236}">
                <a16:creationId xmlns:a16="http://schemas.microsoft.com/office/drawing/2014/main" id="{2DC9FA01-F0AA-1B46-A305-F1BF6DAA41A8}"/>
              </a:ext>
            </a:extLst>
          </p:cNvPr>
          <p:cNvSpPr/>
          <p:nvPr/>
        </p:nvSpPr>
        <p:spPr bwMode="auto">
          <a:xfrm rot="10800000">
            <a:off x="3293862" y="2882727"/>
            <a:ext cx="470007" cy="70593"/>
          </a:xfrm>
          <a:custGeom>
            <a:avLst/>
            <a:gdLst>
              <a:gd name="connsiteX0" fmla="*/ 0 w 1292225"/>
              <a:gd name="connsiteY0" fmla="*/ 0 h 0"/>
              <a:gd name="connsiteX1" fmla="*/ 1292225 w 1292225"/>
              <a:gd name="connsiteY1" fmla="*/ 0 h 0"/>
            </a:gdLst>
            <a:ahLst/>
            <a:cxnLst>
              <a:cxn ang="0">
                <a:pos x="connsiteX0" y="connsiteY0"/>
              </a:cxn>
              <a:cxn ang="0">
                <a:pos x="connsiteX1" y="connsiteY1"/>
              </a:cxn>
            </a:cxnLst>
            <a:rect l="l" t="t" r="r" b="b"/>
            <a:pathLst>
              <a:path w="1292225">
                <a:moveTo>
                  <a:pt x="0" y="0"/>
                </a:moveTo>
                <a:lnTo>
                  <a:pt x="1292225" y="0"/>
                </a:lnTo>
              </a:path>
            </a:pathLst>
          </a:custGeom>
          <a:noFill/>
          <a:ln w="12700" cap="rnd">
            <a:solidFill>
              <a:schemeClr val="bg1"/>
            </a:solidFill>
            <a:prstDash val="solid"/>
            <a:headEnd type="triangle" w="med" len="med"/>
            <a:tailEnd type="none" w="sm" len="sm"/>
          </a:ln>
          <a:effectLst/>
        </p:spPr>
        <p:style>
          <a:lnRef idx="1">
            <a:schemeClr val="accent2"/>
          </a:lnRef>
          <a:fillRef idx="3">
            <a:schemeClr val="accent2"/>
          </a:fillRef>
          <a:effectRef idx="2">
            <a:schemeClr val="accent2"/>
          </a:effectRef>
          <a:fontRef idx="minor">
            <a:schemeClr val="lt1"/>
          </a:fontRef>
        </p:style>
        <p:txBody>
          <a:bodyPr rtlCol="0" anchor="t"/>
          <a:lstStyle/>
          <a:p>
            <a:pPr algn="ctr"/>
            <a:endParaRPr lang="ru-RU" sz="1800"/>
          </a:p>
        </p:txBody>
      </p:sp>
      <p:sp>
        <p:nvSpPr>
          <p:cNvPr id="63" name="Rounded Rectangle 62">
            <a:extLst>
              <a:ext uri="{FF2B5EF4-FFF2-40B4-BE49-F238E27FC236}">
                <a16:creationId xmlns:a16="http://schemas.microsoft.com/office/drawing/2014/main" id="{92B27294-CF73-644C-932E-859B9030B1E2}"/>
              </a:ext>
            </a:extLst>
          </p:cNvPr>
          <p:cNvSpPr/>
          <p:nvPr/>
        </p:nvSpPr>
        <p:spPr bwMode="auto">
          <a:xfrm>
            <a:off x="4370522" y="2396462"/>
            <a:ext cx="1740692" cy="1063974"/>
          </a:xfrm>
          <a:prstGeom prst="roundRect">
            <a:avLst>
              <a:gd name="adj" fmla="val 2852"/>
            </a:avLst>
          </a:prstGeom>
          <a:solidFill>
            <a:schemeClr val="bg1">
              <a:alpha val="8000"/>
            </a:schemeClr>
          </a:solidFill>
          <a:ln w="12700">
            <a:noFill/>
            <a:headEnd type="none" w="med" len="med"/>
            <a:tailEnd type="none" w="med" len="med"/>
          </a:ln>
          <a:effectLst>
            <a:outerShdw blurRad="203418"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RU" sz="1400">
              <a:solidFill>
                <a:srgbClr val="0090FF"/>
              </a:solidFill>
              <a:ea typeface="Segoe UI" pitchFamily="34" charset="0"/>
              <a:cs typeface="Segoe UI" pitchFamily="34" charset="0"/>
            </a:endParaRPr>
          </a:p>
        </p:txBody>
      </p:sp>
      <p:sp>
        <p:nvSpPr>
          <p:cNvPr id="64" name="Rounded Rectangle 63">
            <a:extLst>
              <a:ext uri="{FF2B5EF4-FFF2-40B4-BE49-F238E27FC236}">
                <a16:creationId xmlns:a16="http://schemas.microsoft.com/office/drawing/2014/main" id="{4B432CAB-C785-7845-98FE-DAB23A49B9B3}"/>
              </a:ext>
            </a:extLst>
          </p:cNvPr>
          <p:cNvSpPr/>
          <p:nvPr/>
        </p:nvSpPr>
        <p:spPr bwMode="auto">
          <a:xfrm>
            <a:off x="4526129" y="2929130"/>
            <a:ext cx="1429476" cy="372167"/>
          </a:xfrm>
          <a:prstGeom prst="roundRect">
            <a:avLst>
              <a:gd name="adj" fmla="val 7222"/>
            </a:avLst>
          </a:prstGeom>
          <a:solidFill>
            <a:srgbClr val="0090FF"/>
          </a:solidFill>
          <a:ln w="12700">
            <a:noFill/>
            <a:headEnd type="none" w="med" len="med"/>
            <a:tailEnd type="none" w="med" len="med"/>
          </a:ln>
          <a:effectLst>
            <a:outerShdw blurRad="203418"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RU" sz="1400">
              <a:solidFill>
                <a:srgbClr val="0090FF"/>
              </a:solidFill>
              <a:latin typeface="+mj-lt"/>
              <a:ea typeface="Segoe UI" pitchFamily="34" charset="0"/>
              <a:cs typeface="Segoe UI" pitchFamily="34" charset="0"/>
            </a:endParaRPr>
          </a:p>
        </p:txBody>
      </p:sp>
      <p:sp>
        <p:nvSpPr>
          <p:cNvPr id="65" name="TextBox 64">
            <a:extLst>
              <a:ext uri="{FF2B5EF4-FFF2-40B4-BE49-F238E27FC236}">
                <a16:creationId xmlns:a16="http://schemas.microsoft.com/office/drawing/2014/main" id="{17231869-B557-AD46-9CAE-0648846888FB}"/>
              </a:ext>
            </a:extLst>
          </p:cNvPr>
          <p:cNvSpPr txBox="1"/>
          <p:nvPr/>
        </p:nvSpPr>
        <p:spPr>
          <a:xfrm>
            <a:off x="4526129" y="2565765"/>
            <a:ext cx="1429476" cy="169277"/>
          </a:xfrm>
          <a:prstGeom prst="rect">
            <a:avLst/>
          </a:prstGeom>
          <a:noFill/>
        </p:spPr>
        <p:txBody>
          <a:bodyPr wrap="square" lIns="0" tIns="0" rIns="0" bIns="0" rtlCol="0" anchor="ctr">
            <a:spAutoFit/>
          </a:bodyPr>
          <a:lstStyle/>
          <a:p>
            <a:pPr algn="ctr"/>
            <a:r>
              <a:rPr lang="en-GB" sz="1100" b="1" dirty="0">
                <a:solidFill>
                  <a:schemeClr val="bg1"/>
                </a:solidFill>
              </a:rPr>
              <a:t>Managed Cloud</a:t>
            </a:r>
          </a:p>
        </p:txBody>
      </p:sp>
      <p:sp>
        <p:nvSpPr>
          <p:cNvPr id="114" name="TextBox 113">
            <a:extLst>
              <a:ext uri="{FF2B5EF4-FFF2-40B4-BE49-F238E27FC236}">
                <a16:creationId xmlns:a16="http://schemas.microsoft.com/office/drawing/2014/main" id="{178165FD-A610-CE48-B7A7-F07B2B6393BC}"/>
              </a:ext>
            </a:extLst>
          </p:cNvPr>
          <p:cNvSpPr txBox="1"/>
          <p:nvPr/>
        </p:nvSpPr>
        <p:spPr>
          <a:xfrm>
            <a:off x="4601473" y="2953321"/>
            <a:ext cx="1278790" cy="307777"/>
          </a:xfrm>
          <a:prstGeom prst="rect">
            <a:avLst/>
          </a:prstGeom>
          <a:noFill/>
        </p:spPr>
        <p:txBody>
          <a:bodyPr wrap="square" lIns="0" tIns="0" rIns="0" bIns="0" rtlCol="0" anchor="ctr">
            <a:spAutoFit/>
          </a:bodyPr>
          <a:lstStyle/>
          <a:p>
            <a:pPr algn="ctr" defTabSz="685540" fontAlgn="base">
              <a:spcBef>
                <a:spcPct val="0"/>
              </a:spcBef>
              <a:spcAft>
                <a:spcPct val="0"/>
              </a:spcAft>
              <a:defRPr/>
            </a:pPr>
            <a:r>
              <a:rPr lang="en-US" sz="1000" kern="0">
                <a:solidFill>
                  <a:srgbClr val="FFFFFF"/>
                </a:solidFill>
                <a:ea typeface="Segoe UI" pitchFamily="34" charset="0"/>
                <a:cs typeface="Segoe UI" pitchFamily="34" charset="0"/>
              </a:rPr>
              <a:t>Multi-tenant </a:t>
            </a:r>
          </a:p>
          <a:p>
            <a:pPr algn="ctr" defTabSz="685540" fontAlgn="base">
              <a:spcBef>
                <a:spcPct val="0"/>
              </a:spcBef>
              <a:spcAft>
                <a:spcPct val="0"/>
              </a:spcAft>
              <a:defRPr/>
            </a:pPr>
            <a:r>
              <a:rPr lang="en-US" sz="1000" kern="0">
                <a:solidFill>
                  <a:srgbClr val="FFFFFF"/>
                </a:solidFill>
                <a:ea typeface="Segoe UI" pitchFamily="34" charset="0"/>
                <a:cs typeface="Segoe UI" pitchFamily="34" charset="0"/>
              </a:rPr>
              <a:t>off-site backups</a:t>
            </a:r>
          </a:p>
        </p:txBody>
      </p:sp>
      <p:sp>
        <p:nvSpPr>
          <p:cNvPr id="115" name="Rounded Rectangle 114">
            <a:extLst>
              <a:ext uri="{FF2B5EF4-FFF2-40B4-BE49-F238E27FC236}">
                <a16:creationId xmlns:a16="http://schemas.microsoft.com/office/drawing/2014/main" id="{98ED7134-5D61-4E40-B210-BCBC80CFB836}"/>
              </a:ext>
            </a:extLst>
          </p:cNvPr>
          <p:cNvSpPr/>
          <p:nvPr/>
        </p:nvSpPr>
        <p:spPr bwMode="auto">
          <a:xfrm>
            <a:off x="6781212" y="2396462"/>
            <a:ext cx="1740692" cy="1063974"/>
          </a:xfrm>
          <a:prstGeom prst="roundRect">
            <a:avLst>
              <a:gd name="adj" fmla="val 2852"/>
            </a:avLst>
          </a:prstGeom>
          <a:solidFill>
            <a:schemeClr val="bg1">
              <a:alpha val="8000"/>
            </a:schemeClr>
          </a:solidFill>
          <a:ln w="12700">
            <a:noFill/>
            <a:headEnd type="none" w="med" len="med"/>
            <a:tailEnd type="none" w="med" len="med"/>
          </a:ln>
          <a:effectLst>
            <a:outerShdw blurRad="203418"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RU" sz="1400">
              <a:solidFill>
                <a:srgbClr val="0090FF"/>
              </a:solidFill>
              <a:latin typeface="+mj-lt"/>
              <a:ea typeface="Segoe UI" pitchFamily="34" charset="0"/>
              <a:cs typeface="Segoe UI" pitchFamily="34" charset="0"/>
            </a:endParaRPr>
          </a:p>
        </p:txBody>
      </p:sp>
      <p:sp>
        <p:nvSpPr>
          <p:cNvPr id="116" name="Rounded Rectangle 115">
            <a:extLst>
              <a:ext uri="{FF2B5EF4-FFF2-40B4-BE49-F238E27FC236}">
                <a16:creationId xmlns:a16="http://schemas.microsoft.com/office/drawing/2014/main" id="{AD4E94E0-28A4-F042-B812-BED4FD39C95C}"/>
              </a:ext>
            </a:extLst>
          </p:cNvPr>
          <p:cNvSpPr/>
          <p:nvPr/>
        </p:nvSpPr>
        <p:spPr bwMode="auto">
          <a:xfrm>
            <a:off x="6936820" y="2929130"/>
            <a:ext cx="1429476" cy="372167"/>
          </a:xfrm>
          <a:prstGeom prst="roundRect">
            <a:avLst>
              <a:gd name="adj" fmla="val 7222"/>
            </a:avLst>
          </a:prstGeom>
          <a:solidFill>
            <a:srgbClr val="0090FF"/>
          </a:solidFill>
          <a:ln w="12700">
            <a:noFill/>
            <a:headEnd type="none" w="med" len="med"/>
            <a:tailEnd type="none" w="med" len="med"/>
          </a:ln>
          <a:effectLst>
            <a:outerShdw blurRad="203418"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RU" sz="1400">
              <a:solidFill>
                <a:srgbClr val="0090FF"/>
              </a:solidFill>
              <a:latin typeface="+mj-lt"/>
              <a:ea typeface="Segoe UI" pitchFamily="34" charset="0"/>
              <a:cs typeface="Segoe UI" pitchFamily="34" charset="0"/>
            </a:endParaRPr>
          </a:p>
        </p:txBody>
      </p:sp>
      <p:sp>
        <p:nvSpPr>
          <p:cNvPr id="117" name="TextBox 116">
            <a:extLst>
              <a:ext uri="{FF2B5EF4-FFF2-40B4-BE49-F238E27FC236}">
                <a16:creationId xmlns:a16="http://schemas.microsoft.com/office/drawing/2014/main" id="{3BC3490A-ACA8-FB42-8291-5D5F7DCFF37A}"/>
              </a:ext>
            </a:extLst>
          </p:cNvPr>
          <p:cNvSpPr txBox="1"/>
          <p:nvPr/>
        </p:nvSpPr>
        <p:spPr>
          <a:xfrm>
            <a:off x="6936820" y="2396490"/>
            <a:ext cx="1429476" cy="507831"/>
          </a:xfrm>
          <a:prstGeom prst="rect">
            <a:avLst/>
          </a:prstGeom>
          <a:noFill/>
        </p:spPr>
        <p:txBody>
          <a:bodyPr wrap="square" lIns="0" tIns="0" rIns="0" bIns="0" rtlCol="0" anchor="ctr">
            <a:spAutoFit/>
          </a:bodyPr>
          <a:lstStyle/>
          <a:p>
            <a:pPr algn="ctr"/>
            <a:r>
              <a:rPr lang="en-GB" sz="1100" b="1">
                <a:solidFill>
                  <a:schemeClr val="bg1"/>
                </a:solidFill>
              </a:rPr>
              <a:t>S3-(compatible) Object Storage /</a:t>
            </a:r>
          </a:p>
          <a:p>
            <a:pPr algn="ctr"/>
            <a:r>
              <a:rPr lang="en-GB" sz="1100" b="1">
                <a:solidFill>
                  <a:schemeClr val="bg1"/>
                </a:solidFill>
              </a:rPr>
              <a:t>Azure Blob</a:t>
            </a:r>
          </a:p>
        </p:txBody>
      </p:sp>
      <p:sp>
        <p:nvSpPr>
          <p:cNvPr id="118" name="TextBox 117">
            <a:extLst>
              <a:ext uri="{FF2B5EF4-FFF2-40B4-BE49-F238E27FC236}">
                <a16:creationId xmlns:a16="http://schemas.microsoft.com/office/drawing/2014/main" id="{0ECC616B-5078-5945-906F-2E312843E6B6}"/>
              </a:ext>
            </a:extLst>
          </p:cNvPr>
          <p:cNvSpPr txBox="1"/>
          <p:nvPr/>
        </p:nvSpPr>
        <p:spPr>
          <a:xfrm>
            <a:off x="7012163" y="2953321"/>
            <a:ext cx="1278790" cy="307777"/>
          </a:xfrm>
          <a:prstGeom prst="rect">
            <a:avLst/>
          </a:prstGeom>
          <a:noFill/>
        </p:spPr>
        <p:txBody>
          <a:bodyPr wrap="square" lIns="0" tIns="0" rIns="0" bIns="0" rtlCol="0" anchor="ctr">
            <a:spAutoFit/>
          </a:bodyPr>
          <a:lstStyle/>
          <a:p>
            <a:pPr algn="ctr" defTabSz="685540" fontAlgn="base">
              <a:spcBef>
                <a:spcPct val="0"/>
              </a:spcBef>
              <a:spcAft>
                <a:spcPct val="0"/>
              </a:spcAft>
              <a:defRPr/>
            </a:pPr>
            <a:r>
              <a:rPr lang="en-US" sz="1000" kern="0">
                <a:solidFill>
                  <a:srgbClr val="FFFFFF"/>
                </a:solidFill>
                <a:ea typeface="Segoe UI" pitchFamily="34" charset="0"/>
                <a:cs typeface="Segoe UI" pitchFamily="34" charset="0"/>
              </a:rPr>
              <a:t>Single-tenant </a:t>
            </a:r>
          </a:p>
          <a:p>
            <a:pPr algn="ctr" defTabSz="685540" fontAlgn="base">
              <a:spcBef>
                <a:spcPct val="0"/>
              </a:spcBef>
              <a:spcAft>
                <a:spcPct val="0"/>
              </a:spcAft>
              <a:defRPr/>
            </a:pPr>
            <a:r>
              <a:rPr lang="en-US" sz="1000" kern="0">
                <a:solidFill>
                  <a:srgbClr val="FFFFFF"/>
                </a:solidFill>
                <a:ea typeface="Segoe UI" pitchFamily="34" charset="0"/>
                <a:cs typeface="Segoe UI" pitchFamily="34" charset="0"/>
              </a:rPr>
              <a:t>off-site backups</a:t>
            </a:r>
          </a:p>
        </p:txBody>
      </p:sp>
      <p:sp>
        <p:nvSpPr>
          <p:cNvPr id="119" name="Freeform: Shape 61">
            <a:extLst>
              <a:ext uri="{FF2B5EF4-FFF2-40B4-BE49-F238E27FC236}">
                <a16:creationId xmlns:a16="http://schemas.microsoft.com/office/drawing/2014/main" id="{9588B5AF-141B-7244-879C-294BCE392414}"/>
              </a:ext>
            </a:extLst>
          </p:cNvPr>
          <p:cNvSpPr/>
          <p:nvPr/>
        </p:nvSpPr>
        <p:spPr bwMode="auto">
          <a:xfrm rot="10800000">
            <a:off x="6203352" y="2882728"/>
            <a:ext cx="472590" cy="45720"/>
          </a:xfrm>
          <a:custGeom>
            <a:avLst/>
            <a:gdLst>
              <a:gd name="connsiteX0" fmla="*/ 0 w 1292225"/>
              <a:gd name="connsiteY0" fmla="*/ 0 h 0"/>
              <a:gd name="connsiteX1" fmla="*/ 1292225 w 1292225"/>
              <a:gd name="connsiteY1" fmla="*/ 0 h 0"/>
            </a:gdLst>
            <a:ahLst/>
            <a:cxnLst>
              <a:cxn ang="0">
                <a:pos x="connsiteX0" y="connsiteY0"/>
              </a:cxn>
              <a:cxn ang="0">
                <a:pos x="connsiteX1" y="connsiteY1"/>
              </a:cxn>
            </a:cxnLst>
            <a:rect l="l" t="t" r="r" b="b"/>
            <a:pathLst>
              <a:path w="1292225">
                <a:moveTo>
                  <a:pt x="0" y="0"/>
                </a:moveTo>
                <a:lnTo>
                  <a:pt x="1292225" y="0"/>
                </a:lnTo>
              </a:path>
            </a:pathLst>
          </a:custGeom>
          <a:noFill/>
          <a:ln w="12700" cap="rnd">
            <a:solidFill>
              <a:schemeClr val="bg1"/>
            </a:solidFill>
            <a:prstDash val="solid"/>
            <a:headEnd type="triangle" w="med" len="med"/>
            <a:tailEnd type="none" w="sm" len="sm"/>
          </a:ln>
          <a:effectLst/>
        </p:spPr>
        <p:style>
          <a:lnRef idx="1">
            <a:schemeClr val="accent2"/>
          </a:lnRef>
          <a:fillRef idx="3">
            <a:schemeClr val="accent2"/>
          </a:fillRef>
          <a:effectRef idx="2">
            <a:schemeClr val="accent2"/>
          </a:effectRef>
          <a:fontRef idx="minor">
            <a:schemeClr val="lt1"/>
          </a:fontRef>
        </p:style>
        <p:txBody>
          <a:bodyPr rtlCol="0" anchor="t"/>
          <a:lstStyle/>
          <a:p>
            <a:pPr algn="ctr"/>
            <a:endParaRPr lang="ru-RU" sz="1800"/>
          </a:p>
        </p:txBody>
      </p:sp>
      <p:sp>
        <p:nvSpPr>
          <p:cNvPr id="120" name="Flowchart: Connector 23">
            <a:extLst>
              <a:ext uri="{FF2B5EF4-FFF2-40B4-BE49-F238E27FC236}">
                <a16:creationId xmlns:a16="http://schemas.microsoft.com/office/drawing/2014/main" id="{433F5884-D019-B74F-A8F1-004CB6BB7646}"/>
              </a:ext>
            </a:extLst>
          </p:cNvPr>
          <p:cNvSpPr/>
          <p:nvPr/>
        </p:nvSpPr>
        <p:spPr bwMode="auto">
          <a:xfrm>
            <a:off x="3429370" y="2879642"/>
            <a:ext cx="182880" cy="182880"/>
          </a:xfrm>
          <a:prstGeom prst="flowChartConnector">
            <a:avLst/>
          </a:prstGeom>
          <a:solidFill>
            <a:schemeClr val="tx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800" b="1" dirty="0">
                <a:solidFill>
                  <a:schemeClr val="bg1"/>
                </a:solidFill>
                <a:latin typeface="+mj-lt"/>
                <a:ea typeface="Segoe UI" pitchFamily="34" charset="0"/>
                <a:cs typeface="Segoe UI" pitchFamily="34" charset="0"/>
              </a:rPr>
              <a:t>1</a:t>
            </a:r>
          </a:p>
        </p:txBody>
      </p:sp>
      <p:sp>
        <p:nvSpPr>
          <p:cNvPr id="121" name="Flowchart: Connector 115">
            <a:extLst>
              <a:ext uri="{FF2B5EF4-FFF2-40B4-BE49-F238E27FC236}">
                <a16:creationId xmlns:a16="http://schemas.microsoft.com/office/drawing/2014/main" id="{96D05499-D125-7C41-AC2E-602F1F54E28E}"/>
              </a:ext>
            </a:extLst>
          </p:cNvPr>
          <p:cNvSpPr/>
          <p:nvPr/>
        </p:nvSpPr>
        <p:spPr bwMode="auto">
          <a:xfrm>
            <a:off x="6317440" y="2834822"/>
            <a:ext cx="182880" cy="182880"/>
          </a:xfrm>
          <a:prstGeom prst="flowChartConnector">
            <a:avLst/>
          </a:prstGeom>
          <a:solidFill>
            <a:schemeClr val="tx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800" b="1" dirty="0">
                <a:solidFill>
                  <a:schemeClr val="bg1"/>
                </a:solidFill>
                <a:latin typeface="+mj-lt"/>
                <a:ea typeface="Segoe UI" pitchFamily="34" charset="0"/>
                <a:cs typeface="Segoe UI" pitchFamily="34" charset="0"/>
              </a:rPr>
              <a:t>2</a:t>
            </a:r>
          </a:p>
        </p:txBody>
      </p:sp>
      <p:grpSp>
        <p:nvGrpSpPr>
          <p:cNvPr id="122" name="Group 121">
            <a:extLst>
              <a:ext uri="{FF2B5EF4-FFF2-40B4-BE49-F238E27FC236}">
                <a16:creationId xmlns:a16="http://schemas.microsoft.com/office/drawing/2014/main" id="{8FCA1AB4-A3BE-2B44-831B-1CA54FC0B7A3}"/>
              </a:ext>
            </a:extLst>
          </p:cNvPr>
          <p:cNvGrpSpPr/>
          <p:nvPr/>
        </p:nvGrpSpPr>
        <p:grpSpPr>
          <a:xfrm>
            <a:off x="3951265" y="3036438"/>
            <a:ext cx="419256" cy="1539408"/>
            <a:chOff x="3954628" y="2679826"/>
            <a:chExt cx="244444" cy="1376126"/>
          </a:xfrm>
        </p:grpSpPr>
        <p:sp>
          <p:nvSpPr>
            <p:cNvPr id="123" name="Freeform 122">
              <a:extLst>
                <a:ext uri="{FF2B5EF4-FFF2-40B4-BE49-F238E27FC236}">
                  <a16:creationId xmlns:a16="http://schemas.microsoft.com/office/drawing/2014/main" id="{92822BB5-B822-A14D-9ADE-D64781F0A4D5}"/>
                </a:ext>
              </a:extLst>
            </p:cNvPr>
            <p:cNvSpPr/>
            <p:nvPr/>
          </p:nvSpPr>
          <p:spPr bwMode="auto">
            <a:xfrm>
              <a:off x="3964488" y="3551129"/>
              <a:ext cx="225468" cy="0"/>
            </a:xfrm>
            <a:custGeom>
              <a:avLst/>
              <a:gdLst>
                <a:gd name="connsiteX0" fmla="*/ 0 w 225468"/>
                <a:gd name="connsiteY0" fmla="*/ 0 h 0"/>
                <a:gd name="connsiteX1" fmla="*/ 225468 w 225468"/>
                <a:gd name="connsiteY1" fmla="*/ 0 h 0"/>
              </a:gdLst>
              <a:ahLst/>
              <a:cxnLst>
                <a:cxn ang="0">
                  <a:pos x="connsiteX0" y="connsiteY0"/>
                </a:cxn>
                <a:cxn ang="0">
                  <a:pos x="connsiteX1" y="connsiteY1"/>
                </a:cxn>
              </a:cxnLst>
              <a:rect l="l" t="t" r="r" b="b"/>
              <a:pathLst>
                <a:path w="225468">
                  <a:moveTo>
                    <a:pt x="0" y="0"/>
                  </a:moveTo>
                  <a:lnTo>
                    <a:pt x="225468" y="0"/>
                  </a:lnTo>
                </a:path>
              </a:pathLst>
            </a:custGeom>
            <a:noFill/>
            <a:ln w="12700" cap="rnd">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RU" sz="1800"/>
            </a:p>
          </p:txBody>
        </p:sp>
        <p:sp>
          <p:nvSpPr>
            <p:cNvPr id="124" name="Freeform 123">
              <a:extLst>
                <a:ext uri="{FF2B5EF4-FFF2-40B4-BE49-F238E27FC236}">
                  <a16:creationId xmlns:a16="http://schemas.microsoft.com/office/drawing/2014/main" id="{006A563B-3CD3-D94E-9C17-EB7247D96A0E}"/>
                </a:ext>
              </a:extLst>
            </p:cNvPr>
            <p:cNvSpPr/>
            <p:nvPr/>
          </p:nvSpPr>
          <p:spPr bwMode="auto">
            <a:xfrm>
              <a:off x="3954628" y="2679826"/>
              <a:ext cx="244444" cy="1376126"/>
            </a:xfrm>
            <a:custGeom>
              <a:avLst/>
              <a:gdLst>
                <a:gd name="connsiteX0" fmla="*/ 0 w 244444"/>
                <a:gd name="connsiteY0" fmla="*/ 0 h 1376126"/>
                <a:gd name="connsiteX1" fmla="*/ 0 w 244444"/>
                <a:gd name="connsiteY1" fmla="*/ 1376126 h 1376126"/>
                <a:gd name="connsiteX2" fmla="*/ 244444 w 244444"/>
                <a:gd name="connsiteY2" fmla="*/ 1376126 h 1376126"/>
              </a:gdLst>
              <a:ahLst/>
              <a:cxnLst>
                <a:cxn ang="0">
                  <a:pos x="connsiteX0" y="connsiteY0"/>
                </a:cxn>
                <a:cxn ang="0">
                  <a:pos x="connsiteX1" y="connsiteY1"/>
                </a:cxn>
                <a:cxn ang="0">
                  <a:pos x="connsiteX2" y="connsiteY2"/>
                </a:cxn>
              </a:cxnLst>
              <a:rect l="l" t="t" r="r" b="b"/>
              <a:pathLst>
                <a:path w="244444" h="1376126">
                  <a:moveTo>
                    <a:pt x="0" y="0"/>
                  </a:moveTo>
                  <a:lnTo>
                    <a:pt x="0" y="1376126"/>
                  </a:lnTo>
                  <a:lnTo>
                    <a:pt x="244444" y="1376126"/>
                  </a:lnTo>
                </a:path>
              </a:pathLst>
            </a:custGeom>
            <a:noFill/>
            <a:ln w="12700" cap="rnd">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RU" sz="1800"/>
            </a:p>
          </p:txBody>
        </p:sp>
      </p:grpSp>
      <p:sp>
        <p:nvSpPr>
          <p:cNvPr id="125" name="Rounded Rectangle 124">
            <a:extLst>
              <a:ext uri="{FF2B5EF4-FFF2-40B4-BE49-F238E27FC236}">
                <a16:creationId xmlns:a16="http://schemas.microsoft.com/office/drawing/2014/main" id="{907A2984-9040-C849-B799-D6200C8A1468}"/>
              </a:ext>
            </a:extLst>
          </p:cNvPr>
          <p:cNvSpPr/>
          <p:nvPr/>
        </p:nvSpPr>
        <p:spPr bwMode="auto">
          <a:xfrm>
            <a:off x="4370521" y="3775080"/>
            <a:ext cx="2129799" cy="467096"/>
          </a:xfrm>
          <a:prstGeom prst="roundRect">
            <a:avLst>
              <a:gd name="adj" fmla="val 9200"/>
            </a:avLst>
          </a:prstGeom>
          <a:solidFill>
            <a:schemeClr val="bg1">
              <a:alpha val="8000"/>
            </a:schemeClr>
          </a:solidFill>
          <a:ln w="12700">
            <a:noFill/>
            <a:headEnd type="none" w="med" len="med"/>
            <a:tailEnd type="none" w="med" len="med"/>
          </a:ln>
          <a:effectLst>
            <a:outerShdw blurRad="203418"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000">
                <a:solidFill>
                  <a:schemeClr val="bg1"/>
                </a:solidFill>
                <a:ea typeface="Segoe UI" pitchFamily="34" charset="0"/>
                <a:cs typeface="Segoe UI" pitchFamily="34" charset="0"/>
              </a:rPr>
              <a:t>Web-based customer onboarding, billing and licensing</a:t>
            </a:r>
          </a:p>
        </p:txBody>
      </p:sp>
      <p:sp>
        <p:nvSpPr>
          <p:cNvPr id="126" name="Rounded Rectangle 125">
            <a:extLst>
              <a:ext uri="{FF2B5EF4-FFF2-40B4-BE49-F238E27FC236}">
                <a16:creationId xmlns:a16="http://schemas.microsoft.com/office/drawing/2014/main" id="{7E1FA7B6-CF33-7940-9A06-98E3412B347E}"/>
              </a:ext>
            </a:extLst>
          </p:cNvPr>
          <p:cNvSpPr/>
          <p:nvPr/>
        </p:nvSpPr>
        <p:spPr bwMode="auto">
          <a:xfrm>
            <a:off x="4370521" y="4354971"/>
            <a:ext cx="2129799" cy="401009"/>
          </a:xfrm>
          <a:prstGeom prst="roundRect">
            <a:avLst>
              <a:gd name="adj" fmla="val 8959"/>
            </a:avLst>
          </a:prstGeom>
          <a:solidFill>
            <a:schemeClr val="bg1">
              <a:alpha val="8000"/>
            </a:schemeClr>
          </a:solidFill>
          <a:ln w="12700">
            <a:noFill/>
            <a:headEnd type="none" w="med" len="med"/>
            <a:tailEnd type="none" w="med" len="med"/>
          </a:ln>
          <a:effectLst>
            <a:outerShdw blurRad="203418"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000">
                <a:solidFill>
                  <a:schemeClr val="bg1"/>
                </a:solidFill>
                <a:ea typeface="Segoe UI" pitchFamily="34" charset="0"/>
                <a:cs typeface="Segoe UI" pitchFamily="34" charset="0"/>
              </a:rPr>
              <a:t>Secure, self-service </a:t>
            </a:r>
            <a:br>
              <a:rPr lang="en-US" sz="1000">
                <a:solidFill>
                  <a:schemeClr val="bg1"/>
                </a:solidFill>
                <a:ea typeface="Segoe UI" pitchFamily="34" charset="0"/>
                <a:cs typeface="Segoe UI" pitchFamily="34" charset="0"/>
              </a:rPr>
            </a:br>
            <a:r>
              <a:rPr lang="en-US" sz="1000">
                <a:solidFill>
                  <a:schemeClr val="bg1"/>
                </a:solidFill>
                <a:ea typeface="Segoe UI" pitchFamily="34" charset="0"/>
                <a:cs typeface="Segoe UI" pitchFamily="34" charset="0"/>
              </a:rPr>
              <a:t>customer access</a:t>
            </a:r>
          </a:p>
        </p:txBody>
      </p:sp>
      <p:sp>
        <p:nvSpPr>
          <p:cNvPr id="127" name="Freeform 126">
            <a:extLst>
              <a:ext uri="{FF2B5EF4-FFF2-40B4-BE49-F238E27FC236}">
                <a16:creationId xmlns:a16="http://schemas.microsoft.com/office/drawing/2014/main" id="{61A285C7-A588-2B45-B0EA-03180878BBBF}"/>
              </a:ext>
            </a:extLst>
          </p:cNvPr>
          <p:cNvSpPr/>
          <p:nvPr/>
        </p:nvSpPr>
        <p:spPr bwMode="auto">
          <a:xfrm rot="5400000">
            <a:off x="3003612" y="2317625"/>
            <a:ext cx="988676" cy="45719"/>
          </a:xfrm>
          <a:custGeom>
            <a:avLst/>
            <a:gdLst>
              <a:gd name="connsiteX0" fmla="*/ 0 w 225468"/>
              <a:gd name="connsiteY0" fmla="*/ 0 h 0"/>
              <a:gd name="connsiteX1" fmla="*/ 225468 w 225468"/>
              <a:gd name="connsiteY1" fmla="*/ 0 h 0"/>
            </a:gdLst>
            <a:ahLst/>
            <a:cxnLst>
              <a:cxn ang="0">
                <a:pos x="connsiteX0" y="connsiteY0"/>
              </a:cxn>
              <a:cxn ang="0">
                <a:pos x="connsiteX1" y="connsiteY1"/>
              </a:cxn>
            </a:cxnLst>
            <a:rect l="l" t="t" r="r" b="b"/>
            <a:pathLst>
              <a:path w="225468">
                <a:moveTo>
                  <a:pt x="0" y="0"/>
                </a:moveTo>
                <a:lnTo>
                  <a:pt x="225468" y="0"/>
                </a:lnTo>
              </a:path>
            </a:pathLst>
          </a:custGeom>
          <a:noFill/>
          <a:ln w="12700" cap="rnd">
            <a:solidFill>
              <a:schemeClr val="bg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RU" sz="1800"/>
          </a:p>
        </p:txBody>
      </p:sp>
      <p:sp>
        <p:nvSpPr>
          <p:cNvPr id="128" name="Freeform 127">
            <a:extLst>
              <a:ext uri="{FF2B5EF4-FFF2-40B4-BE49-F238E27FC236}">
                <a16:creationId xmlns:a16="http://schemas.microsoft.com/office/drawing/2014/main" id="{2DA53361-7FAD-AA44-B6A0-CD3EBDF1AB20}"/>
              </a:ext>
            </a:extLst>
          </p:cNvPr>
          <p:cNvSpPr/>
          <p:nvPr/>
        </p:nvSpPr>
        <p:spPr bwMode="auto">
          <a:xfrm rot="5400000">
            <a:off x="6059851" y="2489699"/>
            <a:ext cx="644529" cy="45719"/>
          </a:xfrm>
          <a:custGeom>
            <a:avLst/>
            <a:gdLst>
              <a:gd name="connsiteX0" fmla="*/ 0 w 225468"/>
              <a:gd name="connsiteY0" fmla="*/ 0 h 0"/>
              <a:gd name="connsiteX1" fmla="*/ 225468 w 225468"/>
              <a:gd name="connsiteY1" fmla="*/ 0 h 0"/>
            </a:gdLst>
            <a:ahLst/>
            <a:cxnLst>
              <a:cxn ang="0">
                <a:pos x="connsiteX0" y="connsiteY0"/>
              </a:cxn>
              <a:cxn ang="0">
                <a:pos x="connsiteX1" y="connsiteY1"/>
              </a:cxn>
            </a:cxnLst>
            <a:rect l="l" t="t" r="r" b="b"/>
            <a:pathLst>
              <a:path w="225468">
                <a:moveTo>
                  <a:pt x="0" y="0"/>
                </a:moveTo>
                <a:lnTo>
                  <a:pt x="225468" y="0"/>
                </a:lnTo>
              </a:path>
            </a:pathLst>
          </a:custGeom>
          <a:noFill/>
          <a:ln w="12700" cap="rnd">
            <a:solidFill>
              <a:schemeClr val="bg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RU" sz="1800"/>
          </a:p>
        </p:txBody>
      </p:sp>
      <p:grpSp>
        <p:nvGrpSpPr>
          <p:cNvPr id="132" name="Graphic 76">
            <a:extLst>
              <a:ext uri="{FF2B5EF4-FFF2-40B4-BE49-F238E27FC236}">
                <a16:creationId xmlns:a16="http://schemas.microsoft.com/office/drawing/2014/main" id="{F3EF74F2-5571-A548-A11E-B6D5720CA98E}"/>
              </a:ext>
            </a:extLst>
          </p:cNvPr>
          <p:cNvGrpSpPr/>
          <p:nvPr/>
        </p:nvGrpSpPr>
        <p:grpSpPr>
          <a:xfrm>
            <a:off x="3811688" y="2804533"/>
            <a:ext cx="279154" cy="279154"/>
            <a:chOff x="4572000" y="4056192"/>
            <a:chExt cx="364839" cy="364839"/>
          </a:xfrm>
        </p:grpSpPr>
        <p:sp>
          <p:nvSpPr>
            <p:cNvPr id="133" name="Freeform 132">
              <a:extLst>
                <a:ext uri="{FF2B5EF4-FFF2-40B4-BE49-F238E27FC236}">
                  <a16:creationId xmlns:a16="http://schemas.microsoft.com/office/drawing/2014/main" id="{E826D4E1-7FC4-6747-95A2-E92C61184721}"/>
                </a:ext>
              </a:extLst>
            </p:cNvPr>
            <p:cNvSpPr/>
            <p:nvPr/>
          </p:nvSpPr>
          <p:spPr>
            <a:xfrm rot="-5382016">
              <a:off x="4572946" y="4057139"/>
              <a:ext cx="362946" cy="362946"/>
            </a:xfrm>
            <a:custGeom>
              <a:avLst/>
              <a:gdLst>
                <a:gd name="connsiteX0" fmla="*/ 0 w 362946"/>
                <a:gd name="connsiteY0" fmla="*/ 0 h 362946"/>
                <a:gd name="connsiteX1" fmla="*/ 362946 w 362946"/>
                <a:gd name="connsiteY1" fmla="*/ 0 h 362946"/>
                <a:gd name="connsiteX2" fmla="*/ 362946 w 362946"/>
                <a:gd name="connsiteY2" fmla="*/ 362946 h 362946"/>
                <a:gd name="connsiteX3" fmla="*/ 0 w 362946"/>
                <a:gd name="connsiteY3" fmla="*/ 362946 h 362946"/>
              </a:gdLst>
              <a:ahLst/>
              <a:cxnLst>
                <a:cxn ang="0">
                  <a:pos x="connsiteX0" y="connsiteY0"/>
                </a:cxn>
                <a:cxn ang="0">
                  <a:pos x="connsiteX1" y="connsiteY1"/>
                </a:cxn>
                <a:cxn ang="0">
                  <a:pos x="connsiteX2" y="connsiteY2"/>
                </a:cxn>
                <a:cxn ang="0">
                  <a:pos x="connsiteX3" y="connsiteY3"/>
                </a:cxn>
              </a:cxnLst>
              <a:rect l="l" t="t" r="r" b="b"/>
              <a:pathLst>
                <a:path w="362946" h="362946">
                  <a:moveTo>
                    <a:pt x="0" y="0"/>
                  </a:moveTo>
                  <a:lnTo>
                    <a:pt x="362946" y="0"/>
                  </a:lnTo>
                  <a:lnTo>
                    <a:pt x="362946" y="362946"/>
                  </a:lnTo>
                  <a:lnTo>
                    <a:pt x="0" y="362946"/>
                  </a:lnTo>
                  <a:close/>
                </a:path>
              </a:pathLst>
            </a:custGeom>
            <a:solidFill>
              <a:schemeClr val="bg1"/>
            </a:solidFill>
            <a:ln w="12587" cap="flat">
              <a:noFill/>
              <a:prstDash val="solid"/>
              <a:miter/>
            </a:ln>
          </p:spPr>
          <p:txBody>
            <a:bodyPr rtlCol="0" anchor="ctr"/>
            <a:lstStyle/>
            <a:p>
              <a:endParaRPr lang="en-RU" sz="1800"/>
            </a:p>
          </p:txBody>
        </p:sp>
        <p:sp>
          <p:nvSpPr>
            <p:cNvPr id="134" name="Freeform 133">
              <a:extLst>
                <a:ext uri="{FF2B5EF4-FFF2-40B4-BE49-F238E27FC236}">
                  <a16:creationId xmlns:a16="http://schemas.microsoft.com/office/drawing/2014/main" id="{B52B41B9-0ABF-5847-8815-5BDA81964826}"/>
                </a:ext>
              </a:extLst>
            </p:cNvPr>
            <p:cNvSpPr/>
            <p:nvPr/>
          </p:nvSpPr>
          <p:spPr>
            <a:xfrm>
              <a:off x="4647086" y="4199282"/>
              <a:ext cx="65573" cy="75163"/>
            </a:xfrm>
            <a:custGeom>
              <a:avLst/>
              <a:gdLst>
                <a:gd name="connsiteX0" fmla="*/ 0 w 65573"/>
                <a:gd name="connsiteY0" fmla="*/ 43767 h 75163"/>
                <a:gd name="connsiteX1" fmla="*/ 0 w 65573"/>
                <a:gd name="connsiteY1" fmla="*/ 31398 h 75163"/>
                <a:gd name="connsiteX2" fmla="*/ 65573 w 65573"/>
                <a:gd name="connsiteY2" fmla="*/ 0 h 75163"/>
                <a:gd name="connsiteX3" fmla="*/ 65573 w 65573"/>
                <a:gd name="connsiteY3" fmla="*/ 14994 h 75163"/>
                <a:gd name="connsiteX4" fmla="*/ 16403 w 65573"/>
                <a:gd name="connsiteY4" fmla="*/ 37670 h 75163"/>
                <a:gd name="connsiteX5" fmla="*/ 65573 w 65573"/>
                <a:gd name="connsiteY5" fmla="*/ 59817 h 75163"/>
                <a:gd name="connsiteX6" fmla="*/ 65573 w 65573"/>
                <a:gd name="connsiteY6" fmla="*/ 75164 h 7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73" h="75163">
                  <a:moveTo>
                    <a:pt x="0" y="43767"/>
                  </a:moveTo>
                  <a:lnTo>
                    <a:pt x="0" y="31398"/>
                  </a:lnTo>
                  <a:lnTo>
                    <a:pt x="65573" y="0"/>
                  </a:lnTo>
                  <a:lnTo>
                    <a:pt x="65573" y="14994"/>
                  </a:lnTo>
                  <a:lnTo>
                    <a:pt x="16403" y="37670"/>
                  </a:lnTo>
                  <a:lnTo>
                    <a:pt x="65573" y="59817"/>
                  </a:lnTo>
                  <a:lnTo>
                    <a:pt x="65573" y="75164"/>
                  </a:lnTo>
                  <a:close/>
                </a:path>
              </a:pathLst>
            </a:custGeom>
            <a:solidFill>
              <a:srgbClr val="1F22C7"/>
            </a:solidFill>
            <a:ln w="12587" cap="flat">
              <a:noFill/>
              <a:prstDash val="solid"/>
              <a:miter/>
            </a:ln>
          </p:spPr>
          <p:txBody>
            <a:bodyPr rtlCol="0" anchor="ctr"/>
            <a:lstStyle/>
            <a:p>
              <a:endParaRPr lang="en-RU" sz="1800"/>
            </a:p>
          </p:txBody>
        </p:sp>
        <p:sp>
          <p:nvSpPr>
            <p:cNvPr id="136" name="Freeform 135">
              <a:extLst>
                <a:ext uri="{FF2B5EF4-FFF2-40B4-BE49-F238E27FC236}">
                  <a16:creationId xmlns:a16="http://schemas.microsoft.com/office/drawing/2014/main" id="{D36BD0EB-E625-B140-9D37-F493495D3FCE}"/>
                </a:ext>
              </a:extLst>
            </p:cNvPr>
            <p:cNvSpPr/>
            <p:nvPr/>
          </p:nvSpPr>
          <p:spPr>
            <a:xfrm>
              <a:off x="4723984" y="4163712"/>
              <a:ext cx="55642" cy="149798"/>
            </a:xfrm>
            <a:custGeom>
              <a:avLst/>
              <a:gdLst>
                <a:gd name="connsiteX0" fmla="*/ 41854 w 55642"/>
                <a:gd name="connsiteY0" fmla="*/ 0 h 149798"/>
                <a:gd name="connsiteX1" fmla="*/ 55643 w 55642"/>
                <a:gd name="connsiteY1" fmla="*/ 0 h 149798"/>
                <a:gd name="connsiteX2" fmla="*/ 13787 w 55642"/>
                <a:gd name="connsiteY2" fmla="*/ 149799 h 149798"/>
                <a:gd name="connsiteX3" fmla="*/ 0 w 55642"/>
                <a:gd name="connsiteY3" fmla="*/ 149799 h 149798"/>
              </a:gdLst>
              <a:ahLst/>
              <a:cxnLst>
                <a:cxn ang="0">
                  <a:pos x="connsiteX0" y="connsiteY0"/>
                </a:cxn>
                <a:cxn ang="0">
                  <a:pos x="connsiteX1" y="connsiteY1"/>
                </a:cxn>
                <a:cxn ang="0">
                  <a:pos x="connsiteX2" y="connsiteY2"/>
                </a:cxn>
                <a:cxn ang="0">
                  <a:pos x="connsiteX3" y="connsiteY3"/>
                </a:cxn>
              </a:cxnLst>
              <a:rect l="l" t="t" r="r" b="b"/>
              <a:pathLst>
                <a:path w="55642" h="149798">
                  <a:moveTo>
                    <a:pt x="41854" y="0"/>
                  </a:moveTo>
                  <a:lnTo>
                    <a:pt x="55643" y="0"/>
                  </a:lnTo>
                  <a:lnTo>
                    <a:pt x="13787" y="149799"/>
                  </a:lnTo>
                  <a:lnTo>
                    <a:pt x="0" y="149799"/>
                  </a:lnTo>
                  <a:close/>
                </a:path>
              </a:pathLst>
            </a:custGeom>
            <a:solidFill>
              <a:srgbClr val="1F22C7"/>
            </a:solidFill>
            <a:ln w="12587" cap="flat">
              <a:noFill/>
              <a:prstDash val="solid"/>
              <a:miter/>
            </a:ln>
          </p:spPr>
          <p:txBody>
            <a:bodyPr rtlCol="0" anchor="ctr"/>
            <a:lstStyle/>
            <a:p>
              <a:endParaRPr lang="en-RU" sz="1800"/>
            </a:p>
          </p:txBody>
        </p:sp>
        <p:sp>
          <p:nvSpPr>
            <p:cNvPr id="137" name="Freeform 136">
              <a:extLst>
                <a:ext uri="{FF2B5EF4-FFF2-40B4-BE49-F238E27FC236}">
                  <a16:creationId xmlns:a16="http://schemas.microsoft.com/office/drawing/2014/main" id="{AC275287-E187-6544-B3F5-02EAA70ACB61}"/>
                </a:ext>
              </a:extLst>
            </p:cNvPr>
            <p:cNvSpPr/>
            <p:nvPr/>
          </p:nvSpPr>
          <p:spPr>
            <a:xfrm>
              <a:off x="4796181" y="4204160"/>
              <a:ext cx="65572" cy="75162"/>
            </a:xfrm>
            <a:custGeom>
              <a:avLst/>
              <a:gdLst>
                <a:gd name="connsiteX0" fmla="*/ 0 w 65572"/>
                <a:gd name="connsiteY0" fmla="*/ 60181 h 75162"/>
                <a:gd name="connsiteX1" fmla="*/ 49182 w 65572"/>
                <a:gd name="connsiteY1" fmla="*/ 37505 h 75162"/>
                <a:gd name="connsiteX2" fmla="*/ 0 w 65572"/>
                <a:gd name="connsiteY2" fmla="*/ 15359 h 75162"/>
                <a:gd name="connsiteX3" fmla="*/ 0 w 65572"/>
                <a:gd name="connsiteY3" fmla="*/ 0 h 75162"/>
                <a:gd name="connsiteX4" fmla="*/ 65573 w 65572"/>
                <a:gd name="connsiteY4" fmla="*/ 31397 h 75162"/>
                <a:gd name="connsiteX5" fmla="*/ 65573 w 65572"/>
                <a:gd name="connsiteY5" fmla="*/ 43777 h 75162"/>
                <a:gd name="connsiteX6" fmla="*/ 0 w 65572"/>
                <a:gd name="connsiteY6" fmla="*/ 75163 h 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72" h="75162">
                  <a:moveTo>
                    <a:pt x="0" y="60181"/>
                  </a:moveTo>
                  <a:lnTo>
                    <a:pt x="49182" y="37505"/>
                  </a:lnTo>
                  <a:lnTo>
                    <a:pt x="0" y="15359"/>
                  </a:lnTo>
                  <a:lnTo>
                    <a:pt x="0" y="0"/>
                  </a:lnTo>
                  <a:lnTo>
                    <a:pt x="65573" y="31397"/>
                  </a:lnTo>
                  <a:lnTo>
                    <a:pt x="65573" y="43777"/>
                  </a:lnTo>
                  <a:lnTo>
                    <a:pt x="0" y="75163"/>
                  </a:lnTo>
                  <a:close/>
                </a:path>
              </a:pathLst>
            </a:custGeom>
            <a:solidFill>
              <a:srgbClr val="1F22C7"/>
            </a:solidFill>
            <a:ln w="12587" cap="flat">
              <a:noFill/>
              <a:prstDash val="solid"/>
              <a:miter/>
            </a:ln>
          </p:spPr>
          <p:txBody>
            <a:bodyPr rtlCol="0" anchor="ctr"/>
            <a:lstStyle/>
            <a:p>
              <a:endParaRPr lang="en-RU" sz="1800"/>
            </a:p>
          </p:txBody>
        </p:sp>
      </p:grpSp>
      <p:sp>
        <p:nvSpPr>
          <p:cNvPr id="4" name="Title 3">
            <a:extLst>
              <a:ext uri="{FF2B5EF4-FFF2-40B4-BE49-F238E27FC236}">
                <a16:creationId xmlns:a16="http://schemas.microsoft.com/office/drawing/2014/main" id="{F933C609-4CA0-F7F8-90DF-2854920C3340}"/>
              </a:ext>
            </a:extLst>
          </p:cNvPr>
          <p:cNvSpPr>
            <a:spLocks noGrp="1"/>
          </p:cNvSpPr>
          <p:nvPr>
            <p:ph type="title"/>
          </p:nvPr>
        </p:nvSpPr>
        <p:spPr>
          <a:prstGeom prst="rect">
            <a:avLst/>
          </a:prstGeom>
        </p:spPr>
        <p:txBody>
          <a:bodyPr/>
          <a:lstStyle/>
          <a:p>
            <a:r>
              <a:rPr lang="en-US" dirty="0"/>
              <a:t>Off-site Backup</a:t>
            </a:r>
          </a:p>
        </p:txBody>
      </p:sp>
      <p:sp>
        <p:nvSpPr>
          <p:cNvPr id="3" name="TextBox 2">
            <a:extLst>
              <a:ext uri="{FF2B5EF4-FFF2-40B4-BE49-F238E27FC236}">
                <a16:creationId xmlns:a16="http://schemas.microsoft.com/office/drawing/2014/main" id="{EAEDCF73-E2C4-10C4-0A68-CA278B991C54}"/>
              </a:ext>
            </a:extLst>
          </p:cNvPr>
          <p:cNvSpPr txBox="1"/>
          <p:nvPr/>
        </p:nvSpPr>
        <p:spPr>
          <a:xfrm>
            <a:off x="879667" y="2077928"/>
            <a:ext cx="2124298" cy="138499"/>
          </a:xfrm>
          <a:prstGeom prst="rect">
            <a:avLst/>
          </a:prstGeom>
          <a:noFill/>
        </p:spPr>
        <p:txBody>
          <a:bodyPr wrap="square" lIns="0" tIns="0" rIns="0" bIns="0" rtlCol="0" anchor="ctr">
            <a:spAutoFit/>
          </a:bodyPr>
          <a:lstStyle/>
          <a:p>
            <a:pPr algn="ctr"/>
            <a:r>
              <a:rPr lang="en-US" sz="900" kern="0" dirty="0">
                <a:solidFill>
                  <a:srgbClr val="93EA20"/>
                </a:solidFill>
              </a:rPr>
              <a:t>Protected with Veeam</a:t>
            </a:r>
          </a:p>
        </p:txBody>
      </p:sp>
      <p:sp>
        <p:nvSpPr>
          <p:cNvPr id="5" name="TextBox 4">
            <a:extLst>
              <a:ext uri="{FF2B5EF4-FFF2-40B4-BE49-F238E27FC236}">
                <a16:creationId xmlns:a16="http://schemas.microsoft.com/office/drawing/2014/main" id="{97275654-FB6F-0BBD-9F82-C578A947E841}"/>
              </a:ext>
            </a:extLst>
          </p:cNvPr>
          <p:cNvSpPr txBox="1"/>
          <p:nvPr/>
        </p:nvSpPr>
        <p:spPr>
          <a:xfrm>
            <a:off x="857108" y="3507113"/>
            <a:ext cx="1032820" cy="153888"/>
          </a:xfrm>
          <a:prstGeom prst="rect">
            <a:avLst/>
          </a:prstGeom>
          <a:noFill/>
        </p:spPr>
        <p:txBody>
          <a:bodyPr wrap="square" lIns="0" tIns="0" rIns="0" bIns="0" rtlCol="0" anchor="ctr">
            <a:spAutoFit/>
          </a:bodyPr>
          <a:lstStyle/>
          <a:p>
            <a:pPr algn="ctr" defTabSz="914076" fontAlgn="base">
              <a:spcBef>
                <a:spcPct val="0"/>
              </a:spcBef>
              <a:spcAft>
                <a:spcPct val="0"/>
              </a:spcAft>
            </a:pPr>
            <a:r>
              <a:rPr lang="en-US" sz="1000">
                <a:solidFill>
                  <a:schemeClr val="bg1"/>
                </a:solidFill>
                <a:ea typeface="Segoe UI" pitchFamily="34" charset="0"/>
                <a:cs typeface="Segoe UI" pitchFamily="34" charset="0"/>
              </a:rPr>
              <a:t>Virtual servers</a:t>
            </a:r>
          </a:p>
        </p:txBody>
      </p:sp>
      <p:sp>
        <p:nvSpPr>
          <p:cNvPr id="6" name="TextBox 5">
            <a:extLst>
              <a:ext uri="{FF2B5EF4-FFF2-40B4-BE49-F238E27FC236}">
                <a16:creationId xmlns:a16="http://schemas.microsoft.com/office/drawing/2014/main" id="{AC6266CD-9BB7-1133-6AE1-920E19D78D0D}"/>
              </a:ext>
            </a:extLst>
          </p:cNvPr>
          <p:cNvSpPr txBox="1"/>
          <p:nvPr/>
        </p:nvSpPr>
        <p:spPr>
          <a:xfrm>
            <a:off x="2065169" y="4338184"/>
            <a:ext cx="1032820" cy="153888"/>
          </a:xfrm>
          <a:prstGeom prst="rect">
            <a:avLst/>
          </a:prstGeom>
          <a:noFill/>
        </p:spPr>
        <p:txBody>
          <a:bodyPr wrap="square" lIns="0" tIns="0" rIns="0" bIns="0" rtlCol="0" anchor="ctr">
            <a:spAutoFit/>
          </a:bodyPr>
          <a:lstStyle/>
          <a:p>
            <a:pPr algn="ctr" defTabSz="914076" fontAlgn="base">
              <a:spcBef>
                <a:spcPct val="0"/>
              </a:spcBef>
              <a:spcAft>
                <a:spcPct val="0"/>
              </a:spcAft>
            </a:pPr>
            <a:r>
              <a:rPr lang="en-US" sz="1000">
                <a:solidFill>
                  <a:schemeClr val="bg1"/>
                </a:solidFill>
                <a:ea typeface="Segoe UI" pitchFamily="34" charset="0"/>
                <a:cs typeface="Segoe UI" pitchFamily="34" charset="0"/>
              </a:rPr>
              <a:t>Workstations</a:t>
            </a:r>
          </a:p>
        </p:txBody>
      </p:sp>
      <p:sp>
        <p:nvSpPr>
          <p:cNvPr id="7" name="TextBox 6">
            <a:extLst>
              <a:ext uri="{FF2B5EF4-FFF2-40B4-BE49-F238E27FC236}">
                <a16:creationId xmlns:a16="http://schemas.microsoft.com/office/drawing/2014/main" id="{D6EA7092-D9EE-F617-7BE8-1985C9687A82}"/>
              </a:ext>
            </a:extLst>
          </p:cNvPr>
          <p:cNvSpPr txBox="1"/>
          <p:nvPr/>
        </p:nvSpPr>
        <p:spPr>
          <a:xfrm>
            <a:off x="2022284" y="3504937"/>
            <a:ext cx="1032820" cy="153888"/>
          </a:xfrm>
          <a:prstGeom prst="rect">
            <a:avLst/>
          </a:prstGeom>
          <a:noFill/>
        </p:spPr>
        <p:txBody>
          <a:bodyPr wrap="square" lIns="0" tIns="0" rIns="0" bIns="0" rtlCol="0" anchor="ctr">
            <a:spAutoFit/>
          </a:bodyPr>
          <a:lstStyle/>
          <a:p>
            <a:pPr algn="ctr" defTabSz="914076" fontAlgn="base">
              <a:spcBef>
                <a:spcPct val="0"/>
              </a:spcBef>
              <a:spcAft>
                <a:spcPct val="0"/>
              </a:spcAft>
            </a:pPr>
            <a:r>
              <a:rPr lang="en-US" sz="1000">
                <a:solidFill>
                  <a:schemeClr val="bg1"/>
                </a:solidFill>
                <a:ea typeface="Segoe UI" pitchFamily="34" charset="0"/>
                <a:cs typeface="Segoe UI" pitchFamily="34" charset="0"/>
              </a:rPr>
              <a:t>Physical servers</a:t>
            </a:r>
          </a:p>
        </p:txBody>
      </p:sp>
      <p:sp>
        <p:nvSpPr>
          <p:cNvPr id="8" name="Rounded Rectangle 60">
            <a:extLst>
              <a:ext uri="{FF2B5EF4-FFF2-40B4-BE49-F238E27FC236}">
                <a16:creationId xmlns:a16="http://schemas.microsoft.com/office/drawing/2014/main" id="{ECAA6760-1242-F78A-F919-9015E56F32B8}"/>
              </a:ext>
            </a:extLst>
          </p:cNvPr>
          <p:cNvSpPr/>
          <p:nvPr/>
        </p:nvSpPr>
        <p:spPr bwMode="auto">
          <a:xfrm>
            <a:off x="695036" y="1842308"/>
            <a:ext cx="2493558" cy="2873300"/>
          </a:xfrm>
          <a:prstGeom prst="roundRect">
            <a:avLst>
              <a:gd name="adj" fmla="val 3204"/>
            </a:avLst>
          </a:prstGeom>
          <a:noFill/>
          <a:ln w="25400">
            <a:gradFill>
              <a:gsLst>
                <a:gs pos="0">
                  <a:srgbClr val="93EA20"/>
                </a:gs>
                <a:gs pos="100000">
                  <a:srgbClr val="00E296"/>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RU" sz="1800">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a:extLst>
              <a:ext uri="{FF2B5EF4-FFF2-40B4-BE49-F238E27FC236}">
                <a16:creationId xmlns:a16="http://schemas.microsoft.com/office/drawing/2014/main" id="{4A921B8B-D90B-DC73-8C5B-607DE7F19C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9046" y="3938318"/>
            <a:ext cx="389142" cy="286736"/>
          </a:xfrm>
          <a:prstGeom prst="rect">
            <a:avLst/>
          </a:prstGeom>
        </p:spPr>
      </p:pic>
      <p:pic>
        <p:nvPicPr>
          <p:cNvPr id="11" name="Graphic 10">
            <a:extLst>
              <a:ext uri="{FF2B5EF4-FFF2-40B4-BE49-F238E27FC236}">
                <a16:creationId xmlns:a16="http://schemas.microsoft.com/office/drawing/2014/main" id="{E1524071-7DDA-F0CD-8C04-C4F8902034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9046" y="3298025"/>
            <a:ext cx="346257" cy="100232"/>
          </a:xfrm>
          <a:prstGeom prst="rect">
            <a:avLst/>
          </a:prstGeom>
        </p:spPr>
      </p:pic>
      <p:pic>
        <p:nvPicPr>
          <p:cNvPr id="12" name="Graphic 11">
            <a:extLst>
              <a:ext uri="{FF2B5EF4-FFF2-40B4-BE49-F238E27FC236}">
                <a16:creationId xmlns:a16="http://schemas.microsoft.com/office/drawing/2014/main" id="{8B220F56-9B04-2330-C1E2-93BFBF7F37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8122" y="3182972"/>
            <a:ext cx="254869" cy="254869"/>
          </a:xfrm>
          <a:prstGeom prst="rect">
            <a:avLst/>
          </a:prstGeom>
        </p:spPr>
      </p:pic>
      <p:sp>
        <p:nvSpPr>
          <p:cNvPr id="13" name="TextBox 12">
            <a:extLst>
              <a:ext uri="{FF2B5EF4-FFF2-40B4-BE49-F238E27FC236}">
                <a16:creationId xmlns:a16="http://schemas.microsoft.com/office/drawing/2014/main" id="{A5C79DE9-8DC9-8EF4-F806-064490368A71}"/>
              </a:ext>
            </a:extLst>
          </p:cNvPr>
          <p:cNvSpPr txBox="1"/>
          <p:nvPr/>
        </p:nvSpPr>
        <p:spPr>
          <a:xfrm>
            <a:off x="1277959" y="2777451"/>
            <a:ext cx="1325796" cy="338554"/>
          </a:xfrm>
          <a:prstGeom prst="rect">
            <a:avLst/>
          </a:prstGeom>
          <a:noFill/>
        </p:spPr>
        <p:txBody>
          <a:bodyPr wrap="square" rtlCol="0">
            <a:spAutoFit/>
          </a:bodyPr>
          <a:lstStyle/>
          <a:p>
            <a:pPr algn="ctr" defTabSz="914378">
              <a:defRPr/>
            </a:pPr>
            <a:r>
              <a:rPr lang="en-US" sz="800" kern="0" dirty="0">
                <a:solidFill>
                  <a:schemeClr val="bg1"/>
                </a:solidFill>
                <a:ea typeface="Tahoma" charset="0"/>
                <a:cs typeface="Tahoma" charset="0"/>
              </a:rPr>
              <a:t>Veeam Backup</a:t>
            </a:r>
          </a:p>
          <a:p>
            <a:pPr algn="ctr" defTabSz="914378">
              <a:defRPr/>
            </a:pPr>
            <a:r>
              <a:rPr lang="en-US" sz="800" kern="0" dirty="0">
                <a:solidFill>
                  <a:schemeClr val="bg1"/>
                </a:solidFill>
                <a:ea typeface="Tahoma" charset="0"/>
                <a:cs typeface="Tahoma" charset="0"/>
              </a:rPr>
              <a:t>&amp; Replication™</a:t>
            </a:r>
          </a:p>
        </p:txBody>
      </p:sp>
      <p:pic>
        <p:nvPicPr>
          <p:cNvPr id="14" name="Graphic 13">
            <a:extLst>
              <a:ext uri="{FF2B5EF4-FFF2-40B4-BE49-F238E27FC236}">
                <a16:creationId xmlns:a16="http://schemas.microsoft.com/office/drawing/2014/main" id="{EDF6CF49-F440-D197-20E8-A936973C28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59957" y="2361215"/>
            <a:ext cx="381600" cy="381600"/>
          </a:xfrm>
          <a:prstGeom prst="rect">
            <a:avLst/>
          </a:prstGeom>
        </p:spPr>
      </p:pic>
      <p:pic>
        <p:nvPicPr>
          <p:cNvPr id="15" name="Graphic 14">
            <a:extLst>
              <a:ext uri="{FF2B5EF4-FFF2-40B4-BE49-F238E27FC236}">
                <a16:creationId xmlns:a16="http://schemas.microsoft.com/office/drawing/2014/main" id="{EB678BD9-43BC-DC08-3916-72C6A2A52E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61327" y="2150284"/>
            <a:ext cx="312918" cy="312918"/>
          </a:xfrm>
          <a:prstGeom prst="rect">
            <a:avLst/>
          </a:prstGeom>
        </p:spPr>
      </p:pic>
      <p:sp>
        <p:nvSpPr>
          <p:cNvPr id="16" name="TextBox 15">
            <a:extLst>
              <a:ext uri="{FF2B5EF4-FFF2-40B4-BE49-F238E27FC236}">
                <a16:creationId xmlns:a16="http://schemas.microsoft.com/office/drawing/2014/main" id="{6337485A-5AC2-314D-B265-52E8116262BA}"/>
              </a:ext>
            </a:extLst>
          </p:cNvPr>
          <p:cNvSpPr txBox="1"/>
          <p:nvPr/>
        </p:nvSpPr>
        <p:spPr>
          <a:xfrm>
            <a:off x="4181747" y="1846145"/>
            <a:ext cx="1038503" cy="338554"/>
          </a:xfrm>
          <a:prstGeom prst="rect">
            <a:avLst/>
          </a:prstGeom>
          <a:noFill/>
        </p:spPr>
        <p:txBody>
          <a:bodyPr wrap="square" rtlCol="0">
            <a:spAutoFit/>
          </a:bodyPr>
          <a:lstStyle/>
          <a:p>
            <a:pPr algn="ctr" defTabSz="914378">
              <a:defRPr/>
            </a:pPr>
            <a:r>
              <a:rPr lang="en-US" sz="800" kern="0" dirty="0">
                <a:solidFill>
                  <a:schemeClr val="bg1"/>
                </a:solidFill>
                <a:ea typeface="Tahoma" charset="0"/>
                <a:cs typeface="Tahoma" charset="0"/>
              </a:rPr>
              <a:t>Veeam Cloud Connect repository</a:t>
            </a:r>
          </a:p>
        </p:txBody>
      </p:sp>
      <p:sp>
        <p:nvSpPr>
          <p:cNvPr id="17" name="TextBox 16">
            <a:extLst>
              <a:ext uri="{FF2B5EF4-FFF2-40B4-BE49-F238E27FC236}">
                <a16:creationId xmlns:a16="http://schemas.microsoft.com/office/drawing/2014/main" id="{9B462DB2-02E2-6ADB-68FD-A9C79142E98B}"/>
              </a:ext>
            </a:extLst>
          </p:cNvPr>
          <p:cNvSpPr txBox="1"/>
          <p:nvPr/>
        </p:nvSpPr>
        <p:spPr>
          <a:xfrm>
            <a:off x="5288456" y="1846146"/>
            <a:ext cx="1015831" cy="338554"/>
          </a:xfrm>
          <a:prstGeom prst="rect">
            <a:avLst/>
          </a:prstGeom>
          <a:noFill/>
        </p:spPr>
        <p:txBody>
          <a:bodyPr wrap="square" rtlCol="0">
            <a:spAutoFit/>
          </a:bodyPr>
          <a:lstStyle/>
          <a:p>
            <a:pPr algn="ctr" defTabSz="914378">
              <a:defRPr/>
            </a:pPr>
            <a:r>
              <a:rPr lang="en-US" sz="800" kern="0">
                <a:solidFill>
                  <a:schemeClr val="bg1"/>
                </a:solidFill>
                <a:ea typeface="Tahoma" charset="0"/>
                <a:cs typeface="Tahoma" charset="0"/>
              </a:rPr>
              <a:t>Veeam Service Provider Console</a:t>
            </a:r>
          </a:p>
        </p:txBody>
      </p:sp>
      <p:pic>
        <p:nvPicPr>
          <p:cNvPr id="18" name="Graphic 17">
            <a:extLst>
              <a:ext uri="{FF2B5EF4-FFF2-40B4-BE49-F238E27FC236}">
                <a16:creationId xmlns:a16="http://schemas.microsoft.com/office/drawing/2014/main" id="{563A9475-C027-793E-7315-B4EFD27713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78858" y="2164960"/>
            <a:ext cx="313057" cy="304361"/>
          </a:xfrm>
          <a:prstGeom prst="rect">
            <a:avLst/>
          </a:prstGeom>
        </p:spPr>
      </p:pic>
      <p:pic>
        <p:nvPicPr>
          <p:cNvPr id="19" name="Graphic 18">
            <a:extLst>
              <a:ext uri="{FF2B5EF4-FFF2-40B4-BE49-F238E27FC236}">
                <a16:creationId xmlns:a16="http://schemas.microsoft.com/office/drawing/2014/main" id="{5D6387CF-4022-38E4-35E9-16EC0B3F9A6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66372" y="2421935"/>
            <a:ext cx="313057" cy="304361"/>
          </a:xfrm>
          <a:prstGeom prst="rect">
            <a:avLst/>
          </a:prstGeom>
        </p:spPr>
      </p:pic>
      <p:sp>
        <p:nvSpPr>
          <p:cNvPr id="20" name="TextBox 19">
            <a:extLst>
              <a:ext uri="{FF2B5EF4-FFF2-40B4-BE49-F238E27FC236}">
                <a16:creationId xmlns:a16="http://schemas.microsoft.com/office/drawing/2014/main" id="{9C7456A6-6A1C-F6B8-F73A-A4E9C35DCCEE}"/>
              </a:ext>
            </a:extLst>
          </p:cNvPr>
          <p:cNvSpPr txBox="1"/>
          <p:nvPr/>
        </p:nvSpPr>
        <p:spPr>
          <a:xfrm>
            <a:off x="619080" y="1557850"/>
            <a:ext cx="2643553" cy="307777"/>
          </a:xfrm>
          <a:prstGeom prst="rect">
            <a:avLst/>
          </a:prstGeom>
          <a:noFill/>
        </p:spPr>
        <p:txBody>
          <a:bodyPr wrap="square">
            <a:spAutoFit/>
          </a:bodyPr>
          <a:lstStyle/>
          <a:p>
            <a:pPr algn="ctr"/>
            <a:r>
              <a:rPr lang="en-GB" sz="1400" b="1" dirty="0">
                <a:solidFill>
                  <a:srgbClr val="93EA20"/>
                </a:solidFill>
              </a:rPr>
              <a:t>Customer Environment</a:t>
            </a:r>
            <a:endParaRPr lang="ru-RU" sz="1400" b="1" dirty="0">
              <a:solidFill>
                <a:srgbClr val="93EA20"/>
              </a:solidFill>
            </a:endParaRPr>
          </a:p>
        </p:txBody>
      </p:sp>
      <p:sp>
        <p:nvSpPr>
          <p:cNvPr id="21" name="TextBox 20">
            <a:extLst>
              <a:ext uri="{FF2B5EF4-FFF2-40B4-BE49-F238E27FC236}">
                <a16:creationId xmlns:a16="http://schemas.microsoft.com/office/drawing/2014/main" id="{322EC8B5-68DB-F1DA-657B-F750BA496746}"/>
              </a:ext>
            </a:extLst>
          </p:cNvPr>
          <p:cNvSpPr txBox="1"/>
          <p:nvPr/>
        </p:nvSpPr>
        <p:spPr>
          <a:xfrm>
            <a:off x="845119" y="4229041"/>
            <a:ext cx="1032820" cy="307777"/>
          </a:xfrm>
          <a:prstGeom prst="rect">
            <a:avLst/>
          </a:prstGeom>
          <a:noFill/>
        </p:spPr>
        <p:txBody>
          <a:bodyPr wrap="square" lIns="0" tIns="0" rIns="0" bIns="0" rtlCol="0" anchor="ctr">
            <a:spAutoFit/>
          </a:bodyPr>
          <a:lstStyle/>
          <a:p>
            <a:pPr algn="ctr" defTabSz="914076" fontAlgn="base">
              <a:spcBef>
                <a:spcPct val="0"/>
              </a:spcBef>
              <a:spcAft>
                <a:spcPct val="0"/>
              </a:spcAft>
            </a:pPr>
            <a:r>
              <a:rPr lang="en-US" sz="1000">
                <a:solidFill>
                  <a:schemeClr val="bg1"/>
                </a:solidFill>
                <a:ea typeface="Segoe UI" pitchFamily="34" charset="0"/>
                <a:cs typeface="Segoe UI" pitchFamily="34" charset="0"/>
              </a:rPr>
              <a:t>Public </a:t>
            </a:r>
            <a:r>
              <a:rPr lang="en-US" sz="1000" err="1">
                <a:solidFill>
                  <a:schemeClr val="bg1"/>
                </a:solidFill>
                <a:ea typeface="Segoe UI" pitchFamily="34" charset="0"/>
                <a:cs typeface="Segoe UI" pitchFamily="34" charset="0"/>
              </a:rPr>
              <a:t>Cloudservers</a:t>
            </a:r>
            <a:endParaRPr lang="en-US" sz="1000">
              <a:solidFill>
                <a:schemeClr val="bg1"/>
              </a:solidFill>
              <a:ea typeface="Segoe UI" pitchFamily="34" charset="0"/>
              <a:cs typeface="Segoe UI" pitchFamily="34" charset="0"/>
            </a:endParaRPr>
          </a:p>
        </p:txBody>
      </p:sp>
      <p:pic>
        <p:nvPicPr>
          <p:cNvPr id="22" name="Graphic 21">
            <a:extLst>
              <a:ext uri="{FF2B5EF4-FFF2-40B4-BE49-F238E27FC236}">
                <a16:creationId xmlns:a16="http://schemas.microsoft.com/office/drawing/2014/main" id="{F9C6B9A3-DA37-4BCC-6DD2-773C8F2754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8122" y="3930585"/>
            <a:ext cx="254869" cy="254869"/>
          </a:xfrm>
          <a:prstGeom prst="rect">
            <a:avLst/>
          </a:prstGeom>
        </p:spPr>
      </p:pic>
    </p:spTree>
    <p:extLst>
      <p:ext uri="{BB962C8B-B14F-4D97-AF65-F5344CB8AC3E}">
        <p14:creationId xmlns:p14="http://schemas.microsoft.com/office/powerpoint/2010/main" val="1614274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3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1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27"/>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6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2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6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25"/>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2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2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1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1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2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17"/>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18"/>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16"/>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21"/>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9"/>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1" nodeType="clickEffect">
                                  <p:stCondLst>
                                    <p:cond delay="0"/>
                                  </p:stCondLst>
                                  <p:childTnLst>
                                    <p:set>
                                      <p:cBhvr>
                                        <p:cTn id="107"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62" grpId="0" animBg="1"/>
      <p:bldP spid="62" grpId="1" animBg="1"/>
      <p:bldP spid="63" grpId="0" animBg="1"/>
      <p:bldP spid="63" grpId="1" animBg="1"/>
      <p:bldP spid="64" grpId="0" animBg="1"/>
      <p:bldP spid="65" grpId="0"/>
      <p:bldP spid="114" grpId="0"/>
      <p:bldP spid="115" grpId="0" animBg="1"/>
      <p:bldP spid="116" grpId="0" animBg="1"/>
      <p:bldP spid="117" grpId="0"/>
      <p:bldP spid="118" grpId="0"/>
      <p:bldP spid="119" grpId="0" animBg="1"/>
      <p:bldP spid="120" grpId="0" animBg="1"/>
      <p:bldP spid="121" grpId="0" animBg="1"/>
      <p:bldP spid="121" grpId="1" animBg="1"/>
      <p:bldP spid="125" grpId="0" animBg="1"/>
      <p:bldP spid="126" grpId="0" animBg="1"/>
      <p:bldP spid="127" grpId="0" animBg="1"/>
      <p:bldP spid="128" grpId="0" animBg="1"/>
      <p:bldP spid="3" grpId="0"/>
      <p:bldP spid="5" grpId="0"/>
      <p:bldP spid="6" grpId="0"/>
      <p:bldP spid="7" grpId="0"/>
      <p:bldP spid="8" grpId="0" animBg="1"/>
      <p:bldP spid="13" grpId="0"/>
      <p:bldP spid="16" grpId="0"/>
      <p:bldP spid="17"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a:extLst>
              <a:ext uri="{FF2B5EF4-FFF2-40B4-BE49-F238E27FC236}">
                <a16:creationId xmlns:a16="http://schemas.microsoft.com/office/drawing/2014/main" id="{A717DF0A-60F2-1C46-B343-F062DBE73E0B}"/>
              </a:ext>
            </a:extLst>
          </p:cNvPr>
          <p:cNvSpPr txBox="1"/>
          <p:nvPr/>
        </p:nvSpPr>
        <p:spPr>
          <a:xfrm>
            <a:off x="381000" y="762040"/>
            <a:ext cx="8264980" cy="523220"/>
          </a:xfrm>
          <a:prstGeom prst="rect">
            <a:avLst/>
          </a:prstGeom>
          <a:noFill/>
        </p:spPr>
        <p:txBody>
          <a:bodyPr wrap="square" lIns="0">
            <a:spAutoFit/>
          </a:bodyPr>
          <a:lstStyle/>
          <a:p>
            <a:pPr defTabSz="914031" fontAlgn="base">
              <a:spcBef>
                <a:spcPct val="0"/>
              </a:spcBef>
              <a:spcAft>
                <a:spcPct val="0"/>
              </a:spcAft>
              <a:defRPr/>
            </a:pPr>
            <a:r>
              <a:rPr lang="en-US" sz="1400" dirty="0">
                <a:solidFill>
                  <a:schemeClr val="bg1"/>
                </a:solidFill>
                <a:ea typeface="Segoe UI" pitchFamily="34" charset="0"/>
                <a:cs typeface="Segoe UI" pitchFamily="34" charset="0"/>
              </a:rPr>
              <a:t>Veeam provides the connection between customers and providers to make executing </a:t>
            </a:r>
            <a:br>
              <a:rPr lang="en-US" sz="1400" dirty="0">
                <a:solidFill>
                  <a:schemeClr val="bg1"/>
                </a:solidFill>
                <a:ea typeface="Segoe UI" pitchFamily="34" charset="0"/>
                <a:cs typeface="Segoe UI" pitchFamily="34" charset="0"/>
              </a:rPr>
            </a:br>
            <a:r>
              <a:rPr lang="en-US" sz="1400" dirty="0">
                <a:solidFill>
                  <a:schemeClr val="bg1"/>
                </a:solidFill>
                <a:ea typeface="Segoe UI" pitchFamily="34" charset="0"/>
                <a:cs typeface="Segoe UI" pitchFamily="34" charset="0"/>
              </a:rPr>
              <a:t>full- or partial-site failover an affordable and effective reality. </a:t>
            </a:r>
          </a:p>
        </p:txBody>
      </p:sp>
      <p:sp>
        <p:nvSpPr>
          <p:cNvPr id="4" name="Title 3">
            <a:extLst>
              <a:ext uri="{FF2B5EF4-FFF2-40B4-BE49-F238E27FC236}">
                <a16:creationId xmlns:a16="http://schemas.microsoft.com/office/drawing/2014/main" id="{D493EECE-905C-5975-AC19-1437D9BE789D}"/>
              </a:ext>
            </a:extLst>
          </p:cNvPr>
          <p:cNvSpPr>
            <a:spLocks noGrp="1"/>
          </p:cNvSpPr>
          <p:nvPr>
            <p:ph type="title"/>
          </p:nvPr>
        </p:nvSpPr>
        <p:spPr>
          <a:prstGeom prst="rect">
            <a:avLst/>
          </a:prstGeom>
        </p:spPr>
        <p:txBody>
          <a:bodyPr/>
          <a:lstStyle/>
          <a:p>
            <a:r>
              <a:rPr lang="en-US" dirty="0">
                <a:solidFill>
                  <a:srgbClr val="FFFFFF"/>
                </a:solidFill>
              </a:rPr>
              <a:t>Disaster Recovery as a Service (</a:t>
            </a:r>
            <a:r>
              <a:rPr lang="en-US" dirty="0" err="1">
                <a:solidFill>
                  <a:srgbClr val="FFFFFF"/>
                </a:solidFill>
              </a:rPr>
              <a:t>DRaaS</a:t>
            </a:r>
            <a:r>
              <a:rPr lang="en-US" dirty="0">
                <a:solidFill>
                  <a:srgbClr val="FFFFFF"/>
                </a:solidFill>
              </a:rPr>
              <a:t>)</a:t>
            </a:r>
          </a:p>
        </p:txBody>
      </p:sp>
      <p:sp>
        <p:nvSpPr>
          <p:cNvPr id="76" name="Freeform 3">
            <a:extLst>
              <a:ext uri="{FF2B5EF4-FFF2-40B4-BE49-F238E27FC236}">
                <a16:creationId xmlns:a16="http://schemas.microsoft.com/office/drawing/2014/main" id="{767597C6-86CA-43AC-8A20-44348F0D2BDF}"/>
              </a:ext>
            </a:extLst>
          </p:cNvPr>
          <p:cNvSpPr/>
          <p:nvPr/>
        </p:nvSpPr>
        <p:spPr bwMode="auto">
          <a:xfrm>
            <a:off x="4362288" y="2551440"/>
            <a:ext cx="244444" cy="1839756"/>
          </a:xfrm>
          <a:custGeom>
            <a:avLst/>
            <a:gdLst>
              <a:gd name="connsiteX0" fmla="*/ 0 w 244444"/>
              <a:gd name="connsiteY0" fmla="*/ 0 h 1376126"/>
              <a:gd name="connsiteX1" fmla="*/ 0 w 244444"/>
              <a:gd name="connsiteY1" fmla="*/ 1376126 h 1376126"/>
              <a:gd name="connsiteX2" fmla="*/ 244444 w 244444"/>
              <a:gd name="connsiteY2" fmla="*/ 1376126 h 1376126"/>
            </a:gdLst>
            <a:ahLst/>
            <a:cxnLst>
              <a:cxn ang="0">
                <a:pos x="connsiteX0" y="connsiteY0"/>
              </a:cxn>
              <a:cxn ang="0">
                <a:pos x="connsiteX1" y="connsiteY1"/>
              </a:cxn>
              <a:cxn ang="0">
                <a:pos x="connsiteX2" y="connsiteY2"/>
              </a:cxn>
            </a:cxnLst>
            <a:rect l="l" t="t" r="r" b="b"/>
            <a:pathLst>
              <a:path w="244444" h="1376126">
                <a:moveTo>
                  <a:pt x="0" y="0"/>
                </a:moveTo>
                <a:lnTo>
                  <a:pt x="0" y="1376126"/>
                </a:lnTo>
                <a:lnTo>
                  <a:pt x="244444" y="1376126"/>
                </a:lnTo>
              </a:path>
            </a:pathLst>
          </a:custGeom>
          <a:noFill/>
          <a:ln w="12700" cap="rnd">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RU" sz="1800"/>
          </a:p>
        </p:txBody>
      </p:sp>
      <p:sp>
        <p:nvSpPr>
          <p:cNvPr id="50" name="Freeform 50">
            <a:extLst>
              <a:ext uri="{FF2B5EF4-FFF2-40B4-BE49-F238E27FC236}">
                <a16:creationId xmlns:a16="http://schemas.microsoft.com/office/drawing/2014/main" id="{3A06C05B-8C63-4E10-80D5-E6918191A1C5}"/>
              </a:ext>
            </a:extLst>
          </p:cNvPr>
          <p:cNvSpPr/>
          <p:nvPr/>
        </p:nvSpPr>
        <p:spPr bwMode="auto">
          <a:xfrm>
            <a:off x="4372147" y="3911976"/>
            <a:ext cx="225468" cy="0"/>
          </a:xfrm>
          <a:custGeom>
            <a:avLst/>
            <a:gdLst>
              <a:gd name="connsiteX0" fmla="*/ 0 w 225468"/>
              <a:gd name="connsiteY0" fmla="*/ 0 h 0"/>
              <a:gd name="connsiteX1" fmla="*/ 225468 w 225468"/>
              <a:gd name="connsiteY1" fmla="*/ 0 h 0"/>
            </a:gdLst>
            <a:ahLst/>
            <a:cxnLst>
              <a:cxn ang="0">
                <a:pos x="connsiteX0" y="connsiteY0"/>
              </a:cxn>
              <a:cxn ang="0">
                <a:pos x="connsiteX1" y="connsiteY1"/>
              </a:cxn>
            </a:cxnLst>
            <a:rect l="l" t="t" r="r" b="b"/>
            <a:pathLst>
              <a:path w="225468">
                <a:moveTo>
                  <a:pt x="0" y="0"/>
                </a:moveTo>
                <a:lnTo>
                  <a:pt x="225468" y="0"/>
                </a:lnTo>
              </a:path>
            </a:pathLst>
          </a:custGeom>
          <a:noFill/>
          <a:ln w="12700" cap="rnd">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RU" sz="1800"/>
          </a:p>
        </p:txBody>
      </p:sp>
      <p:sp>
        <p:nvSpPr>
          <p:cNvPr id="51" name="Freeform 4">
            <a:extLst>
              <a:ext uri="{FF2B5EF4-FFF2-40B4-BE49-F238E27FC236}">
                <a16:creationId xmlns:a16="http://schemas.microsoft.com/office/drawing/2014/main" id="{63D12B1A-8175-42BE-A58D-0A5C91158FCC}"/>
              </a:ext>
            </a:extLst>
          </p:cNvPr>
          <p:cNvSpPr/>
          <p:nvPr/>
        </p:nvSpPr>
        <p:spPr bwMode="auto">
          <a:xfrm>
            <a:off x="4372147" y="3422743"/>
            <a:ext cx="225468" cy="0"/>
          </a:xfrm>
          <a:custGeom>
            <a:avLst/>
            <a:gdLst>
              <a:gd name="connsiteX0" fmla="*/ 0 w 225468"/>
              <a:gd name="connsiteY0" fmla="*/ 0 h 0"/>
              <a:gd name="connsiteX1" fmla="*/ 225468 w 225468"/>
              <a:gd name="connsiteY1" fmla="*/ 0 h 0"/>
            </a:gdLst>
            <a:ahLst/>
            <a:cxnLst>
              <a:cxn ang="0">
                <a:pos x="connsiteX0" y="connsiteY0"/>
              </a:cxn>
              <a:cxn ang="0">
                <a:pos x="connsiteX1" y="connsiteY1"/>
              </a:cxn>
            </a:cxnLst>
            <a:rect l="l" t="t" r="r" b="b"/>
            <a:pathLst>
              <a:path w="225468">
                <a:moveTo>
                  <a:pt x="0" y="0"/>
                </a:moveTo>
                <a:lnTo>
                  <a:pt x="225468" y="0"/>
                </a:lnTo>
              </a:path>
            </a:pathLst>
          </a:custGeom>
          <a:noFill/>
          <a:ln w="12700" cap="rnd">
            <a:solidFill>
              <a:schemeClr val="bg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RU" sz="1800"/>
          </a:p>
        </p:txBody>
      </p:sp>
      <p:sp>
        <p:nvSpPr>
          <p:cNvPr id="68" name="Freeform: Shape 61">
            <a:extLst>
              <a:ext uri="{FF2B5EF4-FFF2-40B4-BE49-F238E27FC236}">
                <a16:creationId xmlns:a16="http://schemas.microsoft.com/office/drawing/2014/main" id="{1DD75264-3B47-46F7-B08E-94E049805C4C}"/>
              </a:ext>
            </a:extLst>
          </p:cNvPr>
          <p:cNvSpPr/>
          <p:nvPr/>
        </p:nvSpPr>
        <p:spPr bwMode="auto">
          <a:xfrm rot="10800000">
            <a:off x="3354268" y="2345725"/>
            <a:ext cx="1682062" cy="95917"/>
          </a:xfrm>
          <a:custGeom>
            <a:avLst/>
            <a:gdLst>
              <a:gd name="connsiteX0" fmla="*/ 0 w 1292225"/>
              <a:gd name="connsiteY0" fmla="*/ 0 h 0"/>
              <a:gd name="connsiteX1" fmla="*/ 1292225 w 1292225"/>
              <a:gd name="connsiteY1" fmla="*/ 0 h 0"/>
            </a:gdLst>
            <a:ahLst/>
            <a:cxnLst>
              <a:cxn ang="0">
                <a:pos x="connsiteX0" y="connsiteY0"/>
              </a:cxn>
              <a:cxn ang="0">
                <a:pos x="connsiteX1" y="connsiteY1"/>
              </a:cxn>
            </a:cxnLst>
            <a:rect l="l" t="t" r="r" b="b"/>
            <a:pathLst>
              <a:path w="1292225">
                <a:moveTo>
                  <a:pt x="0" y="0"/>
                </a:moveTo>
                <a:lnTo>
                  <a:pt x="1292225" y="0"/>
                </a:lnTo>
              </a:path>
            </a:pathLst>
          </a:custGeom>
          <a:noFill/>
          <a:ln w="12700" cap="rnd">
            <a:solidFill>
              <a:schemeClr val="bg1"/>
            </a:solidFill>
            <a:prstDash val="solid"/>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t"/>
          <a:lstStyle/>
          <a:p>
            <a:pPr algn="ctr"/>
            <a:endParaRPr lang="ru-RU" sz="1800"/>
          </a:p>
        </p:txBody>
      </p:sp>
      <p:sp>
        <p:nvSpPr>
          <p:cNvPr id="71" name="Rounded Rectangle 125">
            <a:extLst>
              <a:ext uri="{FF2B5EF4-FFF2-40B4-BE49-F238E27FC236}">
                <a16:creationId xmlns:a16="http://schemas.microsoft.com/office/drawing/2014/main" id="{2C42184F-2F35-4217-861A-9033AF258FE4}"/>
              </a:ext>
            </a:extLst>
          </p:cNvPr>
          <p:cNvSpPr/>
          <p:nvPr/>
        </p:nvSpPr>
        <p:spPr bwMode="auto">
          <a:xfrm>
            <a:off x="5117455" y="1859462"/>
            <a:ext cx="1740692" cy="1063974"/>
          </a:xfrm>
          <a:prstGeom prst="roundRect">
            <a:avLst>
              <a:gd name="adj" fmla="val 2852"/>
            </a:avLst>
          </a:prstGeom>
          <a:solidFill>
            <a:schemeClr val="bg1">
              <a:alpha val="8000"/>
            </a:schemeClr>
          </a:solidFill>
          <a:ln w="12700">
            <a:noFill/>
            <a:headEnd type="none" w="med" len="med"/>
            <a:tailEnd type="none" w="med" len="med"/>
          </a:ln>
          <a:effectLst>
            <a:outerShdw blurRad="203418"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RU" sz="1400">
              <a:solidFill>
                <a:srgbClr val="0090FF"/>
              </a:solidFill>
              <a:latin typeface="+mj-lt"/>
              <a:ea typeface="Segoe UI" pitchFamily="34" charset="0"/>
              <a:cs typeface="Segoe UI" pitchFamily="34" charset="0"/>
            </a:endParaRPr>
          </a:p>
        </p:txBody>
      </p:sp>
      <p:sp>
        <p:nvSpPr>
          <p:cNvPr id="72" name="Rounded Rectangle 126">
            <a:extLst>
              <a:ext uri="{FF2B5EF4-FFF2-40B4-BE49-F238E27FC236}">
                <a16:creationId xmlns:a16="http://schemas.microsoft.com/office/drawing/2014/main" id="{A19E5B7D-C334-444F-BD03-164ADA87C1C4}"/>
              </a:ext>
            </a:extLst>
          </p:cNvPr>
          <p:cNvSpPr/>
          <p:nvPr/>
        </p:nvSpPr>
        <p:spPr bwMode="auto">
          <a:xfrm>
            <a:off x="5273062" y="2392130"/>
            <a:ext cx="1429476" cy="372167"/>
          </a:xfrm>
          <a:prstGeom prst="roundRect">
            <a:avLst>
              <a:gd name="adj" fmla="val 7222"/>
            </a:avLst>
          </a:prstGeom>
          <a:solidFill>
            <a:srgbClr val="0090FF"/>
          </a:solidFill>
          <a:ln w="12700">
            <a:noFill/>
            <a:headEnd type="none" w="med" len="med"/>
            <a:tailEnd type="none" w="med" len="med"/>
          </a:ln>
          <a:effectLst>
            <a:outerShdw blurRad="203418"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RU" sz="1400">
              <a:solidFill>
                <a:srgbClr val="0090FF"/>
              </a:solidFill>
              <a:latin typeface="+mj-lt"/>
              <a:ea typeface="Segoe UI" pitchFamily="34" charset="0"/>
              <a:cs typeface="Segoe UI" pitchFamily="34" charset="0"/>
            </a:endParaRPr>
          </a:p>
        </p:txBody>
      </p:sp>
      <p:sp>
        <p:nvSpPr>
          <p:cNvPr id="73" name="TextBox 72">
            <a:extLst>
              <a:ext uri="{FF2B5EF4-FFF2-40B4-BE49-F238E27FC236}">
                <a16:creationId xmlns:a16="http://schemas.microsoft.com/office/drawing/2014/main" id="{B0C2681F-28C8-4765-AD8D-227B2D6E2D0E}"/>
              </a:ext>
            </a:extLst>
          </p:cNvPr>
          <p:cNvSpPr txBox="1"/>
          <p:nvPr/>
        </p:nvSpPr>
        <p:spPr>
          <a:xfrm>
            <a:off x="5195259" y="2030295"/>
            <a:ext cx="1585084" cy="169277"/>
          </a:xfrm>
          <a:prstGeom prst="rect">
            <a:avLst/>
          </a:prstGeom>
          <a:noFill/>
        </p:spPr>
        <p:txBody>
          <a:bodyPr wrap="square" lIns="0" tIns="0" rIns="0" bIns="0" rtlCol="0" anchor="ctr">
            <a:spAutoFit/>
          </a:bodyPr>
          <a:lstStyle/>
          <a:p>
            <a:pPr algn="ctr"/>
            <a:r>
              <a:rPr lang="en-GB" sz="1100" b="1">
                <a:solidFill>
                  <a:schemeClr val="bg1"/>
                </a:solidFill>
              </a:rPr>
              <a:t>Your managed cloud</a:t>
            </a:r>
          </a:p>
        </p:txBody>
      </p:sp>
      <p:sp>
        <p:nvSpPr>
          <p:cNvPr id="74" name="TextBox 73">
            <a:extLst>
              <a:ext uri="{FF2B5EF4-FFF2-40B4-BE49-F238E27FC236}">
                <a16:creationId xmlns:a16="http://schemas.microsoft.com/office/drawing/2014/main" id="{EF930ACE-3614-4A1F-8868-EFF64BF986DF}"/>
              </a:ext>
            </a:extLst>
          </p:cNvPr>
          <p:cNvSpPr txBox="1"/>
          <p:nvPr/>
        </p:nvSpPr>
        <p:spPr>
          <a:xfrm>
            <a:off x="5189381" y="2447100"/>
            <a:ext cx="1278790" cy="246221"/>
          </a:xfrm>
          <a:prstGeom prst="rect">
            <a:avLst/>
          </a:prstGeom>
          <a:noFill/>
        </p:spPr>
        <p:txBody>
          <a:bodyPr wrap="square" lIns="0" tIns="0" rIns="0" bIns="0" rtlCol="0" anchor="ctr">
            <a:spAutoFit/>
          </a:bodyPr>
          <a:lstStyle/>
          <a:p>
            <a:pPr algn="ctr" defTabSz="685540" fontAlgn="base">
              <a:spcBef>
                <a:spcPct val="0"/>
              </a:spcBef>
              <a:spcAft>
                <a:spcPct val="0"/>
              </a:spcAft>
              <a:defRPr/>
            </a:pPr>
            <a:r>
              <a:rPr lang="en-US" sz="800" kern="0">
                <a:solidFill>
                  <a:srgbClr val="FFFFFF"/>
                </a:solidFill>
                <a:ea typeface="Segoe UI" pitchFamily="34" charset="0"/>
                <a:cs typeface="Segoe UI" pitchFamily="34" charset="0"/>
              </a:rPr>
              <a:t>Off-site backups </a:t>
            </a:r>
            <a:br>
              <a:rPr lang="en-US" sz="800" kern="0">
                <a:solidFill>
                  <a:srgbClr val="FFFFFF"/>
                </a:solidFill>
                <a:ea typeface="Segoe UI" pitchFamily="34" charset="0"/>
                <a:cs typeface="Segoe UI" pitchFamily="34" charset="0"/>
              </a:rPr>
            </a:br>
            <a:r>
              <a:rPr lang="en-US" sz="800" kern="0">
                <a:solidFill>
                  <a:srgbClr val="FFFFFF"/>
                </a:solidFill>
                <a:ea typeface="Segoe UI" pitchFamily="34" charset="0"/>
                <a:cs typeface="Segoe UI" pitchFamily="34" charset="0"/>
              </a:rPr>
              <a:t>and replicas*</a:t>
            </a:r>
          </a:p>
        </p:txBody>
      </p:sp>
      <p:sp>
        <p:nvSpPr>
          <p:cNvPr id="80" name="TextBox 79">
            <a:extLst>
              <a:ext uri="{FF2B5EF4-FFF2-40B4-BE49-F238E27FC236}">
                <a16:creationId xmlns:a16="http://schemas.microsoft.com/office/drawing/2014/main" id="{4150C8E3-BADF-4838-8542-32A2243DDAC3}"/>
              </a:ext>
            </a:extLst>
          </p:cNvPr>
          <p:cNvSpPr txBox="1"/>
          <p:nvPr/>
        </p:nvSpPr>
        <p:spPr>
          <a:xfrm>
            <a:off x="7223287" y="2099061"/>
            <a:ext cx="1412541" cy="584775"/>
          </a:xfrm>
          <a:prstGeom prst="rect">
            <a:avLst/>
          </a:prstGeom>
        </p:spPr>
        <p:txBody>
          <a:bodyPr wrap="square" rtlCol="0" anchor="ctr">
            <a:spAutoFit/>
          </a:bodyPr>
          <a:lstStyle/>
          <a:p>
            <a:r>
              <a:rPr lang="en-US" sz="800" dirty="0">
                <a:solidFill>
                  <a:schemeClr val="bg1"/>
                </a:solidFill>
              </a:rPr>
              <a:t>*Note: Replication </a:t>
            </a:r>
            <a:br>
              <a:rPr lang="en-US" sz="800" dirty="0">
                <a:solidFill>
                  <a:schemeClr val="bg1"/>
                </a:solidFill>
              </a:rPr>
            </a:br>
            <a:r>
              <a:rPr lang="en-US" sz="800" dirty="0">
                <a:solidFill>
                  <a:schemeClr val="bg1"/>
                </a:solidFill>
              </a:rPr>
              <a:t>is not available for </a:t>
            </a:r>
            <a:br>
              <a:rPr lang="en-US" sz="800" dirty="0">
                <a:solidFill>
                  <a:schemeClr val="bg1"/>
                </a:solidFill>
              </a:rPr>
            </a:br>
            <a:r>
              <a:rPr lang="en-US" sz="800" dirty="0">
                <a:solidFill>
                  <a:schemeClr val="bg1"/>
                </a:solidFill>
              </a:rPr>
              <a:t>Agent-protected Physical Servers and Workstations </a:t>
            </a:r>
          </a:p>
        </p:txBody>
      </p:sp>
      <p:grpSp>
        <p:nvGrpSpPr>
          <p:cNvPr id="58" name="Graphic 76">
            <a:extLst>
              <a:ext uri="{FF2B5EF4-FFF2-40B4-BE49-F238E27FC236}">
                <a16:creationId xmlns:a16="http://schemas.microsoft.com/office/drawing/2014/main" id="{E75B3BA6-63C2-7843-B206-5B179C7ABAD7}"/>
              </a:ext>
            </a:extLst>
          </p:cNvPr>
          <p:cNvGrpSpPr/>
          <p:nvPr/>
        </p:nvGrpSpPr>
        <p:grpSpPr>
          <a:xfrm>
            <a:off x="4218918" y="2291055"/>
            <a:ext cx="279154" cy="279154"/>
            <a:chOff x="4572000" y="4056192"/>
            <a:chExt cx="364839" cy="364839"/>
          </a:xfrm>
        </p:grpSpPr>
        <p:sp>
          <p:nvSpPr>
            <p:cNvPr id="59" name="Freeform 58">
              <a:extLst>
                <a:ext uri="{FF2B5EF4-FFF2-40B4-BE49-F238E27FC236}">
                  <a16:creationId xmlns:a16="http://schemas.microsoft.com/office/drawing/2014/main" id="{7B332226-DC19-A34D-985D-299CB42BA670}"/>
                </a:ext>
              </a:extLst>
            </p:cNvPr>
            <p:cNvSpPr/>
            <p:nvPr/>
          </p:nvSpPr>
          <p:spPr>
            <a:xfrm rot="-5382016">
              <a:off x="4572946" y="4057139"/>
              <a:ext cx="362946" cy="362946"/>
            </a:xfrm>
            <a:custGeom>
              <a:avLst/>
              <a:gdLst>
                <a:gd name="connsiteX0" fmla="*/ 0 w 362946"/>
                <a:gd name="connsiteY0" fmla="*/ 0 h 362946"/>
                <a:gd name="connsiteX1" fmla="*/ 362946 w 362946"/>
                <a:gd name="connsiteY1" fmla="*/ 0 h 362946"/>
                <a:gd name="connsiteX2" fmla="*/ 362946 w 362946"/>
                <a:gd name="connsiteY2" fmla="*/ 362946 h 362946"/>
                <a:gd name="connsiteX3" fmla="*/ 0 w 362946"/>
                <a:gd name="connsiteY3" fmla="*/ 362946 h 362946"/>
              </a:gdLst>
              <a:ahLst/>
              <a:cxnLst>
                <a:cxn ang="0">
                  <a:pos x="connsiteX0" y="connsiteY0"/>
                </a:cxn>
                <a:cxn ang="0">
                  <a:pos x="connsiteX1" y="connsiteY1"/>
                </a:cxn>
                <a:cxn ang="0">
                  <a:pos x="connsiteX2" y="connsiteY2"/>
                </a:cxn>
                <a:cxn ang="0">
                  <a:pos x="connsiteX3" y="connsiteY3"/>
                </a:cxn>
              </a:cxnLst>
              <a:rect l="l" t="t" r="r" b="b"/>
              <a:pathLst>
                <a:path w="362946" h="362946">
                  <a:moveTo>
                    <a:pt x="0" y="0"/>
                  </a:moveTo>
                  <a:lnTo>
                    <a:pt x="362946" y="0"/>
                  </a:lnTo>
                  <a:lnTo>
                    <a:pt x="362946" y="362946"/>
                  </a:lnTo>
                  <a:lnTo>
                    <a:pt x="0" y="362946"/>
                  </a:lnTo>
                  <a:close/>
                </a:path>
              </a:pathLst>
            </a:custGeom>
            <a:solidFill>
              <a:schemeClr val="bg1"/>
            </a:solidFill>
            <a:ln w="12587" cap="flat">
              <a:noFill/>
              <a:prstDash val="solid"/>
              <a:miter/>
            </a:ln>
          </p:spPr>
          <p:txBody>
            <a:bodyPr rtlCol="0" anchor="ctr"/>
            <a:lstStyle/>
            <a:p>
              <a:endParaRPr lang="en-RU" sz="1800"/>
            </a:p>
          </p:txBody>
        </p:sp>
        <p:sp>
          <p:nvSpPr>
            <p:cNvPr id="67" name="Freeform 66">
              <a:extLst>
                <a:ext uri="{FF2B5EF4-FFF2-40B4-BE49-F238E27FC236}">
                  <a16:creationId xmlns:a16="http://schemas.microsoft.com/office/drawing/2014/main" id="{D9C5F408-029F-EB4F-AA37-D1F716BB9DD4}"/>
                </a:ext>
              </a:extLst>
            </p:cNvPr>
            <p:cNvSpPr/>
            <p:nvPr/>
          </p:nvSpPr>
          <p:spPr>
            <a:xfrm>
              <a:off x="4647086" y="4199282"/>
              <a:ext cx="65573" cy="75163"/>
            </a:xfrm>
            <a:custGeom>
              <a:avLst/>
              <a:gdLst>
                <a:gd name="connsiteX0" fmla="*/ 0 w 65573"/>
                <a:gd name="connsiteY0" fmla="*/ 43767 h 75163"/>
                <a:gd name="connsiteX1" fmla="*/ 0 w 65573"/>
                <a:gd name="connsiteY1" fmla="*/ 31398 h 75163"/>
                <a:gd name="connsiteX2" fmla="*/ 65573 w 65573"/>
                <a:gd name="connsiteY2" fmla="*/ 0 h 75163"/>
                <a:gd name="connsiteX3" fmla="*/ 65573 w 65573"/>
                <a:gd name="connsiteY3" fmla="*/ 14994 h 75163"/>
                <a:gd name="connsiteX4" fmla="*/ 16403 w 65573"/>
                <a:gd name="connsiteY4" fmla="*/ 37670 h 75163"/>
                <a:gd name="connsiteX5" fmla="*/ 65573 w 65573"/>
                <a:gd name="connsiteY5" fmla="*/ 59817 h 75163"/>
                <a:gd name="connsiteX6" fmla="*/ 65573 w 65573"/>
                <a:gd name="connsiteY6" fmla="*/ 75164 h 7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73" h="75163">
                  <a:moveTo>
                    <a:pt x="0" y="43767"/>
                  </a:moveTo>
                  <a:lnTo>
                    <a:pt x="0" y="31398"/>
                  </a:lnTo>
                  <a:lnTo>
                    <a:pt x="65573" y="0"/>
                  </a:lnTo>
                  <a:lnTo>
                    <a:pt x="65573" y="14994"/>
                  </a:lnTo>
                  <a:lnTo>
                    <a:pt x="16403" y="37670"/>
                  </a:lnTo>
                  <a:lnTo>
                    <a:pt x="65573" y="59817"/>
                  </a:lnTo>
                  <a:lnTo>
                    <a:pt x="65573" y="75164"/>
                  </a:lnTo>
                  <a:close/>
                </a:path>
              </a:pathLst>
            </a:custGeom>
            <a:solidFill>
              <a:srgbClr val="1F22C7"/>
            </a:solidFill>
            <a:ln w="12587" cap="flat">
              <a:noFill/>
              <a:prstDash val="solid"/>
              <a:miter/>
            </a:ln>
          </p:spPr>
          <p:txBody>
            <a:bodyPr rtlCol="0" anchor="ctr"/>
            <a:lstStyle/>
            <a:p>
              <a:endParaRPr lang="en-RU" sz="1800"/>
            </a:p>
          </p:txBody>
        </p:sp>
        <p:sp>
          <p:nvSpPr>
            <p:cNvPr id="70" name="Freeform 69">
              <a:extLst>
                <a:ext uri="{FF2B5EF4-FFF2-40B4-BE49-F238E27FC236}">
                  <a16:creationId xmlns:a16="http://schemas.microsoft.com/office/drawing/2014/main" id="{8FC55835-CD85-A240-BF39-2F20279CA8CF}"/>
                </a:ext>
              </a:extLst>
            </p:cNvPr>
            <p:cNvSpPr/>
            <p:nvPr/>
          </p:nvSpPr>
          <p:spPr>
            <a:xfrm>
              <a:off x="4723984" y="4163712"/>
              <a:ext cx="55642" cy="149798"/>
            </a:xfrm>
            <a:custGeom>
              <a:avLst/>
              <a:gdLst>
                <a:gd name="connsiteX0" fmla="*/ 41854 w 55642"/>
                <a:gd name="connsiteY0" fmla="*/ 0 h 149798"/>
                <a:gd name="connsiteX1" fmla="*/ 55643 w 55642"/>
                <a:gd name="connsiteY1" fmla="*/ 0 h 149798"/>
                <a:gd name="connsiteX2" fmla="*/ 13787 w 55642"/>
                <a:gd name="connsiteY2" fmla="*/ 149799 h 149798"/>
                <a:gd name="connsiteX3" fmla="*/ 0 w 55642"/>
                <a:gd name="connsiteY3" fmla="*/ 149799 h 149798"/>
              </a:gdLst>
              <a:ahLst/>
              <a:cxnLst>
                <a:cxn ang="0">
                  <a:pos x="connsiteX0" y="connsiteY0"/>
                </a:cxn>
                <a:cxn ang="0">
                  <a:pos x="connsiteX1" y="connsiteY1"/>
                </a:cxn>
                <a:cxn ang="0">
                  <a:pos x="connsiteX2" y="connsiteY2"/>
                </a:cxn>
                <a:cxn ang="0">
                  <a:pos x="connsiteX3" y="connsiteY3"/>
                </a:cxn>
              </a:cxnLst>
              <a:rect l="l" t="t" r="r" b="b"/>
              <a:pathLst>
                <a:path w="55642" h="149798">
                  <a:moveTo>
                    <a:pt x="41854" y="0"/>
                  </a:moveTo>
                  <a:lnTo>
                    <a:pt x="55643" y="0"/>
                  </a:lnTo>
                  <a:lnTo>
                    <a:pt x="13787" y="149799"/>
                  </a:lnTo>
                  <a:lnTo>
                    <a:pt x="0" y="149799"/>
                  </a:lnTo>
                  <a:close/>
                </a:path>
              </a:pathLst>
            </a:custGeom>
            <a:solidFill>
              <a:srgbClr val="1F22C7"/>
            </a:solidFill>
            <a:ln w="12587" cap="flat">
              <a:noFill/>
              <a:prstDash val="solid"/>
              <a:miter/>
            </a:ln>
          </p:spPr>
          <p:txBody>
            <a:bodyPr rtlCol="0" anchor="ctr"/>
            <a:lstStyle/>
            <a:p>
              <a:endParaRPr lang="en-RU" sz="1800"/>
            </a:p>
          </p:txBody>
        </p:sp>
        <p:sp>
          <p:nvSpPr>
            <p:cNvPr id="75" name="Freeform 74">
              <a:extLst>
                <a:ext uri="{FF2B5EF4-FFF2-40B4-BE49-F238E27FC236}">
                  <a16:creationId xmlns:a16="http://schemas.microsoft.com/office/drawing/2014/main" id="{AB1711B8-3EF9-8A40-9504-0FF1E8C8B48E}"/>
                </a:ext>
              </a:extLst>
            </p:cNvPr>
            <p:cNvSpPr/>
            <p:nvPr/>
          </p:nvSpPr>
          <p:spPr>
            <a:xfrm>
              <a:off x="4796181" y="4204160"/>
              <a:ext cx="65572" cy="75162"/>
            </a:xfrm>
            <a:custGeom>
              <a:avLst/>
              <a:gdLst>
                <a:gd name="connsiteX0" fmla="*/ 0 w 65572"/>
                <a:gd name="connsiteY0" fmla="*/ 60181 h 75162"/>
                <a:gd name="connsiteX1" fmla="*/ 49182 w 65572"/>
                <a:gd name="connsiteY1" fmla="*/ 37505 h 75162"/>
                <a:gd name="connsiteX2" fmla="*/ 0 w 65572"/>
                <a:gd name="connsiteY2" fmla="*/ 15359 h 75162"/>
                <a:gd name="connsiteX3" fmla="*/ 0 w 65572"/>
                <a:gd name="connsiteY3" fmla="*/ 0 h 75162"/>
                <a:gd name="connsiteX4" fmla="*/ 65573 w 65572"/>
                <a:gd name="connsiteY4" fmla="*/ 31397 h 75162"/>
                <a:gd name="connsiteX5" fmla="*/ 65573 w 65572"/>
                <a:gd name="connsiteY5" fmla="*/ 43777 h 75162"/>
                <a:gd name="connsiteX6" fmla="*/ 0 w 65572"/>
                <a:gd name="connsiteY6" fmla="*/ 75163 h 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72" h="75162">
                  <a:moveTo>
                    <a:pt x="0" y="60181"/>
                  </a:moveTo>
                  <a:lnTo>
                    <a:pt x="49182" y="37505"/>
                  </a:lnTo>
                  <a:lnTo>
                    <a:pt x="0" y="15359"/>
                  </a:lnTo>
                  <a:lnTo>
                    <a:pt x="0" y="0"/>
                  </a:lnTo>
                  <a:lnTo>
                    <a:pt x="65573" y="31397"/>
                  </a:lnTo>
                  <a:lnTo>
                    <a:pt x="65573" y="43777"/>
                  </a:lnTo>
                  <a:lnTo>
                    <a:pt x="0" y="75163"/>
                  </a:lnTo>
                  <a:close/>
                </a:path>
              </a:pathLst>
            </a:custGeom>
            <a:solidFill>
              <a:srgbClr val="1F22C7"/>
            </a:solidFill>
            <a:ln w="12587" cap="flat">
              <a:noFill/>
              <a:prstDash val="solid"/>
              <a:miter/>
            </a:ln>
          </p:spPr>
          <p:txBody>
            <a:bodyPr rtlCol="0" anchor="ctr"/>
            <a:lstStyle/>
            <a:p>
              <a:endParaRPr lang="en-RU" sz="1800"/>
            </a:p>
          </p:txBody>
        </p:sp>
      </p:grpSp>
      <p:sp>
        <p:nvSpPr>
          <p:cNvPr id="77" name="Rounded Rectangle 136">
            <a:extLst>
              <a:ext uri="{FF2B5EF4-FFF2-40B4-BE49-F238E27FC236}">
                <a16:creationId xmlns:a16="http://schemas.microsoft.com/office/drawing/2014/main" id="{8B0C3F38-18D7-4EAD-95E3-A48F2F0E4D74}"/>
              </a:ext>
            </a:extLst>
          </p:cNvPr>
          <p:cNvSpPr/>
          <p:nvPr/>
        </p:nvSpPr>
        <p:spPr bwMode="auto">
          <a:xfrm>
            <a:off x="4597616" y="3240795"/>
            <a:ext cx="1989845" cy="369332"/>
          </a:xfrm>
          <a:prstGeom prst="roundRect">
            <a:avLst>
              <a:gd name="adj" fmla="val 9200"/>
            </a:avLst>
          </a:prstGeom>
          <a:solidFill>
            <a:schemeClr val="bg1">
              <a:alpha val="8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800">
                <a:solidFill>
                  <a:schemeClr val="bg1"/>
                </a:solidFill>
                <a:ea typeface="Segoe UI" pitchFamily="34" charset="0"/>
                <a:cs typeface="Segoe UI" pitchFamily="34" charset="0"/>
              </a:rPr>
              <a:t>Web-based customer onboarding, </a:t>
            </a:r>
          </a:p>
          <a:p>
            <a:pPr algn="ctr" defTabSz="914076" fontAlgn="base">
              <a:spcBef>
                <a:spcPct val="0"/>
              </a:spcBef>
              <a:spcAft>
                <a:spcPct val="0"/>
              </a:spcAft>
            </a:pPr>
            <a:r>
              <a:rPr lang="en-US" sz="800">
                <a:solidFill>
                  <a:schemeClr val="bg1"/>
                </a:solidFill>
                <a:ea typeface="Segoe UI" pitchFamily="34" charset="0"/>
                <a:cs typeface="Segoe UI" pitchFamily="34" charset="0"/>
              </a:rPr>
              <a:t>billing and licensing</a:t>
            </a:r>
          </a:p>
        </p:txBody>
      </p:sp>
      <p:sp>
        <p:nvSpPr>
          <p:cNvPr id="78" name="Rounded Rectangle 137">
            <a:extLst>
              <a:ext uri="{FF2B5EF4-FFF2-40B4-BE49-F238E27FC236}">
                <a16:creationId xmlns:a16="http://schemas.microsoft.com/office/drawing/2014/main" id="{8CED71DD-83C9-4A1F-9B55-F778B1DB8972}"/>
              </a:ext>
            </a:extLst>
          </p:cNvPr>
          <p:cNvSpPr/>
          <p:nvPr/>
        </p:nvSpPr>
        <p:spPr bwMode="auto">
          <a:xfrm>
            <a:off x="4597616" y="3727311"/>
            <a:ext cx="1989845" cy="369332"/>
          </a:xfrm>
          <a:prstGeom prst="roundRect">
            <a:avLst>
              <a:gd name="adj" fmla="val 8959"/>
            </a:avLst>
          </a:prstGeom>
          <a:solidFill>
            <a:schemeClr val="bg1">
              <a:alpha val="8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800">
                <a:solidFill>
                  <a:schemeClr val="bg1"/>
                </a:solidFill>
                <a:ea typeface="Segoe UI" pitchFamily="34" charset="0"/>
                <a:cs typeface="Segoe UI" pitchFamily="34" charset="0"/>
              </a:rPr>
              <a:t>Secure, self-service </a:t>
            </a:r>
            <a:br>
              <a:rPr lang="en-US" sz="800">
                <a:solidFill>
                  <a:schemeClr val="bg1"/>
                </a:solidFill>
                <a:ea typeface="Segoe UI" pitchFamily="34" charset="0"/>
                <a:cs typeface="Segoe UI" pitchFamily="34" charset="0"/>
              </a:rPr>
            </a:br>
            <a:r>
              <a:rPr lang="en-US" sz="800">
                <a:solidFill>
                  <a:schemeClr val="bg1"/>
                </a:solidFill>
                <a:ea typeface="Segoe UI" pitchFamily="34" charset="0"/>
                <a:cs typeface="Segoe UI" pitchFamily="34" charset="0"/>
              </a:rPr>
              <a:t>customer access</a:t>
            </a:r>
          </a:p>
        </p:txBody>
      </p:sp>
      <p:sp>
        <p:nvSpPr>
          <p:cNvPr id="79" name="Rounded Rectangle 49">
            <a:extLst>
              <a:ext uri="{FF2B5EF4-FFF2-40B4-BE49-F238E27FC236}">
                <a16:creationId xmlns:a16="http://schemas.microsoft.com/office/drawing/2014/main" id="{9BE37F77-3AB6-472B-BE25-FF2651854C3F}"/>
              </a:ext>
            </a:extLst>
          </p:cNvPr>
          <p:cNvSpPr/>
          <p:nvPr/>
        </p:nvSpPr>
        <p:spPr bwMode="auto">
          <a:xfrm>
            <a:off x="4597616" y="4210329"/>
            <a:ext cx="1989845" cy="369332"/>
          </a:xfrm>
          <a:prstGeom prst="roundRect">
            <a:avLst>
              <a:gd name="adj" fmla="val 8959"/>
            </a:avLst>
          </a:prstGeom>
          <a:solidFill>
            <a:schemeClr val="bg1">
              <a:alpha val="8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800">
                <a:solidFill>
                  <a:schemeClr val="bg1"/>
                </a:solidFill>
                <a:ea typeface="Segoe UI" pitchFamily="34" charset="0"/>
                <a:cs typeface="Segoe UI" pitchFamily="34" charset="0"/>
              </a:rPr>
              <a:t>DR planning and executable failover/failback</a:t>
            </a:r>
          </a:p>
        </p:txBody>
      </p:sp>
      <p:sp>
        <p:nvSpPr>
          <p:cNvPr id="3" name="TextBox 2">
            <a:extLst>
              <a:ext uri="{FF2B5EF4-FFF2-40B4-BE49-F238E27FC236}">
                <a16:creationId xmlns:a16="http://schemas.microsoft.com/office/drawing/2014/main" id="{12A77B9F-E3EE-969B-0237-69B9B462A341}"/>
              </a:ext>
            </a:extLst>
          </p:cNvPr>
          <p:cNvSpPr txBox="1"/>
          <p:nvPr/>
        </p:nvSpPr>
        <p:spPr>
          <a:xfrm>
            <a:off x="1017520" y="1993798"/>
            <a:ext cx="2124298" cy="138499"/>
          </a:xfrm>
          <a:prstGeom prst="rect">
            <a:avLst/>
          </a:prstGeom>
          <a:noFill/>
        </p:spPr>
        <p:txBody>
          <a:bodyPr wrap="square" lIns="0" tIns="0" rIns="0" bIns="0" rtlCol="0" anchor="ctr">
            <a:spAutoFit/>
          </a:bodyPr>
          <a:lstStyle/>
          <a:p>
            <a:pPr algn="ctr"/>
            <a:r>
              <a:rPr lang="en-US" sz="900" kern="0">
                <a:solidFill>
                  <a:srgbClr val="93EA20"/>
                </a:solidFill>
              </a:rPr>
              <a:t>Protected with Veeam</a:t>
            </a:r>
          </a:p>
        </p:txBody>
      </p:sp>
      <p:sp>
        <p:nvSpPr>
          <p:cNvPr id="5" name="TextBox 4">
            <a:extLst>
              <a:ext uri="{FF2B5EF4-FFF2-40B4-BE49-F238E27FC236}">
                <a16:creationId xmlns:a16="http://schemas.microsoft.com/office/drawing/2014/main" id="{5CC1F193-0CA0-A1F7-72CB-575221EBD22A}"/>
              </a:ext>
            </a:extLst>
          </p:cNvPr>
          <p:cNvSpPr txBox="1"/>
          <p:nvPr/>
        </p:nvSpPr>
        <p:spPr>
          <a:xfrm>
            <a:off x="994962" y="3422983"/>
            <a:ext cx="1032820" cy="153888"/>
          </a:xfrm>
          <a:prstGeom prst="rect">
            <a:avLst/>
          </a:prstGeom>
          <a:noFill/>
        </p:spPr>
        <p:txBody>
          <a:bodyPr wrap="square" lIns="0" tIns="0" rIns="0" bIns="0" rtlCol="0" anchor="ctr">
            <a:spAutoFit/>
          </a:bodyPr>
          <a:lstStyle/>
          <a:p>
            <a:pPr algn="ctr" defTabSz="914076" fontAlgn="base">
              <a:spcBef>
                <a:spcPct val="0"/>
              </a:spcBef>
              <a:spcAft>
                <a:spcPct val="0"/>
              </a:spcAft>
            </a:pPr>
            <a:r>
              <a:rPr lang="en-US" sz="1000" dirty="0">
                <a:solidFill>
                  <a:schemeClr val="bg1"/>
                </a:solidFill>
                <a:ea typeface="Segoe UI" pitchFamily="34" charset="0"/>
                <a:cs typeface="Segoe UI" pitchFamily="34" charset="0"/>
              </a:rPr>
              <a:t>Virtual Machines</a:t>
            </a:r>
          </a:p>
        </p:txBody>
      </p:sp>
      <p:sp>
        <p:nvSpPr>
          <p:cNvPr id="6" name="TextBox 5">
            <a:extLst>
              <a:ext uri="{FF2B5EF4-FFF2-40B4-BE49-F238E27FC236}">
                <a16:creationId xmlns:a16="http://schemas.microsoft.com/office/drawing/2014/main" id="{81539335-2B0D-E791-667B-BD717C063873}"/>
              </a:ext>
            </a:extLst>
          </p:cNvPr>
          <p:cNvSpPr txBox="1"/>
          <p:nvPr/>
        </p:nvSpPr>
        <p:spPr>
          <a:xfrm>
            <a:off x="1555825" y="4266800"/>
            <a:ext cx="1032820" cy="153888"/>
          </a:xfrm>
          <a:prstGeom prst="rect">
            <a:avLst/>
          </a:prstGeom>
          <a:noFill/>
        </p:spPr>
        <p:txBody>
          <a:bodyPr wrap="square" lIns="0" tIns="0" rIns="0" bIns="0" rtlCol="0" anchor="ctr">
            <a:spAutoFit/>
          </a:bodyPr>
          <a:lstStyle/>
          <a:p>
            <a:pPr algn="ctr" defTabSz="914076" fontAlgn="base">
              <a:spcBef>
                <a:spcPct val="0"/>
              </a:spcBef>
              <a:spcAft>
                <a:spcPct val="0"/>
              </a:spcAft>
            </a:pPr>
            <a:r>
              <a:rPr lang="en-US" sz="1000">
                <a:solidFill>
                  <a:schemeClr val="bg1"/>
                </a:solidFill>
                <a:ea typeface="Segoe UI" pitchFamily="34" charset="0"/>
                <a:cs typeface="Segoe UI" pitchFamily="34" charset="0"/>
              </a:rPr>
              <a:t>Workstations</a:t>
            </a:r>
          </a:p>
        </p:txBody>
      </p:sp>
      <p:sp>
        <p:nvSpPr>
          <p:cNvPr id="7" name="TextBox 6">
            <a:extLst>
              <a:ext uri="{FF2B5EF4-FFF2-40B4-BE49-F238E27FC236}">
                <a16:creationId xmlns:a16="http://schemas.microsoft.com/office/drawing/2014/main" id="{D17A56D1-8B62-C960-684C-FADA4AB1F94A}"/>
              </a:ext>
            </a:extLst>
          </p:cNvPr>
          <p:cNvSpPr txBox="1"/>
          <p:nvPr/>
        </p:nvSpPr>
        <p:spPr>
          <a:xfrm>
            <a:off x="2160138" y="3420807"/>
            <a:ext cx="1032820" cy="153888"/>
          </a:xfrm>
          <a:prstGeom prst="rect">
            <a:avLst/>
          </a:prstGeom>
          <a:noFill/>
        </p:spPr>
        <p:txBody>
          <a:bodyPr wrap="square" lIns="0" tIns="0" rIns="0" bIns="0" rtlCol="0" anchor="ctr">
            <a:spAutoFit/>
          </a:bodyPr>
          <a:lstStyle/>
          <a:p>
            <a:pPr algn="ctr" defTabSz="914076" fontAlgn="base">
              <a:spcBef>
                <a:spcPct val="0"/>
              </a:spcBef>
              <a:spcAft>
                <a:spcPct val="0"/>
              </a:spcAft>
            </a:pPr>
            <a:r>
              <a:rPr lang="en-US" sz="1000">
                <a:solidFill>
                  <a:schemeClr val="bg1"/>
                </a:solidFill>
                <a:ea typeface="Segoe UI" pitchFamily="34" charset="0"/>
                <a:cs typeface="Segoe UI" pitchFamily="34" charset="0"/>
              </a:rPr>
              <a:t>Physical servers</a:t>
            </a:r>
          </a:p>
        </p:txBody>
      </p:sp>
      <p:sp>
        <p:nvSpPr>
          <p:cNvPr id="8" name="Rounded Rectangle 60">
            <a:extLst>
              <a:ext uri="{FF2B5EF4-FFF2-40B4-BE49-F238E27FC236}">
                <a16:creationId xmlns:a16="http://schemas.microsoft.com/office/drawing/2014/main" id="{C420C923-59E6-53E2-A2E1-20681C34C55D}"/>
              </a:ext>
            </a:extLst>
          </p:cNvPr>
          <p:cNvSpPr/>
          <p:nvPr/>
        </p:nvSpPr>
        <p:spPr bwMode="auto">
          <a:xfrm>
            <a:off x="832890" y="1758178"/>
            <a:ext cx="2493558" cy="2873300"/>
          </a:xfrm>
          <a:prstGeom prst="roundRect">
            <a:avLst>
              <a:gd name="adj" fmla="val 3204"/>
            </a:avLst>
          </a:prstGeom>
          <a:noFill/>
          <a:ln w="25400">
            <a:gradFill>
              <a:gsLst>
                <a:gs pos="0">
                  <a:srgbClr val="93EA20"/>
                </a:gs>
                <a:gs pos="100000">
                  <a:srgbClr val="00E296"/>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RU" sz="1800">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a:extLst>
              <a:ext uri="{FF2B5EF4-FFF2-40B4-BE49-F238E27FC236}">
                <a16:creationId xmlns:a16="http://schemas.microsoft.com/office/drawing/2014/main" id="{0C95A99A-B0EA-4CEB-B566-A2DCAA2B40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9703" y="3866933"/>
            <a:ext cx="389142" cy="286736"/>
          </a:xfrm>
          <a:prstGeom prst="rect">
            <a:avLst/>
          </a:prstGeom>
        </p:spPr>
      </p:pic>
      <p:pic>
        <p:nvPicPr>
          <p:cNvPr id="10" name="Graphic 9">
            <a:extLst>
              <a:ext uri="{FF2B5EF4-FFF2-40B4-BE49-F238E27FC236}">
                <a16:creationId xmlns:a16="http://schemas.microsoft.com/office/drawing/2014/main" id="{1CFDBBB1-8C16-1516-E86A-9A3EE0270F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6901" y="3213895"/>
            <a:ext cx="346257" cy="100232"/>
          </a:xfrm>
          <a:prstGeom prst="rect">
            <a:avLst/>
          </a:prstGeom>
        </p:spPr>
      </p:pic>
      <p:pic>
        <p:nvPicPr>
          <p:cNvPr id="11" name="Graphic 10">
            <a:extLst>
              <a:ext uri="{FF2B5EF4-FFF2-40B4-BE49-F238E27FC236}">
                <a16:creationId xmlns:a16="http://schemas.microsoft.com/office/drawing/2014/main" id="{7F4AFCDB-B136-A998-913A-167D5D87C1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5976" y="3098842"/>
            <a:ext cx="254869" cy="254869"/>
          </a:xfrm>
          <a:prstGeom prst="rect">
            <a:avLst/>
          </a:prstGeom>
        </p:spPr>
      </p:pic>
      <p:sp>
        <p:nvSpPr>
          <p:cNvPr id="12" name="TextBox 11">
            <a:extLst>
              <a:ext uri="{FF2B5EF4-FFF2-40B4-BE49-F238E27FC236}">
                <a16:creationId xmlns:a16="http://schemas.microsoft.com/office/drawing/2014/main" id="{A69A0666-84BA-64FE-77EF-0CB6666CE485}"/>
              </a:ext>
            </a:extLst>
          </p:cNvPr>
          <p:cNvSpPr txBox="1"/>
          <p:nvPr/>
        </p:nvSpPr>
        <p:spPr>
          <a:xfrm>
            <a:off x="1438115" y="2693321"/>
            <a:ext cx="1325796" cy="338554"/>
          </a:xfrm>
          <a:prstGeom prst="rect">
            <a:avLst/>
          </a:prstGeom>
          <a:noFill/>
        </p:spPr>
        <p:txBody>
          <a:bodyPr wrap="square" rtlCol="0">
            <a:spAutoFit/>
          </a:bodyPr>
          <a:lstStyle/>
          <a:p>
            <a:pPr algn="ctr" defTabSz="914378">
              <a:defRPr/>
            </a:pPr>
            <a:r>
              <a:rPr lang="en-US" sz="800" kern="0">
                <a:solidFill>
                  <a:schemeClr val="bg1"/>
                </a:solidFill>
                <a:ea typeface="Tahoma" charset="0"/>
                <a:cs typeface="Tahoma" charset="0"/>
              </a:rPr>
              <a:t>Veeam Backup</a:t>
            </a:r>
          </a:p>
          <a:p>
            <a:pPr algn="ctr" defTabSz="914378">
              <a:defRPr/>
            </a:pPr>
            <a:r>
              <a:rPr lang="en-US" sz="800" kern="0">
                <a:solidFill>
                  <a:schemeClr val="bg1"/>
                </a:solidFill>
                <a:ea typeface="Tahoma" charset="0"/>
                <a:cs typeface="Tahoma" charset="0"/>
              </a:rPr>
              <a:t>&amp; Replication™</a:t>
            </a:r>
          </a:p>
        </p:txBody>
      </p:sp>
      <p:pic>
        <p:nvPicPr>
          <p:cNvPr id="13" name="Graphic 12">
            <a:extLst>
              <a:ext uri="{FF2B5EF4-FFF2-40B4-BE49-F238E27FC236}">
                <a16:creationId xmlns:a16="http://schemas.microsoft.com/office/drawing/2014/main" id="{035746E3-5287-F9DC-9BA8-7233AF394A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2779" y="2283900"/>
            <a:ext cx="381600" cy="381600"/>
          </a:xfrm>
          <a:prstGeom prst="rect">
            <a:avLst/>
          </a:prstGeom>
        </p:spPr>
      </p:pic>
      <p:sp>
        <p:nvSpPr>
          <p:cNvPr id="14" name="TextBox 13">
            <a:extLst>
              <a:ext uri="{FF2B5EF4-FFF2-40B4-BE49-F238E27FC236}">
                <a16:creationId xmlns:a16="http://schemas.microsoft.com/office/drawing/2014/main" id="{3CE0030E-8BA8-3EC2-10F6-7AFAFE691BBD}"/>
              </a:ext>
            </a:extLst>
          </p:cNvPr>
          <p:cNvSpPr txBox="1"/>
          <p:nvPr/>
        </p:nvSpPr>
        <p:spPr>
          <a:xfrm>
            <a:off x="6282855" y="1213107"/>
            <a:ext cx="676290" cy="461665"/>
          </a:xfrm>
          <a:prstGeom prst="rect">
            <a:avLst/>
          </a:prstGeom>
        </p:spPr>
        <p:txBody>
          <a:bodyPr wrap="square" rtlCol="0" anchor="t">
            <a:spAutoFit/>
          </a:bodyPr>
          <a:lstStyle/>
          <a:p>
            <a:pPr algn="ctr" defTabSz="685594">
              <a:defRPr/>
            </a:pPr>
            <a:r>
              <a:rPr lang="en-US" sz="800">
                <a:solidFill>
                  <a:srgbClr val="FFFFFF"/>
                </a:solidFill>
              </a:rPr>
              <a:t>VMware Cloud Director</a:t>
            </a:r>
            <a:endParaRPr lang="en-US" sz="800">
              <a:solidFill>
                <a:srgbClr val="FFFFFF"/>
              </a:solidFill>
              <a:ea typeface="Tahoma" panose="020B0604030504040204" pitchFamily="34" charset="0"/>
              <a:cs typeface="Tahoma" panose="020B0604030504040204" pitchFamily="34" charset="0"/>
            </a:endParaRPr>
          </a:p>
        </p:txBody>
      </p:sp>
      <p:pic>
        <p:nvPicPr>
          <p:cNvPr id="15" name="Graphic 14">
            <a:extLst>
              <a:ext uri="{FF2B5EF4-FFF2-40B4-BE49-F238E27FC236}">
                <a16:creationId xmlns:a16="http://schemas.microsoft.com/office/drawing/2014/main" id="{15BCA9B9-D464-D992-C1E2-38A3B5ED49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9787" y="1643226"/>
            <a:ext cx="276482" cy="276482"/>
          </a:xfrm>
          <a:prstGeom prst="rect">
            <a:avLst/>
          </a:prstGeom>
        </p:spPr>
      </p:pic>
      <p:pic>
        <p:nvPicPr>
          <p:cNvPr id="16" name="Graphic 15">
            <a:extLst>
              <a:ext uri="{FF2B5EF4-FFF2-40B4-BE49-F238E27FC236}">
                <a16:creationId xmlns:a16="http://schemas.microsoft.com/office/drawing/2014/main" id="{0D82C461-155D-0BD1-FB00-1A0A10D4AF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45439" y="1649508"/>
            <a:ext cx="270199" cy="270199"/>
          </a:xfrm>
          <a:prstGeom prst="rect">
            <a:avLst/>
          </a:prstGeom>
        </p:spPr>
      </p:pic>
      <p:pic>
        <p:nvPicPr>
          <p:cNvPr id="17" name="Graphic 16">
            <a:extLst>
              <a:ext uri="{FF2B5EF4-FFF2-40B4-BE49-F238E27FC236}">
                <a16:creationId xmlns:a16="http://schemas.microsoft.com/office/drawing/2014/main" id="{B454FE04-6BB4-CAC1-98E4-CE15C595D31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44475" y="2367547"/>
            <a:ext cx="676289" cy="651547"/>
          </a:xfrm>
          <a:prstGeom prst="rect">
            <a:avLst/>
          </a:prstGeom>
        </p:spPr>
      </p:pic>
      <p:sp>
        <p:nvSpPr>
          <p:cNvPr id="18" name="TextBox 17">
            <a:extLst>
              <a:ext uri="{FF2B5EF4-FFF2-40B4-BE49-F238E27FC236}">
                <a16:creationId xmlns:a16="http://schemas.microsoft.com/office/drawing/2014/main" id="{F8759485-154E-D4FA-A057-346CB5B673E8}"/>
              </a:ext>
            </a:extLst>
          </p:cNvPr>
          <p:cNvSpPr txBox="1"/>
          <p:nvPr/>
        </p:nvSpPr>
        <p:spPr>
          <a:xfrm>
            <a:off x="5024842" y="1421832"/>
            <a:ext cx="1181591" cy="215444"/>
          </a:xfrm>
          <a:prstGeom prst="rect">
            <a:avLst/>
          </a:prstGeom>
        </p:spPr>
        <p:txBody>
          <a:bodyPr wrap="square" rtlCol="0" anchor="t">
            <a:spAutoFit/>
          </a:bodyPr>
          <a:lstStyle/>
          <a:p>
            <a:pPr defTabSz="685594">
              <a:defRPr/>
            </a:pPr>
            <a:r>
              <a:rPr lang="en-US" sz="800" dirty="0">
                <a:solidFill>
                  <a:schemeClr val="bg1"/>
                </a:solidFill>
              </a:rPr>
              <a:t>Veeam Cloud Connect</a:t>
            </a:r>
            <a:endParaRPr lang="en-US" sz="800" dirty="0">
              <a:solidFill>
                <a:schemeClr val="bg1"/>
              </a:solidFill>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66B7F000-8FD6-3860-E4E3-7D0817BF7A03}"/>
              </a:ext>
            </a:extLst>
          </p:cNvPr>
          <p:cNvSpPr txBox="1"/>
          <p:nvPr/>
        </p:nvSpPr>
        <p:spPr>
          <a:xfrm>
            <a:off x="916676" y="1456331"/>
            <a:ext cx="2257951" cy="307777"/>
          </a:xfrm>
          <a:prstGeom prst="rect">
            <a:avLst/>
          </a:prstGeom>
          <a:noFill/>
        </p:spPr>
        <p:txBody>
          <a:bodyPr wrap="square">
            <a:spAutoFit/>
          </a:bodyPr>
          <a:lstStyle/>
          <a:p>
            <a:pPr algn="ctr"/>
            <a:r>
              <a:rPr lang="en-GB" sz="1400" b="1" dirty="0">
                <a:solidFill>
                  <a:srgbClr val="93EA20"/>
                </a:solidFill>
              </a:rPr>
              <a:t>Customer Environment</a:t>
            </a:r>
            <a:endParaRPr lang="ru-RU" sz="1400" b="1" dirty="0">
              <a:solidFill>
                <a:srgbClr val="93EA20"/>
              </a:solidFill>
            </a:endParaRPr>
          </a:p>
        </p:txBody>
      </p:sp>
      <p:pic>
        <p:nvPicPr>
          <p:cNvPr id="20" name="Graphic 19">
            <a:extLst>
              <a:ext uri="{FF2B5EF4-FFF2-40B4-BE49-F238E27FC236}">
                <a16:creationId xmlns:a16="http://schemas.microsoft.com/office/drawing/2014/main" id="{CB7E58CE-1DAD-23DC-4A88-C00FC9C421C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52637" y="1645673"/>
            <a:ext cx="270199" cy="270199"/>
          </a:xfrm>
          <a:prstGeom prst="rect">
            <a:avLst/>
          </a:prstGeom>
        </p:spPr>
      </p:pic>
      <p:sp>
        <p:nvSpPr>
          <p:cNvPr id="22" name="TextBox 54">
            <a:extLst>
              <a:ext uri="{FF2B5EF4-FFF2-40B4-BE49-F238E27FC236}">
                <a16:creationId xmlns:a16="http://schemas.microsoft.com/office/drawing/2014/main" id="{F0DBD8BC-78D3-F8B5-A985-8D881EB934D7}"/>
              </a:ext>
            </a:extLst>
          </p:cNvPr>
          <p:cNvSpPr txBox="1"/>
          <p:nvPr/>
        </p:nvSpPr>
        <p:spPr>
          <a:xfrm>
            <a:off x="3660623" y="1702980"/>
            <a:ext cx="1473121" cy="553998"/>
          </a:xfrm>
          <a:prstGeom prst="rect">
            <a:avLst/>
          </a:prstGeom>
        </p:spPr>
        <p:txBody>
          <a:bodyPr wrap="square" rtlCol="0" anchor="ctr">
            <a:spAutoFit/>
          </a:bodyPr>
          <a:lstStyle/>
          <a:p>
            <a:pPr defTabSz="685766">
              <a:defRPr/>
            </a:pPr>
            <a:r>
              <a:rPr lang="en-US" sz="1000" kern="0" dirty="0">
                <a:solidFill>
                  <a:schemeClr val="bg1"/>
                </a:solidFill>
              </a:rPr>
              <a:t>Hyper-V or VMware-hosted, multi-tenant cloud</a:t>
            </a:r>
          </a:p>
        </p:txBody>
      </p:sp>
    </p:spTree>
    <p:extLst>
      <p:ext uri="{BB962C8B-B14F-4D97-AF65-F5344CB8AC3E}">
        <p14:creationId xmlns:p14="http://schemas.microsoft.com/office/powerpoint/2010/main" val="2518790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50" grpId="0" animBg="1"/>
      <p:bldP spid="51" grpId="0" animBg="1"/>
      <p:bldP spid="68" grpId="0" animBg="1"/>
      <p:bldP spid="71" grpId="0" animBg="1"/>
      <p:bldP spid="72" grpId="0" animBg="1"/>
      <p:bldP spid="73" grpId="0"/>
      <p:bldP spid="74" grpId="0"/>
      <p:bldP spid="80" grpId="0"/>
      <p:bldP spid="77" grpId="0" animBg="1"/>
      <p:bldP spid="78" grpId="0" animBg="1"/>
      <p:bldP spid="79" grpId="0" animBg="1"/>
      <p:bldP spid="3" grpId="0"/>
      <p:bldP spid="3" grpId="1"/>
      <p:bldP spid="5" grpId="0"/>
      <p:bldP spid="5" grpId="1"/>
      <p:bldP spid="6" grpId="0"/>
      <p:bldP spid="6" grpId="1"/>
      <p:bldP spid="7" grpId="0"/>
      <p:bldP spid="7" grpId="1"/>
      <p:bldP spid="8" grpId="0" animBg="1"/>
      <p:bldP spid="8" grpId="1" animBg="1"/>
      <p:bldP spid="12" grpId="0"/>
      <p:bldP spid="12" grpId="1"/>
      <p:bldP spid="14" grpId="0"/>
      <p:bldP spid="18" grpId="0"/>
      <p:bldP spid="19"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24C6D0AB-DAEF-BC77-7BB7-E7AAC2E6A436}"/>
              </a:ext>
            </a:extLst>
          </p:cNvPr>
          <p:cNvSpPr txBox="1"/>
          <p:nvPr/>
        </p:nvSpPr>
        <p:spPr>
          <a:xfrm>
            <a:off x="268417" y="1786920"/>
            <a:ext cx="5822157" cy="1569660"/>
          </a:xfrm>
          <a:prstGeom prst="rect">
            <a:avLst/>
          </a:prstGeom>
          <a:noFill/>
        </p:spPr>
        <p:txBody>
          <a:bodyPr wrap="square">
            <a:spAutoFit/>
          </a:bodyPr>
          <a:lstStyle/>
          <a:p>
            <a:r>
              <a:rPr lang="de-CH" sz="3200" dirty="0">
                <a:solidFill>
                  <a:schemeClr val="accent1"/>
                </a:solidFill>
              </a:rPr>
              <a:t>PIERRE:</a:t>
            </a:r>
          </a:p>
          <a:p>
            <a:r>
              <a:rPr lang="de-CH" sz="3200" dirty="0">
                <a:solidFill>
                  <a:schemeClr val="accent1"/>
                </a:solidFill>
              </a:rPr>
              <a:t>Gibt es von Lenovo Cloud oder Backup </a:t>
            </a:r>
            <a:r>
              <a:rPr lang="de-CH" sz="3200" dirty="0" err="1">
                <a:solidFill>
                  <a:schemeClr val="accent1"/>
                </a:solidFill>
              </a:rPr>
              <a:t>as</a:t>
            </a:r>
            <a:r>
              <a:rPr lang="de-CH" sz="3200" dirty="0">
                <a:solidFill>
                  <a:schemeClr val="accent1"/>
                </a:solidFill>
              </a:rPr>
              <a:t> a Service Lösungen?</a:t>
            </a:r>
          </a:p>
        </p:txBody>
      </p:sp>
    </p:spTree>
    <p:extLst>
      <p:ext uri="{BB962C8B-B14F-4D97-AF65-F5344CB8AC3E}">
        <p14:creationId xmlns:p14="http://schemas.microsoft.com/office/powerpoint/2010/main" val="1726584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0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BACBE73-424D-8117-C293-8331C2023EEF}"/>
              </a:ext>
            </a:extLst>
          </p:cNvPr>
          <p:cNvSpPr>
            <a:spLocks noGrp="1"/>
          </p:cNvSpPr>
          <p:nvPr>
            <p:ph type="title"/>
          </p:nvPr>
        </p:nvSpPr>
        <p:spPr/>
        <p:txBody>
          <a:bodyPr/>
          <a:lstStyle/>
          <a:p>
            <a:r>
              <a:rPr lang="en-US" dirty="0"/>
              <a:t>Lenovo </a:t>
            </a:r>
            <a:r>
              <a:rPr lang="en-US" dirty="0" err="1"/>
              <a:t>TruScale</a:t>
            </a:r>
            <a:r>
              <a:rPr lang="en-US" dirty="0"/>
              <a:t> with Veeam Data Platform</a:t>
            </a:r>
            <a:br>
              <a:rPr lang="en-US" dirty="0"/>
            </a:br>
            <a:endParaRPr lang="de-CH" dirty="0"/>
          </a:p>
        </p:txBody>
      </p:sp>
      <p:pic>
        <p:nvPicPr>
          <p:cNvPr id="5" name="Grafik 4">
            <a:extLst>
              <a:ext uri="{FF2B5EF4-FFF2-40B4-BE49-F238E27FC236}">
                <a16:creationId xmlns:a16="http://schemas.microsoft.com/office/drawing/2014/main" id="{BDCF7673-7516-2C26-FE98-51D1A3DDC466}"/>
              </a:ext>
            </a:extLst>
          </p:cNvPr>
          <p:cNvPicPr>
            <a:picLocks noChangeAspect="1"/>
          </p:cNvPicPr>
          <p:nvPr/>
        </p:nvPicPr>
        <p:blipFill>
          <a:blip r:embed="rId2"/>
          <a:stretch>
            <a:fillRect/>
          </a:stretch>
        </p:blipFill>
        <p:spPr>
          <a:xfrm>
            <a:off x="4905375" y="900113"/>
            <a:ext cx="3619500" cy="3619500"/>
          </a:xfrm>
          <a:prstGeom prst="rect">
            <a:avLst/>
          </a:prstGeom>
        </p:spPr>
      </p:pic>
      <p:sp>
        <p:nvSpPr>
          <p:cNvPr id="6" name="TextBox 6">
            <a:extLst>
              <a:ext uri="{FF2B5EF4-FFF2-40B4-BE49-F238E27FC236}">
                <a16:creationId xmlns:a16="http://schemas.microsoft.com/office/drawing/2014/main" id="{7B8CF8A4-CCD7-95EE-0CD6-8A3217B4D67A}"/>
              </a:ext>
            </a:extLst>
          </p:cNvPr>
          <p:cNvSpPr txBox="1"/>
          <p:nvPr/>
        </p:nvSpPr>
        <p:spPr>
          <a:xfrm>
            <a:off x="381000" y="1226404"/>
            <a:ext cx="4176713" cy="3293209"/>
          </a:xfrm>
          <a:prstGeom prst="rect">
            <a:avLst/>
          </a:prstGeom>
          <a:noFill/>
        </p:spPr>
        <p:txBody>
          <a:bodyPr wrap="square">
            <a:spAutoFit/>
          </a:bodyPr>
          <a:lstStyle/>
          <a:p>
            <a:pPr marL="0" marR="0" lvl="0" indent="0" algn="l" defTabSz="1218987" rtl="0" eaLnBrk="1" fontAlgn="base" latinLnBrk="0" hangingPunct="1">
              <a:lnSpc>
                <a:spcPct val="100000"/>
              </a:lnSpc>
              <a:spcBef>
                <a:spcPts val="0"/>
              </a:spcBef>
              <a:spcAft>
                <a:spcPts val="0"/>
              </a:spcAft>
              <a:buClrTx/>
              <a:buSzTx/>
              <a:buFontTx/>
              <a:buNone/>
              <a:tabLst/>
              <a:defRPr/>
            </a:pPr>
            <a:r>
              <a:rPr lang="en-US" sz="1600" i="0" u="none" strike="noStrike" dirty="0">
                <a:solidFill>
                  <a:schemeClr val="bg1"/>
                </a:solidFill>
                <a:effectLst/>
              </a:rPr>
              <a:t>Combining Lenovo </a:t>
            </a:r>
            <a:r>
              <a:rPr lang="en-US" sz="1600" i="0" u="none" strike="noStrike" dirty="0" err="1">
                <a:solidFill>
                  <a:schemeClr val="bg1"/>
                </a:solidFill>
                <a:effectLst/>
              </a:rPr>
              <a:t>ThinkSystem</a:t>
            </a:r>
            <a:r>
              <a:rPr lang="en-US" sz="1600" i="0" u="none" strike="noStrike" dirty="0">
                <a:solidFill>
                  <a:schemeClr val="bg1"/>
                </a:solidFill>
                <a:effectLst/>
              </a:rPr>
              <a:t> portfolio </a:t>
            </a:r>
            <a:br>
              <a:rPr lang="en-US" sz="1600" i="0" u="none" strike="noStrike" dirty="0">
                <a:solidFill>
                  <a:schemeClr val="bg1"/>
                </a:solidFill>
                <a:effectLst/>
              </a:rPr>
            </a:br>
            <a:r>
              <a:rPr lang="en-US" sz="1600" i="0" u="none" strike="noStrike" dirty="0">
                <a:solidFill>
                  <a:schemeClr val="bg1"/>
                </a:solidFill>
                <a:effectLst/>
              </a:rPr>
              <a:t>with Veeam Data Platform, </a:t>
            </a:r>
            <a:br>
              <a:rPr lang="en-US" sz="1600" i="0" u="none" strike="noStrike" dirty="0">
                <a:solidFill>
                  <a:schemeClr val="bg1"/>
                </a:solidFill>
                <a:effectLst/>
              </a:rPr>
            </a:br>
            <a:r>
              <a:rPr lang="en-US" sz="1600" i="0" u="none" strike="noStrike" dirty="0">
                <a:solidFill>
                  <a:schemeClr val="bg1"/>
                </a:solidFill>
                <a:effectLst/>
              </a:rPr>
              <a:t>our solution is designed to help you:</a:t>
            </a:r>
          </a:p>
          <a:p>
            <a:pPr marL="0" marR="0" lvl="0" indent="0" algn="l" defTabSz="1218987" rtl="0" eaLnBrk="1" fontAlgn="base" latinLnBrk="0" hangingPunct="1">
              <a:lnSpc>
                <a:spcPct val="100000"/>
              </a:lnSpc>
              <a:spcBef>
                <a:spcPts val="0"/>
              </a:spcBef>
              <a:spcAft>
                <a:spcPts val="0"/>
              </a:spcAft>
              <a:buClrTx/>
              <a:buSzTx/>
              <a:buFontTx/>
              <a:buNone/>
              <a:tabLst/>
              <a:defRPr/>
            </a:pPr>
            <a:endParaRPr lang="en-US" sz="1600" i="0" u="none" strike="noStrike" dirty="0">
              <a:solidFill>
                <a:schemeClr val="bg1"/>
              </a:solidFill>
              <a:effectLst/>
            </a:endParaRPr>
          </a:p>
          <a:p>
            <a:pPr marL="285750" marR="0" lvl="0" indent="-285750" algn="l" defTabSz="121898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rPr>
              <a:t>Reduce recovery time</a:t>
            </a:r>
          </a:p>
          <a:p>
            <a:pPr marL="285750" marR="0" lvl="0" indent="-285750" algn="l" defTabSz="1218987"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bg1"/>
              </a:solidFill>
            </a:endParaRPr>
          </a:p>
          <a:p>
            <a:pPr marL="285750" marR="0" lvl="0" indent="-285750" algn="l" defTabSz="1218987"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i="0" u="none" strike="noStrike" dirty="0">
                <a:solidFill>
                  <a:schemeClr val="bg1"/>
                </a:solidFill>
                <a:effectLst/>
              </a:rPr>
              <a:t>Enjoy a cloud-like experience - on-premises</a:t>
            </a:r>
          </a:p>
          <a:p>
            <a:pPr marL="285750" marR="0" lvl="0" indent="-285750" algn="l" defTabSz="1218987"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chemeClr val="bg1"/>
              </a:solidFill>
            </a:endParaRPr>
          </a:p>
          <a:p>
            <a:pPr marL="285750" indent="-285750" fontAlgn="base">
              <a:buFont typeface="Arial" panose="020B0604020202020204" pitchFamily="34" charset="0"/>
              <a:buChar char="•"/>
              <a:defRPr/>
            </a:pPr>
            <a:r>
              <a:rPr lang="en-US" sz="1600" dirty="0">
                <a:solidFill>
                  <a:schemeClr val="bg1"/>
                </a:solidFill>
              </a:rPr>
              <a:t>Simplify </a:t>
            </a:r>
            <a:r>
              <a:rPr lang="en-US" sz="1600" i="0" u="none" strike="noStrike" dirty="0">
                <a:solidFill>
                  <a:schemeClr val="bg1"/>
                </a:solidFill>
                <a:effectLst/>
              </a:rPr>
              <a:t>IT complexity</a:t>
            </a:r>
          </a:p>
          <a:p>
            <a:pPr marL="285750" indent="-285750" fontAlgn="base">
              <a:buFont typeface="Arial" panose="020B0604020202020204" pitchFamily="34" charset="0"/>
              <a:buChar char="•"/>
              <a:defRPr/>
            </a:pPr>
            <a:endParaRPr lang="en-US" sz="1600" dirty="0">
              <a:solidFill>
                <a:schemeClr val="bg1"/>
              </a:solidFill>
            </a:endParaRPr>
          </a:p>
          <a:p>
            <a:pPr marL="285750" indent="-285750" fontAlgn="base">
              <a:buFont typeface="Arial" panose="020B0604020202020204" pitchFamily="34" charset="0"/>
              <a:buChar char="•"/>
              <a:defRPr/>
            </a:pPr>
            <a:r>
              <a:rPr lang="en-US" sz="1600" dirty="0">
                <a:solidFill>
                  <a:schemeClr val="bg1"/>
                </a:solidFill>
              </a:rPr>
              <a:t>Maintain data sovereignty </a:t>
            </a:r>
            <a:endParaRPr lang="en-US" sz="1600" i="0" u="none" strike="noStrike" dirty="0">
              <a:solidFill>
                <a:schemeClr val="bg1"/>
              </a:solidFill>
              <a:effectLst/>
            </a:endParaRPr>
          </a:p>
          <a:p>
            <a:pPr algn="l" rtl="0" fontAlgn="base"/>
            <a:endParaRPr lang="en-US" sz="1600" i="0" u="none" strike="noStrike" dirty="0">
              <a:solidFill>
                <a:schemeClr val="bg1"/>
              </a:solidFill>
              <a:effectLst/>
            </a:endParaRPr>
          </a:p>
        </p:txBody>
      </p:sp>
    </p:spTree>
    <p:extLst>
      <p:ext uri="{BB962C8B-B14F-4D97-AF65-F5344CB8AC3E}">
        <p14:creationId xmlns:p14="http://schemas.microsoft.com/office/powerpoint/2010/main" val="2452232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B73FEE6-2B73-4B5B-15B0-C49E9E99F2DF}"/>
              </a:ext>
            </a:extLst>
          </p:cNvPr>
          <p:cNvSpPr>
            <a:spLocks noGrp="1"/>
          </p:cNvSpPr>
          <p:nvPr>
            <p:ph type="title"/>
          </p:nvPr>
        </p:nvSpPr>
        <p:spPr/>
        <p:txBody>
          <a:bodyPr/>
          <a:lstStyle/>
          <a:p>
            <a:r>
              <a:rPr lang="de-CH" dirty="0" err="1"/>
              <a:t>TruScale</a:t>
            </a:r>
            <a:r>
              <a:rPr lang="de-CH" dirty="0"/>
              <a:t> - </a:t>
            </a:r>
            <a:r>
              <a:rPr lang="en-US" dirty="0"/>
              <a:t>An Innovative Approach</a:t>
            </a:r>
            <a:endParaRPr lang="de-CH" dirty="0"/>
          </a:p>
        </p:txBody>
      </p:sp>
      <p:grpSp>
        <p:nvGrpSpPr>
          <p:cNvPr id="5" name="Group 1879">
            <a:extLst>
              <a:ext uri="{FF2B5EF4-FFF2-40B4-BE49-F238E27FC236}">
                <a16:creationId xmlns:a16="http://schemas.microsoft.com/office/drawing/2014/main" id="{6A8F7825-7DC4-A59A-7919-68ABB468C183}"/>
              </a:ext>
            </a:extLst>
          </p:cNvPr>
          <p:cNvGrpSpPr/>
          <p:nvPr/>
        </p:nvGrpSpPr>
        <p:grpSpPr>
          <a:xfrm>
            <a:off x="448923" y="751914"/>
            <a:ext cx="8986995" cy="3952276"/>
            <a:chOff x="538848" y="785695"/>
            <a:chExt cx="11988902" cy="5575269"/>
          </a:xfrm>
        </p:grpSpPr>
        <p:grpSp>
          <p:nvGrpSpPr>
            <p:cNvPr id="6" name="Group 1880">
              <a:extLst>
                <a:ext uri="{FF2B5EF4-FFF2-40B4-BE49-F238E27FC236}">
                  <a16:creationId xmlns:a16="http://schemas.microsoft.com/office/drawing/2014/main" id="{36FFFEEF-FA48-87CD-ACED-E4171B7AB949}"/>
                </a:ext>
              </a:extLst>
            </p:cNvPr>
            <p:cNvGrpSpPr/>
            <p:nvPr/>
          </p:nvGrpSpPr>
          <p:grpSpPr>
            <a:xfrm>
              <a:off x="538848" y="3375657"/>
              <a:ext cx="1853068" cy="796895"/>
              <a:chOff x="826400" y="2114426"/>
              <a:chExt cx="1853632" cy="797138"/>
            </a:xfrm>
          </p:grpSpPr>
          <p:sp>
            <p:nvSpPr>
              <p:cNvPr id="31" name="Content Placeholder 3">
                <a:extLst>
                  <a:ext uri="{FF2B5EF4-FFF2-40B4-BE49-F238E27FC236}">
                    <a16:creationId xmlns:a16="http://schemas.microsoft.com/office/drawing/2014/main" id="{6E9E87EC-57E2-BFD4-3A05-347EC8D1AC54}"/>
                  </a:ext>
                </a:extLst>
              </p:cNvPr>
              <p:cNvSpPr txBox="1">
                <a:spLocks/>
              </p:cNvSpPr>
              <p:nvPr/>
            </p:nvSpPr>
            <p:spPr>
              <a:xfrm>
                <a:off x="1245921" y="2158072"/>
                <a:ext cx="1434111" cy="753492"/>
              </a:xfrm>
              <a:prstGeom prst="rect">
                <a:avLst/>
              </a:prstGeom>
            </p:spPr>
            <p:txBody>
              <a:bodyPr wrap="square" lIns="0" tIns="0" rIns="68562" bIns="34281" anchor="t">
                <a:spAutoFit/>
              </a:bodyPr>
              <a:lst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defTabSz="685424">
                  <a:spcBef>
                    <a:spcPts val="300"/>
                  </a:spcBef>
                  <a:buClr>
                    <a:prstClr val="black"/>
                  </a:buClr>
                  <a:buNone/>
                  <a:defRPr/>
                </a:pPr>
                <a:r>
                  <a:rPr lang="en-US" sz="1050" b="1" dirty="0">
                    <a:solidFill>
                      <a:schemeClr val="bg1"/>
                    </a:solidFill>
                  </a:rPr>
                  <a:t>DISCOVER</a:t>
                </a:r>
                <a:endParaRPr lang="en-US" sz="1050" b="1" dirty="0">
                  <a:solidFill>
                    <a:schemeClr val="bg1"/>
                  </a:solidFill>
                  <a:cs typeface="Arial"/>
                </a:endParaRPr>
              </a:p>
              <a:p>
                <a:pPr marL="0" indent="0" defTabSz="685424">
                  <a:lnSpc>
                    <a:spcPct val="100000"/>
                  </a:lnSpc>
                  <a:spcBef>
                    <a:spcPts val="300"/>
                  </a:spcBef>
                  <a:buClr>
                    <a:prstClr val="white"/>
                  </a:buClr>
                  <a:buNone/>
                  <a:defRPr/>
                </a:pPr>
                <a:r>
                  <a:rPr lang="es-AR" sz="900" dirty="0">
                    <a:solidFill>
                      <a:schemeClr val="bg1"/>
                    </a:solidFill>
                  </a:rPr>
                  <a:t>Workshop</a:t>
                </a:r>
                <a:endParaRPr lang="es-AR" sz="750" dirty="0">
                  <a:solidFill>
                    <a:schemeClr val="bg1"/>
                  </a:solidFill>
                  <a:cs typeface="Arial"/>
                </a:endParaRPr>
              </a:p>
              <a:p>
                <a:pPr marL="0" indent="0" defTabSz="685424">
                  <a:lnSpc>
                    <a:spcPct val="100000"/>
                  </a:lnSpc>
                  <a:spcBef>
                    <a:spcPts val="300"/>
                  </a:spcBef>
                  <a:buClr>
                    <a:prstClr val="white"/>
                  </a:buClr>
                  <a:buNone/>
                  <a:defRPr/>
                </a:pPr>
                <a:r>
                  <a:rPr lang="es-AR" sz="900" dirty="0">
                    <a:solidFill>
                      <a:schemeClr val="bg1"/>
                    </a:solidFill>
                  </a:rPr>
                  <a:t>Assessment</a:t>
                </a:r>
                <a:endParaRPr lang="es-AR" sz="900" dirty="0">
                  <a:solidFill>
                    <a:schemeClr val="bg1"/>
                  </a:solidFill>
                  <a:cs typeface="Arial"/>
                </a:endParaRPr>
              </a:p>
            </p:txBody>
          </p:sp>
          <p:sp>
            <p:nvSpPr>
              <p:cNvPr id="32" name="Oval 1907">
                <a:extLst>
                  <a:ext uri="{FF2B5EF4-FFF2-40B4-BE49-F238E27FC236}">
                    <a16:creationId xmlns:a16="http://schemas.microsoft.com/office/drawing/2014/main" id="{1706F31A-A7B8-35B6-D925-1370B1993254}"/>
                  </a:ext>
                </a:extLst>
              </p:cNvPr>
              <p:cNvSpPr/>
              <p:nvPr/>
            </p:nvSpPr>
            <p:spPr>
              <a:xfrm>
                <a:off x="826400" y="2114426"/>
                <a:ext cx="290967" cy="290965"/>
              </a:xfrm>
              <a:prstGeom prst="ellipse">
                <a:avLst/>
              </a:prstGeom>
              <a:solidFill>
                <a:srgbClr val="6AC346"/>
              </a:solidFill>
              <a:ln w="9525" cap="flat" cmpd="sng" algn="ctr">
                <a:noFill/>
                <a:prstDash val="solid"/>
              </a:ln>
              <a:effectLst/>
            </p:spPr>
            <p:txBody>
              <a:bodyPr rtlCol="0" anchor="ctr"/>
              <a:lstStyle/>
              <a:p>
                <a:pPr algn="ctr" defTabSz="913463">
                  <a:lnSpc>
                    <a:spcPct val="90000"/>
                  </a:lnSpc>
                  <a:defRPr/>
                </a:pPr>
                <a:r>
                  <a:rPr lang="es-AR" sz="1050" kern="0" dirty="0">
                    <a:solidFill>
                      <a:schemeClr val="bg1"/>
                    </a:solidFill>
                  </a:rPr>
                  <a:t>1</a:t>
                </a:r>
                <a:endParaRPr lang="en-US" sz="1050" kern="0" dirty="0">
                  <a:solidFill>
                    <a:schemeClr val="bg1"/>
                  </a:solidFill>
                </a:endParaRPr>
              </a:p>
            </p:txBody>
          </p:sp>
        </p:grpSp>
        <p:grpSp>
          <p:nvGrpSpPr>
            <p:cNvPr id="7" name="Group 1881">
              <a:extLst>
                <a:ext uri="{FF2B5EF4-FFF2-40B4-BE49-F238E27FC236}">
                  <a16:creationId xmlns:a16="http://schemas.microsoft.com/office/drawing/2014/main" id="{B5D3CE29-C320-BC7C-B4F4-84D6372D738F}"/>
                </a:ext>
              </a:extLst>
            </p:cNvPr>
            <p:cNvGrpSpPr/>
            <p:nvPr/>
          </p:nvGrpSpPr>
          <p:grpSpPr>
            <a:xfrm>
              <a:off x="2245658" y="785695"/>
              <a:ext cx="2778697" cy="1039237"/>
              <a:chOff x="3257497" y="872589"/>
              <a:chExt cx="2169173" cy="1039554"/>
            </a:xfrm>
          </p:grpSpPr>
          <p:sp>
            <p:nvSpPr>
              <p:cNvPr id="29" name="Content Placeholder 3">
                <a:extLst>
                  <a:ext uri="{FF2B5EF4-FFF2-40B4-BE49-F238E27FC236}">
                    <a16:creationId xmlns:a16="http://schemas.microsoft.com/office/drawing/2014/main" id="{8331C43D-1A1E-E7B7-3885-353714728D2A}"/>
                  </a:ext>
                </a:extLst>
              </p:cNvPr>
              <p:cNvSpPr txBox="1">
                <a:spLocks/>
              </p:cNvSpPr>
              <p:nvPr/>
            </p:nvSpPr>
            <p:spPr>
              <a:xfrm>
                <a:off x="3568707" y="951260"/>
                <a:ext cx="1857963" cy="960883"/>
              </a:xfrm>
              <a:prstGeom prst="rect">
                <a:avLst/>
              </a:prstGeom>
            </p:spPr>
            <p:txBody>
              <a:bodyPr wrap="square" lIns="0" tIns="0">
                <a:spAutoFit/>
              </a:bodyPr>
              <a:lst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defTabSz="685424">
                  <a:spcBef>
                    <a:spcPts val="300"/>
                  </a:spcBef>
                  <a:buClr>
                    <a:prstClr val="black"/>
                  </a:buClr>
                  <a:buNone/>
                  <a:defRPr/>
                </a:pPr>
                <a:r>
                  <a:rPr lang="en-US" sz="1050" b="1" dirty="0">
                    <a:solidFill>
                      <a:schemeClr val="bg1"/>
                    </a:solidFill>
                  </a:rPr>
                  <a:t>DESIGN </a:t>
                </a:r>
              </a:p>
              <a:p>
                <a:pPr marL="0" indent="0" defTabSz="685424">
                  <a:spcBef>
                    <a:spcPts val="300"/>
                  </a:spcBef>
                  <a:buClr>
                    <a:prstClr val="black"/>
                  </a:buClr>
                  <a:buNone/>
                  <a:defRPr/>
                </a:pPr>
                <a:r>
                  <a:rPr lang="en-US" sz="900" dirty="0">
                    <a:solidFill>
                      <a:schemeClr val="bg1"/>
                    </a:solidFill>
                  </a:rPr>
                  <a:t>Solution Architecture</a:t>
                </a:r>
              </a:p>
              <a:p>
                <a:pPr marL="0" indent="0" defTabSz="685424">
                  <a:spcBef>
                    <a:spcPts val="300"/>
                  </a:spcBef>
                  <a:buClr>
                    <a:prstClr val="white"/>
                  </a:buClr>
                  <a:buNone/>
                  <a:defRPr/>
                </a:pPr>
                <a:r>
                  <a:rPr lang="en-US" sz="900" dirty="0">
                    <a:solidFill>
                      <a:schemeClr val="bg1"/>
                    </a:solidFill>
                  </a:rPr>
                  <a:t>Capacity Planning</a:t>
                </a:r>
              </a:p>
              <a:p>
                <a:pPr marL="0" indent="0" defTabSz="685424">
                  <a:spcBef>
                    <a:spcPts val="300"/>
                  </a:spcBef>
                  <a:buClr>
                    <a:prstClr val="white"/>
                  </a:buClr>
                  <a:buNone/>
                  <a:defRPr/>
                </a:pPr>
                <a:r>
                  <a:rPr lang="en-US" sz="900" dirty="0">
                    <a:solidFill>
                      <a:schemeClr val="bg1"/>
                    </a:solidFill>
                  </a:rPr>
                  <a:t>Best Recipe Development</a:t>
                </a:r>
              </a:p>
            </p:txBody>
          </p:sp>
          <p:sp>
            <p:nvSpPr>
              <p:cNvPr id="30" name="Oval 1905">
                <a:extLst>
                  <a:ext uri="{FF2B5EF4-FFF2-40B4-BE49-F238E27FC236}">
                    <a16:creationId xmlns:a16="http://schemas.microsoft.com/office/drawing/2014/main" id="{4FC7B593-0700-1AA6-F2F1-3049CC444B6C}"/>
                  </a:ext>
                </a:extLst>
              </p:cNvPr>
              <p:cNvSpPr>
                <a:spLocks noChangeAspect="1"/>
              </p:cNvSpPr>
              <p:nvPr/>
            </p:nvSpPr>
            <p:spPr>
              <a:xfrm>
                <a:off x="3257497" y="872589"/>
                <a:ext cx="228352" cy="292608"/>
              </a:xfrm>
              <a:prstGeom prst="ellipse">
                <a:avLst/>
              </a:prstGeom>
              <a:solidFill>
                <a:srgbClr val="6AC346"/>
              </a:solidFill>
              <a:ln w="9525" cap="flat" cmpd="sng" algn="ctr">
                <a:noFill/>
                <a:prstDash val="solid"/>
              </a:ln>
              <a:effectLst/>
            </p:spPr>
            <p:txBody>
              <a:bodyPr rtlCol="0" anchor="ctr"/>
              <a:lstStyle/>
              <a:p>
                <a:pPr algn="ctr" defTabSz="913463">
                  <a:lnSpc>
                    <a:spcPct val="90000"/>
                  </a:lnSpc>
                  <a:defRPr/>
                </a:pPr>
                <a:r>
                  <a:rPr lang="es-AR" sz="1050" kern="0" dirty="0">
                    <a:solidFill>
                      <a:schemeClr val="bg1"/>
                    </a:solidFill>
                  </a:rPr>
                  <a:t>2</a:t>
                </a:r>
                <a:endParaRPr lang="en-US" sz="1050" kern="0" dirty="0">
                  <a:solidFill>
                    <a:schemeClr val="bg1"/>
                  </a:solidFill>
                </a:endParaRPr>
              </a:p>
            </p:txBody>
          </p:sp>
        </p:grpSp>
        <p:grpSp>
          <p:nvGrpSpPr>
            <p:cNvPr id="8" name="Group 1882">
              <a:extLst>
                <a:ext uri="{FF2B5EF4-FFF2-40B4-BE49-F238E27FC236}">
                  <a16:creationId xmlns:a16="http://schemas.microsoft.com/office/drawing/2014/main" id="{584ADED0-85BF-696A-E5A4-55C86B3C6E6C}"/>
                </a:ext>
              </a:extLst>
            </p:cNvPr>
            <p:cNvGrpSpPr/>
            <p:nvPr/>
          </p:nvGrpSpPr>
          <p:grpSpPr>
            <a:xfrm>
              <a:off x="7885274" y="1322762"/>
              <a:ext cx="3084828" cy="1065474"/>
              <a:chOff x="8535045" y="905344"/>
              <a:chExt cx="3085768" cy="1065800"/>
            </a:xfrm>
          </p:grpSpPr>
          <p:sp>
            <p:nvSpPr>
              <p:cNvPr id="27" name="Rectangle 1902">
                <a:extLst>
                  <a:ext uri="{FF2B5EF4-FFF2-40B4-BE49-F238E27FC236}">
                    <a16:creationId xmlns:a16="http://schemas.microsoft.com/office/drawing/2014/main" id="{8CA8354B-3E3C-A5C1-92AF-0BFFA0D35EF1}"/>
                  </a:ext>
                </a:extLst>
              </p:cNvPr>
              <p:cNvSpPr/>
              <p:nvPr/>
            </p:nvSpPr>
            <p:spPr>
              <a:xfrm>
                <a:off x="8841729" y="919084"/>
                <a:ext cx="2779084" cy="1052060"/>
              </a:xfrm>
              <a:prstGeom prst="rect">
                <a:avLst/>
              </a:prstGeom>
            </p:spPr>
            <p:txBody>
              <a:bodyPr wrap="square" lIns="68562" tIns="34281" rIns="68562" bIns="34281" anchor="t">
                <a:spAutoFit/>
              </a:bodyPr>
              <a:lstStyle/>
              <a:p>
                <a:pPr defTabSz="913463">
                  <a:lnSpc>
                    <a:spcPct val="90000"/>
                  </a:lnSpc>
                  <a:spcBef>
                    <a:spcPts val="300"/>
                  </a:spcBef>
                  <a:buClr>
                    <a:prstClr val="black"/>
                  </a:buClr>
                  <a:defRPr/>
                </a:pPr>
                <a:r>
                  <a:rPr lang="en-US" sz="1050" b="1" kern="0" dirty="0">
                    <a:solidFill>
                      <a:schemeClr val="bg1"/>
                    </a:solidFill>
                  </a:rPr>
                  <a:t>IMPLEMENT</a:t>
                </a:r>
              </a:p>
              <a:p>
                <a:pPr defTabSz="685424">
                  <a:spcBef>
                    <a:spcPts val="300"/>
                  </a:spcBef>
                  <a:buClr>
                    <a:prstClr val="white"/>
                  </a:buClr>
                  <a:defRPr/>
                </a:pPr>
                <a:r>
                  <a:rPr lang="es-AR" sz="900" kern="0" dirty="0">
                    <a:solidFill>
                      <a:schemeClr val="bg1"/>
                    </a:solidFill>
                  </a:rPr>
                  <a:t>Hardware Installation</a:t>
                </a:r>
                <a:endParaRPr lang="es-AR" sz="900" kern="0" dirty="0">
                  <a:solidFill>
                    <a:schemeClr val="bg1"/>
                  </a:solidFill>
                  <a:cs typeface="Arial"/>
                </a:endParaRPr>
              </a:p>
              <a:p>
                <a:pPr defTabSz="685424">
                  <a:spcBef>
                    <a:spcPts val="300"/>
                  </a:spcBef>
                  <a:buClr>
                    <a:prstClr val="white"/>
                  </a:buClr>
                  <a:defRPr/>
                </a:pPr>
                <a:r>
                  <a:rPr lang="es-AR" sz="900" kern="0" dirty="0">
                    <a:solidFill>
                      <a:schemeClr val="bg1"/>
                    </a:solidFill>
                  </a:rPr>
                  <a:t>Migration</a:t>
                </a:r>
                <a:endParaRPr lang="es-AR" sz="900" kern="0" dirty="0">
                  <a:solidFill>
                    <a:schemeClr val="bg1"/>
                  </a:solidFill>
                  <a:cs typeface="Arial"/>
                </a:endParaRPr>
              </a:p>
              <a:p>
                <a:pPr defTabSz="685424">
                  <a:spcBef>
                    <a:spcPts val="300"/>
                  </a:spcBef>
                  <a:buClr>
                    <a:prstClr val="white"/>
                  </a:buClr>
                  <a:defRPr/>
                </a:pPr>
                <a:r>
                  <a:rPr lang="es-AR" sz="900" kern="0" dirty="0">
                    <a:solidFill>
                      <a:schemeClr val="bg1"/>
                    </a:solidFill>
                  </a:rPr>
                  <a:t>Deployment</a:t>
                </a:r>
                <a:endParaRPr lang="es-AR" sz="900" kern="0" dirty="0">
                  <a:solidFill>
                    <a:schemeClr val="bg1"/>
                  </a:solidFill>
                  <a:cs typeface="Arial"/>
                </a:endParaRPr>
              </a:p>
            </p:txBody>
          </p:sp>
          <p:sp>
            <p:nvSpPr>
              <p:cNvPr id="28" name="Oval 1903">
                <a:extLst>
                  <a:ext uri="{FF2B5EF4-FFF2-40B4-BE49-F238E27FC236}">
                    <a16:creationId xmlns:a16="http://schemas.microsoft.com/office/drawing/2014/main" id="{A16000AB-4499-B8ED-6582-2EEBBACEC13D}"/>
                  </a:ext>
                </a:extLst>
              </p:cNvPr>
              <p:cNvSpPr/>
              <p:nvPr/>
            </p:nvSpPr>
            <p:spPr>
              <a:xfrm>
                <a:off x="8535045" y="905344"/>
                <a:ext cx="290967" cy="290965"/>
              </a:xfrm>
              <a:prstGeom prst="ellipse">
                <a:avLst/>
              </a:prstGeom>
              <a:solidFill>
                <a:srgbClr val="6AC346"/>
              </a:solidFill>
              <a:ln w="9525" cap="flat" cmpd="sng" algn="ctr">
                <a:noFill/>
                <a:prstDash val="solid"/>
              </a:ln>
              <a:effectLst/>
            </p:spPr>
            <p:txBody>
              <a:bodyPr rtlCol="0" anchor="ctr"/>
              <a:lstStyle/>
              <a:p>
                <a:pPr algn="ctr" defTabSz="913463">
                  <a:lnSpc>
                    <a:spcPct val="90000"/>
                  </a:lnSpc>
                  <a:defRPr/>
                </a:pPr>
                <a:r>
                  <a:rPr lang="es-AR" sz="1050" kern="0" dirty="0">
                    <a:solidFill>
                      <a:schemeClr val="bg1"/>
                    </a:solidFill>
                  </a:rPr>
                  <a:t>3</a:t>
                </a:r>
                <a:endParaRPr lang="en-US" sz="1050" kern="0" dirty="0">
                  <a:solidFill>
                    <a:schemeClr val="bg1"/>
                  </a:solidFill>
                </a:endParaRPr>
              </a:p>
            </p:txBody>
          </p:sp>
        </p:grpSp>
        <p:grpSp>
          <p:nvGrpSpPr>
            <p:cNvPr id="9" name="Group 1883">
              <a:extLst>
                <a:ext uri="{FF2B5EF4-FFF2-40B4-BE49-F238E27FC236}">
                  <a16:creationId xmlns:a16="http://schemas.microsoft.com/office/drawing/2014/main" id="{EA3C937A-97D1-0714-7923-9299AC64E93B}"/>
                </a:ext>
              </a:extLst>
            </p:cNvPr>
            <p:cNvGrpSpPr/>
            <p:nvPr/>
          </p:nvGrpSpPr>
          <p:grpSpPr>
            <a:xfrm>
              <a:off x="8630666" y="5096660"/>
              <a:ext cx="3728267" cy="1264304"/>
              <a:chOff x="8629590" y="5096348"/>
              <a:chExt cx="3729404" cy="1264691"/>
            </a:xfrm>
          </p:grpSpPr>
          <p:sp>
            <p:nvSpPr>
              <p:cNvPr id="25" name="Content Placeholder 3">
                <a:extLst>
                  <a:ext uri="{FF2B5EF4-FFF2-40B4-BE49-F238E27FC236}">
                    <a16:creationId xmlns:a16="http://schemas.microsoft.com/office/drawing/2014/main" id="{78E8B35A-4EE5-9B63-3E32-B198D5F690D3}"/>
                  </a:ext>
                </a:extLst>
              </p:cNvPr>
              <p:cNvSpPr txBox="1">
                <a:spLocks/>
              </p:cNvSpPr>
              <p:nvPr/>
            </p:nvSpPr>
            <p:spPr>
              <a:xfrm>
                <a:off x="8994088" y="5169981"/>
                <a:ext cx="3364906" cy="1191058"/>
              </a:xfrm>
              <a:prstGeom prst="rect">
                <a:avLst/>
              </a:prstGeom>
            </p:spPr>
            <p:txBody>
              <a:bodyPr wrap="square" lIns="0" tIns="0">
                <a:spAutoFit/>
              </a:bodyPr>
              <a:lst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defTabSz="685424">
                  <a:spcBef>
                    <a:spcPts val="300"/>
                  </a:spcBef>
                  <a:buClr>
                    <a:prstClr val="black"/>
                  </a:buClr>
                  <a:buNone/>
                  <a:defRPr/>
                </a:pPr>
                <a:r>
                  <a:rPr lang="en-US" sz="1050" b="1" dirty="0">
                    <a:solidFill>
                      <a:schemeClr val="bg1"/>
                    </a:solidFill>
                  </a:rPr>
                  <a:t>OPTIMIZE</a:t>
                </a:r>
              </a:p>
              <a:p>
                <a:pPr marL="0" indent="0" defTabSz="685424" fontAlgn="base">
                  <a:spcBef>
                    <a:spcPts val="300"/>
                  </a:spcBef>
                  <a:buClr>
                    <a:prstClr val="white"/>
                  </a:buClr>
                  <a:buNone/>
                  <a:defRPr/>
                </a:pPr>
                <a:r>
                  <a:rPr lang="en-US" sz="900" dirty="0">
                    <a:solidFill>
                      <a:schemeClr val="bg1"/>
                    </a:solidFill>
                  </a:rPr>
                  <a:t>Managed Services​</a:t>
                </a:r>
              </a:p>
              <a:p>
                <a:pPr marL="0" indent="0" defTabSz="685424" fontAlgn="base">
                  <a:spcBef>
                    <a:spcPts val="300"/>
                  </a:spcBef>
                  <a:buClr>
                    <a:prstClr val="white"/>
                  </a:buClr>
                  <a:buNone/>
                  <a:defRPr/>
                </a:pPr>
                <a:r>
                  <a:rPr lang="en-US" sz="900" dirty="0">
                    <a:solidFill>
                      <a:schemeClr val="bg1"/>
                    </a:solidFill>
                  </a:rPr>
                  <a:t>Firmware/Best Recipe Update​​</a:t>
                </a:r>
              </a:p>
              <a:p>
                <a:pPr marL="0" indent="0" defTabSz="685424" fontAlgn="base">
                  <a:spcBef>
                    <a:spcPts val="300"/>
                  </a:spcBef>
                  <a:buClr>
                    <a:prstClr val="white"/>
                  </a:buClr>
                  <a:buNone/>
                  <a:defRPr/>
                </a:pPr>
                <a:r>
                  <a:rPr lang="en-US" sz="900" dirty="0">
                    <a:solidFill>
                      <a:schemeClr val="bg1"/>
                    </a:solidFill>
                  </a:rPr>
                  <a:t>Preventative Maintenance</a:t>
                </a:r>
              </a:p>
              <a:p>
                <a:pPr marL="0" indent="0" defTabSz="685424" fontAlgn="base">
                  <a:spcBef>
                    <a:spcPts val="300"/>
                  </a:spcBef>
                  <a:buClr>
                    <a:prstClr val="white"/>
                  </a:buClr>
                  <a:buNone/>
                  <a:defRPr/>
                </a:pPr>
                <a:r>
                  <a:rPr lang="en-US" sz="900" dirty="0">
                    <a:solidFill>
                      <a:schemeClr val="bg1"/>
                    </a:solidFill>
                  </a:rPr>
                  <a:t>Health Check </a:t>
                </a:r>
                <a:r>
                  <a:rPr lang="en-US" sz="900" dirty="0">
                    <a:solidFill>
                      <a:schemeClr val="bg1"/>
                    </a:solidFill>
                    <a:latin typeface="Arial"/>
                  </a:rPr>
                  <a:t>​</a:t>
                </a:r>
              </a:p>
            </p:txBody>
          </p:sp>
          <p:sp>
            <p:nvSpPr>
              <p:cNvPr id="26" name="Oval 1901">
                <a:extLst>
                  <a:ext uri="{FF2B5EF4-FFF2-40B4-BE49-F238E27FC236}">
                    <a16:creationId xmlns:a16="http://schemas.microsoft.com/office/drawing/2014/main" id="{4D0A255B-F955-84CC-0A46-8CF5CAC404E4}"/>
                  </a:ext>
                </a:extLst>
              </p:cNvPr>
              <p:cNvSpPr/>
              <p:nvPr/>
            </p:nvSpPr>
            <p:spPr>
              <a:xfrm>
                <a:off x="8629590" y="5096348"/>
                <a:ext cx="290967" cy="290965"/>
              </a:xfrm>
              <a:prstGeom prst="ellipse">
                <a:avLst/>
              </a:prstGeom>
              <a:solidFill>
                <a:srgbClr val="6AC346"/>
              </a:solidFill>
              <a:ln w="9525" cap="flat" cmpd="sng" algn="ctr">
                <a:noFill/>
                <a:prstDash val="solid"/>
              </a:ln>
              <a:effectLst/>
            </p:spPr>
            <p:txBody>
              <a:bodyPr rtlCol="0" anchor="ctr"/>
              <a:lstStyle/>
              <a:p>
                <a:pPr algn="ctr" defTabSz="913463">
                  <a:lnSpc>
                    <a:spcPct val="90000"/>
                  </a:lnSpc>
                  <a:defRPr/>
                </a:pPr>
                <a:r>
                  <a:rPr lang="es-AR" sz="1050" kern="0" dirty="0">
                    <a:solidFill>
                      <a:schemeClr val="bg1"/>
                    </a:solidFill>
                  </a:rPr>
                  <a:t>5</a:t>
                </a:r>
                <a:endParaRPr lang="en-US" sz="1050" kern="0" dirty="0">
                  <a:solidFill>
                    <a:schemeClr val="bg1"/>
                  </a:solidFill>
                </a:endParaRPr>
              </a:p>
            </p:txBody>
          </p:sp>
        </p:grpSp>
        <p:grpSp>
          <p:nvGrpSpPr>
            <p:cNvPr id="10" name="Group 1884">
              <a:extLst>
                <a:ext uri="{FF2B5EF4-FFF2-40B4-BE49-F238E27FC236}">
                  <a16:creationId xmlns:a16="http://schemas.microsoft.com/office/drawing/2014/main" id="{9CE71067-FFFE-7765-496F-5EFC173F3ABF}"/>
                </a:ext>
              </a:extLst>
            </p:cNvPr>
            <p:cNvGrpSpPr/>
            <p:nvPr/>
          </p:nvGrpSpPr>
          <p:grpSpPr>
            <a:xfrm>
              <a:off x="1217776" y="4879429"/>
              <a:ext cx="2441828" cy="1374880"/>
              <a:chOff x="1626671" y="4717085"/>
              <a:chExt cx="2442575" cy="1375300"/>
            </a:xfrm>
          </p:grpSpPr>
          <p:sp>
            <p:nvSpPr>
              <p:cNvPr id="23" name="Content Placeholder 3">
                <a:extLst>
                  <a:ext uri="{FF2B5EF4-FFF2-40B4-BE49-F238E27FC236}">
                    <a16:creationId xmlns:a16="http://schemas.microsoft.com/office/drawing/2014/main" id="{B512A9E4-A629-4A86-278E-0E0605E00BB4}"/>
                  </a:ext>
                </a:extLst>
              </p:cNvPr>
              <p:cNvSpPr txBox="1">
                <a:spLocks/>
              </p:cNvSpPr>
              <p:nvPr/>
            </p:nvSpPr>
            <p:spPr>
              <a:xfrm>
                <a:off x="2036408" y="4775394"/>
                <a:ext cx="2032838" cy="1316991"/>
              </a:xfrm>
              <a:prstGeom prst="rect">
                <a:avLst/>
              </a:prstGeom>
            </p:spPr>
            <p:txBody>
              <a:bodyPr wrap="square" lIns="0" tIns="0" rIns="68562" bIns="34281" anchor="t">
                <a:spAutoFit/>
              </a:bodyPr>
              <a:lst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170931" indent="-170931" defTabSz="685424">
                  <a:spcBef>
                    <a:spcPts val="300"/>
                  </a:spcBef>
                  <a:buClr>
                    <a:prstClr val="black"/>
                  </a:buClr>
                  <a:buNone/>
                  <a:defRPr/>
                </a:pPr>
                <a:r>
                  <a:rPr lang="en-US" sz="1050" b="1" dirty="0">
                    <a:solidFill>
                      <a:schemeClr val="bg1"/>
                    </a:solidFill>
                  </a:rPr>
                  <a:t>RETIRE</a:t>
                </a:r>
                <a:endParaRPr lang="en-US" sz="1350" dirty="0">
                  <a:solidFill>
                    <a:schemeClr val="bg1"/>
                  </a:solidFill>
                  <a:cs typeface="Arial"/>
                </a:endParaRPr>
              </a:p>
              <a:p>
                <a:pPr marL="0" indent="0" defTabSz="685424">
                  <a:spcBef>
                    <a:spcPts val="300"/>
                  </a:spcBef>
                  <a:buClr>
                    <a:prstClr val="white"/>
                  </a:buClr>
                  <a:buNone/>
                  <a:defRPr/>
                </a:pPr>
                <a:r>
                  <a:rPr lang="es-AR" sz="900" dirty="0">
                    <a:solidFill>
                      <a:schemeClr val="bg1"/>
                    </a:solidFill>
                  </a:rPr>
                  <a:t>Hardware Deinstallation</a:t>
                </a:r>
                <a:endParaRPr lang="es-AR" sz="900" dirty="0">
                  <a:solidFill>
                    <a:schemeClr val="bg1"/>
                  </a:solidFill>
                  <a:cs typeface="Arial"/>
                </a:endParaRPr>
              </a:p>
              <a:p>
                <a:pPr marL="0" indent="0" defTabSz="685424">
                  <a:spcBef>
                    <a:spcPts val="300"/>
                  </a:spcBef>
                  <a:buClr>
                    <a:prstClr val="white"/>
                  </a:buClr>
                  <a:buNone/>
                  <a:defRPr/>
                </a:pPr>
                <a:r>
                  <a:rPr lang="en-US" sz="900" dirty="0">
                    <a:solidFill>
                      <a:schemeClr val="bg1"/>
                    </a:solidFill>
                  </a:rPr>
                  <a:t>Asset Recovery</a:t>
                </a:r>
                <a:endParaRPr lang="en-US" sz="900" dirty="0">
                  <a:solidFill>
                    <a:schemeClr val="bg1"/>
                  </a:solidFill>
                  <a:cs typeface="Arial"/>
                </a:endParaRPr>
              </a:p>
              <a:p>
                <a:pPr marL="170930" lvl="1" indent="0" defTabSz="685424">
                  <a:spcBef>
                    <a:spcPts val="300"/>
                  </a:spcBef>
                  <a:buClr>
                    <a:prstClr val="white"/>
                  </a:buClr>
                  <a:buNone/>
                  <a:defRPr/>
                </a:pPr>
                <a:r>
                  <a:rPr lang="en-US" sz="750" dirty="0">
                    <a:solidFill>
                      <a:schemeClr val="bg1"/>
                    </a:solidFill>
                  </a:rPr>
                  <a:t>Recycling/Disposal</a:t>
                </a:r>
                <a:endParaRPr lang="en-US" sz="750" dirty="0">
                  <a:solidFill>
                    <a:schemeClr val="bg1"/>
                  </a:solidFill>
                  <a:cs typeface="Arial"/>
                </a:endParaRPr>
              </a:p>
              <a:p>
                <a:pPr marL="170930" lvl="1" indent="0" defTabSz="685424">
                  <a:spcBef>
                    <a:spcPts val="300"/>
                  </a:spcBef>
                  <a:buClr>
                    <a:prstClr val="white"/>
                  </a:buClr>
                  <a:buNone/>
                  <a:defRPr/>
                </a:pPr>
                <a:r>
                  <a:rPr lang="es-AR" sz="750" dirty="0">
                    <a:solidFill>
                      <a:schemeClr val="bg1"/>
                    </a:solidFill>
                  </a:rPr>
                  <a:t>Data Sanitization</a:t>
                </a:r>
                <a:endParaRPr lang="es-AR" sz="750" dirty="0">
                  <a:solidFill>
                    <a:schemeClr val="bg1"/>
                  </a:solidFill>
                  <a:cs typeface="Arial"/>
                </a:endParaRPr>
              </a:p>
              <a:p>
                <a:pPr marL="170930" lvl="1" indent="0" defTabSz="685424">
                  <a:spcBef>
                    <a:spcPts val="300"/>
                  </a:spcBef>
                  <a:buClr>
                    <a:prstClr val="white"/>
                  </a:buClr>
                  <a:buNone/>
                  <a:defRPr/>
                </a:pPr>
                <a:r>
                  <a:rPr lang="es-AR" sz="750" dirty="0">
                    <a:solidFill>
                      <a:schemeClr val="bg1"/>
                    </a:solidFill>
                  </a:rPr>
                  <a:t>Drive Destruction</a:t>
                </a:r>
                <a:endParaRPr lang="en-US" sz="750" dirty="0">
                  <a:solidFill>
                    <a:schemeClr val="bg1"/>
                  </a:solidFill>
                  <a:cs typeface="Arial"/>
                </a:endParaRPr>
              </a:p>
            </p:txBody>
          </p:sp>
          <p:sp>
            <p:nvSpPr>
              <p:cNvPr id="24" name="Oval 1899">
                <a:extLst>
                  <a:ext uri="{FF2B5EF4-FFF2-40B4-BE49-F238E27FC236}">
                    <a16:creationId xmlns:a16="http://schemas.microsoft.com/office/drawing/2014/main" id="{13446FD8-D5D1-7F8F-C89A-FED69B93EAD2}"/>
                  </a:ext>
                </a:extLst>
              </p:cNvPr>
              <p:cNvSpPr/>
              <p:nvPr/>
            </p:nvSpPr>
            <p:spPr>
              <a:xfrm>
                <a:off x="1626671" y="4717085"/>
                <a:ext cx="290967" cy="290965"/>
              </a:xfrm>
              <a:prstGeom prst="ellipse">
                <a:avLst/>
              </a:prstGeom>
              <a:solidFill>
                <a:srgbClr val="6AC346"/>
              </a:solidFill>
              <a:ln w="9525" cap="flat" cmpd="sng" algn="ctr">
                <a:noFill/>
                <a:prstDash val="solid"/>
              </a:ln>
              <a:effectLst/>
            </p:spPr>
            <p:txBody>
              <a:bodyPr rtlCol="0" anchor="ctr"/>
              <a:lstStyle/>
              <a:p>
                <a:pPr algn="ctr" defTabSz="913463">
                  <a:lnSpc>
                    <a:spcPct val="90000"/>
                  </a:lnSpc>
                  <a:defRPr/>
                </a:pPr>
                <a:r>
                  <a:rPr lang="es-AR" sz="1050" kern="0" dirty="0">
                    <a:solidFill>
                      <a:schemeClr val="bg1"/>
                    </a:solidFill>
                  </a:rPr>
                  <a:t>6</a:t>
                </a:r>
                <a:endParaRPr lang="en-US" sz="1050" kern="0" dirty="0">
                  <a:solidFill>
                    <a:schemeClr val="bg1"/>
                  </a:solidFill>
                </a:endParaRPr>
              </a:p>
            </p:txBody>
          </p:sp>
        </p:grpSp>
        <p:grpSp>
          <p:nvGrpSpPr>
            <p:cNvPr id="11" name="Group 1885">
              <a:extLst>
                <a:ext uri="{FF2B5EF4-FFF2-40B4-BE49-F238E27FC236}">
                  <a16:creationId xmlns:a16="http://schemas.microsoft.com/office/drawing/2014/main" id="{1BB758C2-7F81-A211-6FDF-D2CAA7AC8FD8}"/>
                </a:ext>
              </a:extLst>
            </p:cNvPr>
            <p:cNvGrpSpPr/>
            <p:nvPr/>
          </p:nvGrpSpPr>
          <p:grpSpPr>
            <a:xfrm>
              <a:off x="9480469" y="2700078"/>
              <a:ext cx="3047281" cy="1469030"/>
              <a:chOff x="9471014" y="2561560"/>
              <a:chExt cx="3048212" cy="1469478"/>
            </a:xfrm>
          </p:grpSpPr>
          <p:sp>
            <p:nvSpPr>
              <p:cNvPr id="21" name="Content Placeholder 3">
                <a:extLst>
                  <a:ext uri="{FF2B5EF4-FFF2-40B4-BE49-F238E27FC236}">
                    <a16:creationId xmlns:a16="http://schemas.microsoft.com/office/drawing/2014/main" id="{51FBA9C2-5A4D-9E4F-5939-21A539FB306D}"/>
                  </a:ext>
                </a:extLst>
              </p:cNvPr>
              <p:cNvSpPr txBox="1">
                <a:spLocks/>
              </p:cNvSpPr>
              <p:nvPr/>
            </p:nvSpPr>
            <p:spPr>
              <a:xfrm>
                <a:off x="9905914" y="2609801"/>
                <a:ext cx="2613312" cy="1421237"/>
              </a:xfrm>
              <a:prstGeom prst="rect">
                <a:avLst/>
              </a:prstGeom>
            </p:spPr>
            <p:txBody>
              <a:bodyPr wrap="square" lIns="0" tIns="0">
                <a:spAutoFit/>
              </a:bodyPr>
              <a:lst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defTabSz="685424">
                  <a:spcBef>
                    <a:spcPts val="300"/>
                  </a:spcBef>
                  <a:buClr>
                    <a:prstClr val="black"/>
                  </a:buClr>
                  <a:buNone/>
                  <a:defRPr/>
                </a:pPr>
                <a:r>
                  <a:rPr lang="en-US" sz="1050" b="1" dirty="0">
                    <a:solidFill>
                      <a:schemeClr val="bg1"/>
                    </a:solidFill>
                  </a:rPr>
                  <a:t>SUPPORT</a:t>
                </a:r>
                <a:endParaRPr lang="en-US" sz="900" dirty="0">
                  <a:solidFill>
                    <a:schemeClr val="bg1"/>
                  </a:solidFill>
                </a:endParaRPr>
              </a:p>
              <a:p>
                <a:pPr marL="0" indent="0" defTabSz="685424" fontAlgn="base">
                  <a:spcBef>
                    <a:spcPts val="300"/>
                  </a:spcBef>
                  <a:buClr>
                    <a:prstClr val="white"/>
                  </a:buClr>
                  <a:buNone/>
                  <a:defRPr/>
                </a:pPr>
                <a:r>
                  <a:rPr lang="en-US" sz="900" dirty="0">
                    <a:solidFill>
                      <a:schemeClr val="bg1"/>
                    </a:solidFill>
                    <a:cs typeface="Arial" panose="020B0604020202020204" pitchFamily="34" charset="0"/>
                  </a:rPr>
                  <a:t>Warranty Upgrade/Extension​</a:t>
                </a:r>
              </a:p>
              <a:p>
                <a:pPr marL="0" indent="0" defTabSz="685424" fontAlgn="base">
                  <a:spcBef>
                    <a:spcPts val="300"/>
                  </a:spcBef>
                  <a:buClr>
                    <a:prstClr val="white"/>
                  </a:buClr>
                  <a:buNone/>
                  <a:defRPr/>
                </a:pPr>
                <a:r>
                  <a:rPr lang="en-US" sz="900" dirty="0">
                    <a:solidFill>
                      <a:schemeClr val="bg1"/>
                    </a:solidFill>
                    <a:cs typeface="Arial" panose="020B0604020202020204" pitchFamily="34" charset="0"/>
                  </a:rPr>
                  <a:t>Premier​ Support</a:t>
                </a:r>
              </a:p>
              <a:p>
                <a:pPr marL="0" indent="0" defTabSz="685424" fontAlgn="base">
                  <a:spcBef>
                    <a:spcPts val="300"/>
                  </a:spcBef>
                  <a:buClr>
                    <a:prstClr val="white"/>
                  </a:buClr>
                  <a:buNone/>
                  <a:defRPr/>
                </a:pPr>
                <a:r>
                  <a:rPr lang="en-US" sz="900" dirty="0">
                    <a:solidFill>
                      <a:schemeClr val="bg1"/>
                    </a:solidFill>
                    <a:cs typeface="Arial" panose="020B0604020202020204" pitchFamily="34" charset="0"/>
                  </a:rPr>
                  <a:t>Customer Success Manager</a:t>
                </a:r>
              </a:p>
              <a:p>
                <a:pPr marL="0" indent="0" defTabSz="685424" fontAlgn="base">
                  <a:spcBef>
                    <a:spcPts val="300"/>
                  </a:spcBef>
                  <a:buClr>
                    <a:prstClr val="white"/>
                  </a:buClr>
                  <a:buNone/>
                  <a:defRPr/>
                </a:pPr>
                <a:r>
                  <a:rPr lang="en-US" sz="900" dirty="0">
                    <a:solidFill>
                      <a:schemeClr val="bg1"/>
                    </a:solidFill>
                    <a:cs typeface="Arial" panose="020B0604020202020204" pitchFamily="34" charset="0"/>
                  </a:rPr>
                  <a:t>Enterprise Server Software​</a:t>
                </a:r>
              </a:p>
              <a:p>
                <a:pPr marL="0" indent="0" defTabSz="685424" fontAlgn="base">
                  <a:spcBef>
                    <a:spcPts val="300"/>
                  </a:spcBef>
                  <a:buClr>
                    <a:prstClr val="white"/>
                  </a:buClr>
                  <a:buNone/>
                  <a:defRPr/>
                </a:pPr>
                <a:r>
                  <a:rPr lang="en-US" sz="900" dirty="0">
                    <a:solidFill>
                      <a:schemeClr val="bg1"/>
                    </a:solidFill>
                    <a:cs typeface="Arial" panose="020B0604020202020204" pitchFamily="34" charset="0"/>
                  </a:rPr>
                  <a:t>Your Drive Your Data</a:t>
                </a:r>
              </a:p>
            </p:txBody>
          </p:sp>
          <p:sp>
            <p:nvSpPr>
              <p:cNvPr id="22" name="Oval 1897">
                <a:extLst>
                  <a:ext uri="{FF2B5EF4-FFF2-40B4-BE49-F238E27FC236}">
                    <a16:creationId xmlns:a16="http://schemas.microsoft.com/office/drawing/2014/main" id="{3CC8224D-A28A-A8B7-EE12-8D4C7CA5CE9A}"/>
                  </a:ext>
                </a:extLst>
              </p:cNvPr>
              <p:cNvSpPr/>
              <p:nvPr/>
            </p:nvSpPr>
            <p:spPr>
              <a:xfrm>
                <a:off x="9471014" y="2561560"/>
                <a:ext cx="290967" cy="290965"/>
              </a:xfrm>
              <a:prstGeom prst="ellipse">
                <a:avLst/>
              </a:prstGeom>
              <a:solidFill>
                <a:srgbClr val="6AC346"/>
              </a:solidFill>
              <a:ln w="9525" cap="flat" cmpd="sng" algn="ctr">
                <a:noFill/>
                <a:prstDash val="solid"/>
              </a:ln>
              <a:effectLst/>
            </p:spPr>
            <p:txBody>
              <a:bodyPr rtlCol="0" anchor="ctr"/>
              <a:lstStyle/>
              <a:p>
                <a:pPr algn="ctr" defTabSz="913463">
                  <a:lnSpc>
                    <a:spcPct val="90000"/>
                  </a:lnSpc>
                  <a:defRPr/>
                </a:pPr>
                <a:r>
                  <a:rPr lang="es-AR" sz="1050" kern="0" dirty="0">
                    <a:solidFill>
                      <a:schemeClr val="bg1"/>
                    </a:solidFill>
                  </a:rPr>
                  <a:t>4</a:t>
                </a:r>
                <a:endParaRPr lang="en-US" sz="1050" kern="0" dirty="0">
                  <a:solidFill>
                    <a:schemeClr val="bg1"/>
                  </a:solidFill>
                </a:endParaRPr>
              </a:p>
            </p:txBody>
          </p:sp>
        </p:grpSp>
        <p:grpSp>
          <p:nvGrpSpPr>
            <p:cNvPr id="12" name="Group 1886">
              <a:extLst>
                <a:ext uri="{FF2B5EF4-FFF2-40B4-BE49-F238E27FC236}">
                  <a16:creationId xmlns:a16="http://schemas.microsoft.com/office/drawing/2014/main" id="{A4D56B08-F5B0-A507-47DD-5E46C3EFFF51}"/>
                </a:ext>
              </a:extLst>
            </p:cNvPr>
            <p:cNvGrpSpPr/>
            <p:nvPr/>
          </p:nvGrpSpPr>
          <p:grpSpPr>
            <a:xfrm rot="1233734">
              <a:off x="7423482" y="5117996"/>
              <a:ext cx="120190" cy="30943"/>
              <a:chOff x="5900248" y="9624841"/>
              <a:chExt cx="1355190" cy="353461"/>
            </a:xfrm>
            <a:scene3d>
              <a:camera prst="obliqueTopRight">
                <a:rot lat="1800000" lon="0" rev="0"/>
              </a:camera>
              <a:lightRig rig="threePt" dir="t"/>
            </a:scene3d>
          </p:grpSpPr>
          <p:sp>
            <p:nvSpPr>
              <p:cNvPr id="15" name="object 5">
                <a:extLst>
                  <a:ext uri="{FF2B5EF4-FFF2-40B4-BE49-F238E27FC236}">
                    <a16:creationId xmlns:a16="http://schemas.microsoft.com/office/drawing/2014/main" id="{B0AAA4BA-F627-1DEA-4C0A-1A2A0DE52565}"/>
                  </a:ext>
                </a:extLst>
              </p:cNvPr>
              <p:cNvSpPr/>
              <p:nvPr/>
            </p:nvSpPr>
            <p:spPr>
              <a:xfrm rot="5400000">
                <a:off x="6330196" y="9684541"/>
                <a:ext cx="211315" cy="209232"/>
              </a:xfrm>
              <a:prstGeom prst="rect">
                <a:avLst/>
              </a:prstGeom>
              <a:blipFill>
                <a:blip r:embed="rId2" cstate="hqprint">
                  <a:extLst>
                    <a:ext uri="{28A0092B-C50C-407E-A947-70E740481C1C}">
                      <a14:useLocalDpi xmlns:a14="http://schemas.microsoft.com/office/drawing/2010/main"/>
                    </a:ext>
                  </a:extLst>
                </a:blip>
                <a:stretch>
                  <a:fillRect/>
                </a:stretch>
              </a:blipFill>
            </p:spPr>
            <p:txBody>
              <a:bodyPr wrap="square" lIns="0" tIns="0" rIns="0" bIns="0" rtlCol="0"/>
              <a:lstStyle/>
              <a:p>
                <a:pPr defTabSz="685424">
                  <a:defRPr/>
                </a:pPr>
                <a:endParaRPr sz="1349" kern="0">
                  <a:solidFill>
                    <a:schemeClr val="bg1"/>
                  </a:solidFill>
                </a:endParaRPr>
              </a:p>
            </p:txBody>
          </p:sp>
          <p:sp>
            <p:nvSpPr>
              <p:cNvPr id="16" name="object 6">
                <a:extLst>
                  <a:ext uri="{FF2B5EF4-FFF2-40B4-BE49-F238E27FC236}">
                    <a16:creationId xmlns:a16="http://schemas.microsoft.com/office/drawing/2014/main" id="{F3CAF58A-FF91-9B73-86CB-28B4A2083931}"/>
                  </a:ext>
                </a:extLst>
              </p:cNvPr>
              <p:cNvSpPr/>
              <p:nvPr/>
            </p:nvSpPr>
            <p:spPr>
              <a:xfrm rot="5400000">
                <a:off x="6812823" y="9734072"/>
                <a:ext cx="207756" cy="233567"/>
              </a:xfrm>
              <a:prstGeom prst="rect">
                <a:avLst/>
              </a:prstGeom>
              <a:blipFill>
                <a:blip r:embed="rId3" cstate="hqprint">
                  <a:extLst>
                    <a:ext uri="{28A0092B-C50C-407E-A947-70E740481C1C}">
                      <a14:useLocalDpi xmlns:a14="http://schemas.microsoft.com/office/drawing/2010/main"/>
                    </a:ext>
                  </a:extLst>
                </a:blip>
                <a:stretch>
                  <a:fillRect/>
                </a:stretch>
              </a:blipFill>
            </p:spPr>
            <p:txBody>
              <a:bodyPr wrap="square" lIns="0" tIns="0" rIns="0" bIns="0" rtlCol="0"/>
              <a:lstStyle/>
              <a:p>
                <a:pPr defTabSz="685424">
                  <a:defRPr/>
                </a:pPr>
                <a:endParaRPr sz="1349" kern="0">
                  <a:solidFill>
                    <a:schemeClr val="bg1"/>
                  </a:solidFill>
                </a:endParaRPr>
              </a:p>
            </p:txBody>
          </p:sp>
          <p:sp>
            <p:nvSpPr>
              <p:cNvPr id="17" name="object 7">
                <a:extLst>
                  <a:ext uri="{FF2B5EF4-FFF2-40B4-BE49-F238E27FC236}">
                    <a16:creationId xmlns:a16="http://schemas.microsoft.com/office/drawing/2014/main" id="{4A5F3509-EF8D-B930-35D3-1E77CA8AD1BC}"/>
                  </a:ext>
                </a:extLst>
              </p:cNvPr>
              <p:cNvSpPr/>
              <p:nvPr/>
            </p:nvSpPr>
            <p:spPr>
              <a:xfrm rot="5400000">
                <a:off x="6094752" y="9682388"/>
                <a:ext cx="214871" cy="217068"/>
              </a:xfrm>
              <a:prstGeom prst="rect">
                <a:avLst/>
              </a:prstGeom>
              <a:blipFill>
                <a:blip r:embed="rId4" cstate="hqprint">
                  <a:extLst>
                    <a:ext uri="{28A0092B-C50C-407E-A947-70E740481C1C}">
                      <a14:useLocalDpi xmlns:a14="http://schemas.microsoft.com/office/drawing/2010/main"/>
                    </a:ext>
                  </a:extLst>
                </a:blip>
                <a:stretch>
                  <a:fillRect/>
                </a:stretch>
              </a:blipFill>
            </p:spPr>
            <p:txBody>
              <a:bodyPr wrap="square" lIns="0" tIns="0" rIns="0" bIns="0" rtlCol="0"/>
              <a:lstStyle/>
              <a:p>
                <a:pPr defTabSz="685424">
                  <a:defRPr/>
                </a:pPr>
                <a:endParaRPr sz="1349" kern="0">
                  <a:solidFill>
                    <a:schemeClr val="bg1"/>
                  </a:solidFill>
                </a:endParaRPr>
              </a:p>
            </p:txBody>
          </p:sp>
          <p:sp>
            <p:nvSpPr>
              <p:cNvPr id="18" name="object 8">
                <a:extLst>
                  <a:ext uri="{FF2B5EF4-FFF2-40B4-BE49-F238E27FC236}">
                    <a16:creationId xmlns:a16="http://schemas.microsoft.com/office/drawing/2014/main" id="{A69E1135-58C0-66F9-385F-815861F0E5B8}"/>
                  </a:ext>
                </a:extLst>
              </p:cNvPr>
              <p:cNvSpPr/>
              <p:nvPr/>
            </p:nvSpPr>
            <p:spPr>
              <a:xfrm rot="5400000">
                <a:off x="5858973" y="9666116"/>
                <a:ext cx="270510" cy="187960"/>
              </a:xfrm>
              <a:custGeom>
                <a:avLst/>
                <a:gdLst/>
                <a:ahLst/>
                <a:cxnLst/>
                <a:rect l="l" t="t" r="r" b="b"/>
                <a:pathLst>
                  <a:path w="270509" h="187960">
                    <a:moveTo>
                      <a:pt x="269976" y="0"/>
                    </a:moveTo>
                    <a:lnTo>
                      <a:pt x="217576" y="0"/>
                    </a:lnTo>
                    <a:lnTo>
                      <a:pt x="217576" y="129540"/>
                    </a:lnTo>
                    <a:lnTo>
                      <a:pt x="0" y="129540"/>
                    </a:lnTo>
                    <a:lnTo>
                      <a:pt x="0" y="187960"/>
                    </a:lnTo>
                    <a:lnTo>
                      <a:pt x="269976" y="187960"/>
                    </a:lnTo>
                    <a:lnTo>
                      <a:pt x="269976" y="129540"/>
                    </a:lnTo>
                    <a:lnTo>
                      <a:pt x="269976" y="0"/>
                    </a:lnTo>
                    <a:close/>
                  </a:path>
                </a:pathLst>
              </a:custGeom>
              <a:solidFill>
                <a:srgbClr val="FFFFFF"/>
              </a:solidFill>
            </p:spPr>
            <p:txBody>
              <a:bodyPr wrap="square" lIns="0" tIns="0" rIns="0" bIns="0" rtlCol="0"/>
              <a:lstStyle/>
              <a:p>
                <a:pPr defTabSz="685424">
                  <a:defRPr/>
                </a:pPr>
                <a:endParaRPr sz="1349" kern="0">
                  <a:solidFill>
                    <a:schemeClr val="bg1"/>
                  </a:solidFill>
                </a:endParaRPr>
              </a:p>
            </p:txBody>
          </p:sp>
          <p:sp>
            <p:nvSpPr>
              <p:cNvPr id="19" name="object 9">
                <a:extLst>
                  <a:ext uri="{FF2B5EF4-FFF2-40B4-BE49-F238E27FC236}">
                    <a16:creationId xmlns:a16="http://schemas.microsoft.com/office/drawing/2014/main" id="{7FB33596-E2A8-3531-1D4F-1A5236820E53}"/>
                  </a:ext>
                </a:extLst>
              </p:cNvPr>
              <p:cNvSpPr/>
              <p:nvPr/>
            </p:nvSpPr>
            <p:spPr>
              <a:xfrm rot="5400000">
                <a:off x="7036326" y="9759189"/>
                <a:ext cx="214836" cy="223389"/>
              </a:xfrm>
              <a:prstGeom prst="rect">
                <a:avLst/>
              </a:prstGeom>
              <a:blipFill>
                <a:blip r:embed="rId5" cstate="hqprint">
                  <a:extLst>
                    <a:ext uri="{28A0092B-C50C-407E-A947-70E740481C1C}">
                      <a14:useLocalDpi xmlns:a14="http://schemas.microsoft.com/office/drawing/2010/main"/>
                    </a:ext>
                  </a:extLst>
                </a:blip>
                <a:stretch>
                  <a:fillRect/>
                </a:stretch>
              </a:blipFill>
            </p:spPr>
            <p:txBody>
              <a:bodyPr wrap="square" lIns="0" tIns="0" rIns="0" bIns="0" rtlCol="0"/>
              <a:lstStyle/>
              <a:p>
                <a:pPr defTabSz="685424">
                  <a:defRPr/>
                </a:pPr>
                <a:endParaRPr sz="1349" kern="0">
                  <a:solidFill>
                    <a:schemeClr val="bg1"/>
                  </a:solidFill>
                </a:endParaRPr>
              </a:p>
            </p:txBody>
          </p:sp>
          <p:sp>
            <p:nvSpPr>
              <p:cNvPr id="20" name="object 10">
                <a:extLst>
                  <a:ext uri="{FF2B5EF4-FFF2-40B4-BE49-F238E27FC236}">
                    <a16:creationId xmlns:a16="http://schemas.microsoft.com/office/drawing/2014/main" id="{388CE61A-1752-ADB8-FC52-37AAD6B7C04F}"/>
                  </a:ext>
                </a:extLst>
              </p:cNvPr>
              <p:cNvSpPr/>
              <p:nvPr/>
            </p:nvSpPr>
            <p:spPr>
              <a:xfrm rot="5400000">
                <a:off x="6567323" y="9679210"/>
                <a:ext cx="214833" cy="223393"/>
              </a:xfrm>
              <a:prstGeom prst="rect">
                <a:avLst/>
              </a:prstGeom>
              <a:blipFill>
                <a:blip r:embed="rId5" cstate="hqprint">
                  <a:extLst>
                    <a:ext uri="{28A0092B-C50C-407E-A947-70E740481C1C}">
                      <a14:useLocalDpi xmlns:a14="http://schemas.microsoft.com/office/drawing/2010/main"/>
                    </a:ext>
                  </a:extLst>
                </a:blip>
                <a:stretch>
                  <a:fillRect/>
                </a:stretch>
              </a:blipFill>
            </p:spPr>
            <p:txBody>
              <a:bodyPr wrap="square" lIns="0" tIns="0" rIns="0" bIns="0" rtlCol="0"/>
              <a:lstStyle/>
              <a:p>
                <a:pPr defTabSz="685424">
                  <a:defRPr/>
                </a:pPr>
                <a:endParaRPr sz="1349" kern="0" dirty="0">
                  <a:solidFill>
                    <a:schemeClr val="bg1"/>
                  </a:solidFill>
                </a:endParaRPr>
              </a:p>
            </p:txBody>
          </p:sp>
        </p:grpSp>
        <p:sp>
          <p:nvSpPr>
            <p:cNvPr id="13" name="Rectangle 1888">
              <a:extLst>
                <a:ext uri="{FF2B5EF4-FFF2-40B4-BE49-F238E27FC236}">
                  <a16:creationId xmlns:a16="http://schemas.microsoft.com/office/drawing/2014/main" id="{DC13B4FF-8352-277D-9172-ECFE8CA2DEDC}"/>
                </a:ext>
              </a:extLst>
            </p:cNvPr>
            <p:cNvSpPr/>
            <p:nvPr/>
          </p:nvSpPr>
          <p:spPr>
            <a:xfrm>
              <a:off x="538848" y="1408489"/>
              <a:ext cx="2348201" cy="1291588"/>
            </a:xfrm>
            <a:prstGeom prst="rect">
              <a:avLst/>
            </a:prstGeom>
          </p:spPr>
          <p:txBody>
            <a:bodyPr wrap="square" lIns="68544" tIns="34272" rIns="68544" bIns="34272" anchor="t">
              <a:spAutoFit/>
            </a:bodyPr>
            <a:lstStyle/>
            <a:p>
              <a:pPr defTabSz="685424">
                <a:spcBef>
                  <a:spcPts val="300"/>
                </a:spcBef>
                <a:buClr>
                  <a:prstClr val="black"/>
                </a:buClr>
                <a:defRPr/>
              </a:pPr>
              <a:r>
                <a:rPr lang="es-AR" sz="900" b="1" kern="0" dirty="0">
                  <a:solidFill>
                    <a:schemeClr val="bg1"/>
                  </a:solidFill>
                </a:rPr>
                <a:t>Technology Areas</a:t>
              </a:r>
            </a:p>
            <a:p>
              <a:pPr defTabSz="685424">
                <a:spcBef>
                  <a:spcPts val="300"/>
                </a:spcBef>
                <a:buClr>
                  <a:prstClr val="black"/>
                </a:buClr>
                <a:defRPr/>
              </a:pPr>
              <a:r>
                <a:rPr lang="es-AR" sz="900" kern="0" dirty="0">
                  <a:solidFill>
                    <a:schemeClr val="bg1"/>
                  </a:solidFill>
                </a:rPr>
                <a:t>Hybrid Cloud</a:t>
              </a:r>
              <a:endParaRPr lang="es-AR" sz="900" kern="0" dirty="0">
                <a:solidFill>
                  <a:schemeClr val="bg1"/>
                </a:solidFill>
                <a:cs typeface="Arial"/>
              </a:endParaRPr>
            </a:p>
            <a:p>
              <a:pPr marL="0" lvl="1" defTabSz="685424">
                <a:spcBef>
                  <a:spcPts val="300"/>
                </a:spcBef>
                <a:buClr>
                  <a:prstClr val="white"/>
                </a:buClr>
                <a:defRPr/>
              </a:pPr>
              <a:r>
                <a:rPr lang="es-AR" sz="900" kern="0" dirty="0">
                  <a:solidFill>
                    <a:schemeClr val="bg1"/>
                  </a:solidFill>
                </a:rPr>
                <a:t>Data &amp; Analytics</a:t>
              </a:r>
              <a:endParaRPr lang="es-AR" sz="900" kern="0" dirty="0">
                <a:solidFill>
                  <a:schemeClr val="bg1"/>
                </a:solidFill>
                <a:cs typeface="Arial"/>
              </a:endParaRPr>
            </a:p>
            <a:p>
              <a:pPr marL="0" lvl="1" defTabSz="914012">
                <a:spcBef>
                  <a:spcPts val="300"/>
                </a:spcBef>
                <a:buClr>
                  <a:prstClr val="white"/>
                </a:buClr>
                <a:defRPr/>
              </a:pPr>
              <a:r>
                <a:rPr lang="es-AR" sz="900" kern="0" dirty="0">
                  <a:solidFill>
                    <a:schemeClr val="bg1"/>
                  </a:solidFill>
                </a:rPr>
                <a:t>HPC &amp; Data Center Cooling</a:t>
              </a:r>
              <a:endParaRPr lang="es-AR" sz="900" kern="0" dirty="0">
                <a:solidFill>
                  <a:schemeClr val="bg1"/>
                </a:solidFill>
                <a:cs typeface="Arial"/>
              </a:endParaRPr>
            </a:p>
            <a:p>
              <a:pPr marL="0" lvl="1" defTabSz="685424">
                <a:spcBef>
                  <a:spcPts val="300"/>
                </a:spcBef>
                <a:buClr>
                  <a:prstClr val="white"/>
                </a:buClr>
                <a:defRPr/>
              </a:pPr>
              <a:r>
                <a:rPr lang="es-AR" sz="900" kern="0" dirty="0">
                  <a:solidFill>
                    <a:schemeClr val="bg1"/>
                  </a:solidFill>
                </a:rPr>
                <a:t>Virtualization &amp; VDI</a:t>
              </a:r>
              <a:endParaRPr lang="es-AR" sz="900" kern="0" dirty="0">
                <a:solidFill>
                  <a:schemeClr val="bg1"/>
                </a:solidFill>
                <a:cs typeface="Arial"/>
              </a:endParaRPr>
            </a:p>
          </p:txBody>
        </p:sp>
      </p:grpSp>
      <p:pic>
        <p:nvPicPr>
          <p:cNvPr id="33" name="Picture 1913">
            <a:extLst>
              <a:ext uri="{FF2B5EF4-FFF2-40B4-BE49-F238E27FC236}">
                <a16:creationId xmlns:a16="http://schemas.microsoft.com/office/drawing/2014/main" id="{2A0047C5-B891-FA9E-54BE-BC6D8CA05B85}"/>
              </a:ext>
            </a:extLst>
          </p:cNvPr>
          <p:cNvPicPr>
            <a:picLocks noChangeAspect="1"/>
          </p:cNvPicPr>
          <p:nvPr/>
        </p:nvPicPr>
        <p:blipFill>
          <a:blip r:embed="rId6"/>
          <a:stretch>
            <a:fillRect/>
          </a:stretch>
        </p:blipFill>
        <p:spPr>
          <a:xfrm>
            <a:off x="922231" y="439310"/>
            <a:ext cx="6783669" cy="4621490"/>
          </a:xfrm>
          <a:prstGeom prst="rect">
            <a:avLst/>
          </a:prstGeom>
        </p:spPr>
      </p:pic>
      <p:pic>
        <p:nvPicPr>
          <p:cNvPr id="34" name="Picture 26" descr="A picture containing light, traffic, outdoor, green&#10;&#10;Description automatically generated">
            <a:extLst>
              <a:ext uri="{FF2B5EF4-FFF2-40B4-BE49-F238E27FC236}">
                <a16:creationId xmlns:a16="http://schemas.microsoft.com/office/drawing/2014/main" id="{E1790AD8-0D2C-AB4F-A243-21796DFAED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1336" y="803171"/>
            <a:ext cx="787336" cy="1084775"/>
          </a:xfrm>
          <a:prstGeom prst="rect">
            <a:avLst/>
          </a:prstGeom>
        </p:spPr>
      </p:pic>
    </p:spTree>
    <p:extLst>
      <p:ext uri="{BB962C8B-B14F-4D97-AF65-F5344CB8AC3E}">
        <p14:creationId xmlns:p14="http://schemas.microsoft.com/office/powerpoint/2010/main" val="4117306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C41B229-D293-A919-2184-6BB18C9EA009}"/>
              </a:ext>
            </a:extLst>
          </p:cNvPr>
          <p:cNvSpPr>
            <a:spLocks noGrp="1"/>
          </p:cNvSpPr>
          <p:nvPr>
            <p:ph type="title"/>
          </p:nvPr>
        </p:nvSpPr>
        <p:spPr>
          <a:xfrm>
            <a:off x="381000" y="341576"/>
            <a:ext cx="8382000" cy="777612"/>
          </a:xfrm>
        </p:spPr>
        <p:txBody>
          <a:bodyPr/>
          <a:lstStyle/>
          <a:p>
            <a:r>
              <a:rPr lang="en-US" dirty="0" err="1">
                <a:solidFill>
                  <a:sysClr val="window" lastClr="FFFFFF"/>
                </a:solidFill>
              </a:rPr>
              <a:t>TruScale</a:t>
            </a:r>
            <a:r>
              <a:rPr lang="en-US" dirty="0">
                <a:solidFill>
                  <a:sysClr val="window" lastClr="FFFFFF"/>
                </a:solidFill>
              </a:rPr>
              <a:t> is a framework for Lenovo Everything as a Service</a:t>
            </a:r>
            <a:endParaRPr lang="de-CH" dirty="0"/>
          </a:p>
        </p:txBody>
      </p:sp>
      <p:sp>
        <p:nvSpPr>
          <p:cNvPr id="5" name="Content Placeholder 2">
            <a:extLst>
              <a:ext uri="{FF2B5EF4-FFF2-40B4-BE49-F238E27FC236}">
                <a16:creationId xmlns:a16="http://schemas.microsoft.com/office/drawing/2014/main" id="{B2AB4BF3-C34F-13D4-E188-CF8B97BF6780}"/>
              </a:ext>
            </a:extLst>
          </p:cNvPr>
          <p:cNvSpPr txBox="1">
            <a:spLocks/>
          </p:cNvSpPr>
          <p:nvPr/>
        </p:nvSpPr>
        <p:spPr>
          <a:xfrm>
            <a:off x="284236" y="1673556"/>
            <a:ext cx="2707274" cy="442285"/>
          </a:xfrm>
          <a:prstGeom prst="rect">
            <a:avLst/>
          </a:prstGeom>
        </p:spPr>
        <p:txBody>
          <a:bodyPr vert="horz" lIns="68562" tIns="34281" rIns="68562" bIns="3428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595">
              <a:spcBef>
                <a:spcPts val="0"/>
              </a:spcBef>
              <a:buNone/>
              <a:defRPr/>
            </a:pPr>
            <a:r>
              <a:rPr lang="en-US" sz="1350" b="1" dirty="0">
                <a:solidFill>
                  <a:prstClr val="white"/>
                </a:solidFill>
              </a:rPr>
              <a:t>Industry’s broadest portfolio</a:t>
            </a:r>
          </a:p>
          <a:p>
            <a:pPr marL="0" indent="0" defTabSz="685595">
              <a:spcBef>
                <a:spcPts val="0"/>
              </a:spcBef>
              <a:buNone/>
              <a:defRPr/>
            </a:pPr>
            <a:r>
              <a:rPr lang="en-US" sz="1050" dirty="0">
                <a:solidFill>
                  <a:prstClr val="white"/>
                </a:solidFill>
              </a:rPr>
              <a:t>from pocket to cloud delivered as a service.</a:t>
            </a:r>
          </a:p>
        </p:txBody>
      </p:sp>
      <p:sp>
        <p:nvSpPr>
          <p:cNvPr id="6" name="Content Placeholder 2">
            <a:extLst>
              <a:ext uri="{FF2B5EF4-FFF2-40B4-BE49-F238E27FC236}">
                <a16:creationId xmlns:a16="http://schemas.microsoft.com/office/drawing/2014/main" id="{8B37F9E8-466F-2673-D25A-C74904534B83}"/>
              </a:ext>
            </a:extLst>
          </p:cNvPr>
          <p:cNvSpPr txBox="1">
            <a:spLocks/>
          </p:cNvSpPr>
          <p:nvPr/>
        </p:nvSpPr>
        <p:spPr>
          <a:xfrm>
            <a:off x="297358" y="3051390"/>
            <a:ext cx="2597429" cy="621210"/>
          </a:xfrm>
          <a:prstGeom prst="rect">
            <a:avLst/>
          </a:prstGeom>
        </p:spPr>
        <p:txBody>
          <a:bodyPr vert="horz" lIns="68562" tIns="34281" rIns="68562" bIns="3428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966">
              <a:lnSpc>
                <a:spcPct val="100000"/>
              </a:lnSpc>
              <a:spcBef>
                <a:spcPts val="0"/>
              </a:spcBef>
              <a:buNone/>
              <a:defRPr/>
            </a:pPr>
            <a:r>
              <a:rPr lang="en-US" sz="1350" b="1" dirty="0">
                <a:solidFill>
                  <a:prstClr val="white"/>
                </a:solidFill>
              </a:rPr>
              <a:t>Global scale capability</a:t>
            </a:r>
          </a:p>
          <a:p>
            <a:pPr marL="0" indent="0" defTabSz="913966">
              <a:lnSpc>
                <a:spcPct val="100000"/>
              </a:lnSpc>
              <a:spcBef>
                <a:spcPts val="0"/>
              </a:spcBef>
              <a:buNone/>
              <a:defRPr/>
            </a:pPr>
            <a:r>
              <a:rPr lang="en-US" sz="1050" dirty="0">
                <a:solidFill>
                  <a:prstClr val="white"/>
                </a:solidFill>
              </a:rPr>
              <a:t>to rapidly and securely provision global teams – anytime, anywhere.</a:t>
            </a:r>
          </a:p>
        </p:txBody>
      </p:sp>
      <p:sp>
        <p:nvSpPr>
          <p:cNvPr id="7" name="Content Placeholder 2">
            <a:extLst>
              <a:ext uri="{FF2B5EF4-FFF2-40B4-BE49-F238E27FC236}">
                <a16:creationId xmlns:a16="http://schemas.microsoft.com/office/drawing/2014/main" id="{87166FB0-E2F3-C150-5CD6-C5EAD9BD508F}"/>
              </a:ext>
            </a:extLst>
          </p:cNvPr>
          <p:cNvSpPr txBox="1">
            <a:spLocks/>
          </p:cNvSpPr>
          <p:nvPr/>
        </p:nvSpPr>
        <p:spPr>
          <a:xfrm>
            <a:off x="282033" y="2275177"/>
            <a:ext cx="2666549" cy="640742"/>
          </a:xfrm>
          <a:prstGeom prst="rect">
            <a:avLst/>
          </a:prstGeom>
        </p:spPr>
        <p:txBody>
          <a:bodyPr vert="horz" lIns="68562" tIns="34281" rIns="68562" bIns="3428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966">
              <a:lnSpc>
                <a:spcPct val="100000"/>
              </a:lnSpc>
              <a:spcBef>
                <a:spcPts val="0"/>
              </a:spcBef>
              <a:buNone/>
              <a:defRPr/>
            </a:pPr>
            <a:r>
              <a:rPr lang="en-US" sz="1350" b="1" dirty="0">
                <a:solidFill>
                  <a:prstClr val="white"/>
                </a:solidFill>
              </a:rPr>
              <a:t>Single unified framework </a:t>
            </a:r>
          </a:p>
          <a:p>
            <a:pPr marL="0" indent="0" defTabSz="913966">
              <a:lnSpc>
                <a:spcPct val="100000"/>
              </a:lnSpc>
              <a:spcBef>
                <a:spcPts val="0"/>
              </a:spcBef>
              <a:buNone/>
              <a:defRPr/>
            </a:pPr>
            <a:r>
              <a:rPr lang="en-US" sz="1050" dirty="0">
                <a:solidFill>
                  <a:prstClr val="white"/>
                </a:solidFill>
              </a:rPr>
              <a:t>to easily manage day-to-day IT operations with full visibility and accountability.</a:t>
            </a:r>
          </a:p>
        </p:txBody>
      </p:sp>
      <p:sp>
        <p:nvSpPr>
          <p:cNvPr id="8" name="Content Placeholder 2">
            <a:extLst>
              <a:ext uri="{FF2B5EF4-FFF2-40B4-BE49-F238E27FC236}">
                <a16:creationId xmlns:a16="http://schemas.microsoft.com/office/drawing/2014/main" id="{C0A2C48E-B628-8BED-9AFA-FD9B6286BCE9}"/>
              </a:ext>
            </a:extLst>
          </p:cNvPr>
          <p:cNvSpPr txBox="1">
            <a:spLocks/>
          </p:cNvSpPr>
          <p:nvPr/>
        </p:nvSpPr>
        <p:spPr>
          <a:xfrm>
            <a:off x="297358" y="3845719"/>
            <a:ext cx="2790878" cy="621210"/>
          </a:xfrm>
          <a:prstGeom prst="rect">
            <a:avLst/>
          </a:prstGeom>
        </p:spPr>
        <p:txBody>
          <a:bodyPr vert="horz" lIns="68562" tIns="34281" rIns="68562" bIns="3428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966">
              <a:lnSpc>
                <a:spcPct val="100000"/>
              </a:lnSpc>
              <a:spcBef>
                <a:spcPts val="0"/>
              </a:spcBef>
              <a:buNone/>
              <a:defRPr/>
            </a:pPr>
            <a:r>
              <a:rPr lang="en-US" sz="1350" b="1" dirty="0">
                <a:solidFill>
                  <a:prstClr val="white"/>
                </a:solidFill>
              </a:rPr>
              <a:t>Flexible consumption models</a:t>
            </a:r>
          </a:p>
          <a:p>
            <a:pPr marL="0" indent="0" defTabSz="913966">
              <a:lnSpc>
                <a:spcPct val="100000"/>
              </a:lnSpc>
              <a:spcBef>
                <a:spcPts val="0"/>
              </a:spcBef>
              <a:buNone/>
              <a:defRPr/>
            </a:pPr>
            <a:r>
              <a:rPr lang="en-US" sz="1050" dirty="0">
                <a:solidFill>
                  <a:prstClr val="white"/>
                </a:solidFill>
              </a:rPr>
              <a:t>fixed or metered pay-as-you-go model that frees-up capital with minimal up-front costs. </a:t>
            </a:r>
          </a:p>
        </p:txBody>
      </p:sp>
      <p:grpSp>
        <p:nvGrpSpPr>
          <p:cNvPr id="9" name="Group 25">
            <a:extLst>
              <a:ext uri="{FF2B5EF4-FFF2-40B4-BE49-F238E27FC236}">
                <a16:creationId xmlns:a16="http://schemas.microsoft.com/office/drawing/2014/main" id="{1C36FFC8-4974-9D48-247B-8FDF140D7159}"/>
              </a:ext>
            </a:extLst>
          </p:cNvPr>
          <p:cNvGrpSpPr/>
          <p:nvPr/>
        </p:nvGrpSpPr>
        <p:grpSpPr>
          <a:xfrm>
            <a:off x="3088236" y="1352001"/>
            <a:ext cx="5758408" cy="3559994"/>
            <a:chOff x="2040437" y="2396831"/>
            <a:chExt cx="7677877" cy="4746659"/>
          </a:xfrm>
        </p:grpSpPr>
        <p:pic>
          <p:nvPicPr>
            <p:cNvPr id="10" name="Picture 15">
              <a:extLst>
                <a:ext uri="{FF2B5EF4-FFF2-40B4-BE49-F238E27FC236}">
                  <a16:creationId xmlns:a16="http://schemas.microsoft.com/office/drawing/2014/main" id="{8D75AE4E-D262-5CEF-DC13-F23ABBB195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flipV="1">
              <a:off x="2040437" y="2396831"/>
              <a:ext cx="7677877" cy="4746659"/>
            </a:xfrm>
            <a:prstGeom prst="rect">
              <a:avLst/>
            </a:prstGeom>
            <a:effectLst/>
          </p:spPr>
        </p:pic>
        <p:grpSp>
          <p:nvGrpSpPr>
            <p:cNvPr id="11" name="Group 16">
              <a:extLst>
                <a:ext uri="{FF2B5EF4-FFF2-40B4-BE49-F238E27FC236}">
                  <a16:creationId xmlns:a16="http://schemas.microsoft.com/office/drawing/2014/main" id="{0F4388D7-B1EF-C118-B3F7-88A2E3A84AEE}"/>
                </a:ext>
              </a:extLst>
            </p:cNvPr>
            <p:cNvGrpSpPr/>
            <p:nvPr/>
          </p:nvGrpSpPr>
          <p:grpSpPr>
            <a:xfrm>
              <a:off x="2248303" y="3475300"/>
              <a:ext cx="5396829" cy="2266952"/>
              <a:chOff x="2429056" y="2910314"/>
              <a:chExt cx="5396829" cy="2266952"/>
            </a:xfrm>
          </p:grpSpPr>
          <p:sp>
            <p:nvSpPr>
              <p:cNvPr id="15" name="TextBox 20">
                <a:extLst>
                  <a:ext uri="{FF2B5EF4-FFF2-40B4-BE49-F238E27FC236}">
                    <a16:creationId xmlns:a16="http://schemas.microsoft.com/office/drawing/2014/main" id="{3F015CAC-5386-D48A-C8C3-5CDAD69BAB0D}"/>
                  </a:ext>
                </a:extLst>
              </p:cNvPr>
              <p:cNvSpPr txBox="1"/>
              <p:nvPr/>
            </p:nvSpPr>
            <p:spPr>
              <a:xfrm>
                <a:off x="3970075" y="4770160"/>
                <a:ext cx="2106925" cy="399939"/>
              </a:xfrm>
              <a:prstGeom prst="rect">
                <a:avLst/>
              </a:prstGeom>
              <a:noFill/>
            </p:spPr>
            <p:txBody>
              <a:bodyPr wrap="square">
                <a:spAutoFit/>
              </a:bodyPr>
              <a:lstStyle/>
              <a:p>
                <a:pPr algn="ctr" defTabSz="913144">
                  <a:defRPr/>
                </a:pPr>
                <a:r>
                  <a:rPr lang="en-US" sz="1349" b="1" dirty="0">
                    <a:solidFill>
                      <a:prstClr val="white"/>
                    </a:solidFill>
                    <a:cs typeface="Arial"/>
                  </a:rPr>
                  <a:t>Software </a:t>
                </a:r>
                <a:r>
                  <a:rPr lang="en-US" sz="1349" b="1" dirty="0" err="1">
                    <a:solidFill>
                      <a:prstClr val="white"/>
                    </a:solidFill>
                    <a:cs typeface="Arial"/>
                  </a:rPr>
                  <a:t>aaS</a:t>
                </a:r>
                <a:endParaRPr lang="en-US" sz="1349" b="1" dirty="0">
                  <a:solidFill>
                    <a:prstClr val="white"/>
                  </a:solidFill>
                  <a:cs typeface="Arial"/>
                </a:endParaRPr>
              </a:p>
            </p:txBody>
          </p:sp>
          <p:sp>
            <p:nvSpPr>
              <p:cNvPr id="16" name="TextBox 21">
                <a:extLst>
                  <a:ext uri="{FF2B5EF4-FFF2-40B4-BE49-F238E27FC236}">
                    <a16:creationId xmlns:a16="http://schemas.microsoft.com/office/drawing/2014/main" id="{C3E1A425-84D8-C962-1301-E76D037A9F0C}"/>
                  </a:ext>
                </a:extLst>
              </p:cNvPr>
              <p:cNvSpPr txBox="1"/>
              <p:nvPr/>
            </p:nvSpPr>
            <p:spPr>
              <a:xfrm>
                <a:off x="6546058" y="4777327"/>
                <a:ext cx="1279827" cy="399939"/>
              </a:xfrm>
              <a:prstGeom prst="rect">
                <a:avLst/>
              </a:prstGeom>
              <a:noFill/>
            </p:spPr>
            <p:txBody>
              <a:bodyPr wrap="square">
                <a:spAutoFit/>
              </a:bodyPr>
              <a:lstStyle/>
              <a:p>
                <a:pPr algn="ctr" defTabSz="913144">
                  <a:defRPr/>
                </a:pPr>
                <a:r>
                  <a:rPr lang="en-US" sz="1349" b="1" dirty="0">
                    <a:solidFill>
                      <a:prstClr val="white"/>
                    </a:solidFill>
                    <a:cs typeface="Arial"/>
                  </a:rPr>
                  <a:t>IoT </a:t>
                </a:r>
                <a:r>
                  <a:rPr lang="en-US" sz="1349" b="1" dirty="0" err="1">
                    <a:solidFill>
                      <a:prstClr val="white"/>
                    </a:solidFill>
                    <a:cs typeface="Arial"/>
                  </a:rPr>
                  <a:t>aaS</a:t>
                </a:r>
                <a:endParaRPr lang="en-US" sz="1349" b="1" dirty="0">
                  <a:solidFill>
                    <a:prstClr val="white"/>
                  </a:solidFill>
                  <a:cs typeface="Arial"/>
                </a:endParaRPr>
              </a:p>
            </p:txBody>
          </p:sp>
          <p:sp>
            <p:nvSpPr>
              <p:cNvPr id="17" name="TextBox 22">
                <a:extLst>
                  <a:ext uri="{FF2B5EF4-FFF2-40B4-BE49-F238E27FC236}">
                    <a16:creationId xmlns:a16="http://schemas.microsoft.com/office/drawing/2014/main" id="{2CAC919A-5ECA-498C-99C3-43E15E935F14}"/>
                  </a:ext>
                </a:extLst>
              </p:cNvPr>
              <p:cNvSpPr txBox="1"/>
              <p:nvPr/>
            </p:nvSpPr>
            <p:spPr>
              <a:xfrm>
                <a:off x="2429056" y="2910314"/>
                <a:ext cx="2054690" cy="615553"/>
              </a:xfrm>
              <a:prstGeom prst="rect">
                <a:avLst/>
              </a:prstGeom>
              <a:noFill/>
            </p:spPr>
            <p:txBody>
              <a:bodyPr wrap="square">
                <a:spAutoFit/>
              </a:bodyPr>
              <a:lstStyle/>
              <a:p>
                <a:pPr algn="ctr" defTabSz="913144">
                  <a:defRPr/>
                </a:pPr>
                <a:r>
                  <a:rPr lang="en-US" sz="1200" b="1" dirty="0">
                    <a:solidFill>
                      <a:prstClr val="white"/>
                    </a:solidFill>
                    <a:cs typeface="Arial"/>
                  </a:rPr>
                  <a:t>Infrastructure </a:t>
                </a:r>
              </a:p>
              <a:p>
                <a:pPr algn="ctr" defTabSz="913144">
                  <a:defRPr/>
                </a:pPr>
                <a:r>
                  <a:rPr lang="en-US" sz="1200" b="1" dirty="0" err="1">
                    <a:solidFill>
                      <a:prstClr val="white"/>
                    </a:solidFill>
                    <a:cs typeface="Arial"/>
                  </a:rPr>
                  <a:t>aaS</a:t>
                </a:r>
                <a:endParaRPr lang="en-US" sz="1200" b="1" dirty="0">
                  <a:solidFill>
                    <a:prstClr val="white"/>
                  </a:solidFill>
                </a:endParaRPr>
              </a:p>
            </p:txBody>
          </p:sp>
        </p:grpSp>
      </p:grpSp>
      <p:sp>
        <p:nvSpPr>
          <p:cNvPr id="19" name="TextBox 26">
            <a:extLst>
              <a:ext uri="{FF2B5EF4-FFF2-40B4-BE49-F238E27FC236}">
                <a16:creationId xmlns:a16="http://schemas.microsoft.com/office/drawing/2014/main" id="{A3C59954-728A-DD87-97FC-1F0DF06C9056}"/>
              </a:ext>
            </a:extLst>
          </p:cNvPr>
          <p:cNvSpPr txBox="1"/>
          <p:nvPr/>
        </p:nvSpPr>
        <p:spPr>
          <a:xfrm>
            <a:off x="6891239" y="2538105"/>
            <a:ext cx="1796835" cy="299954"/>
          </a:xfrm>
          <a:prstGeom prst="rect">
            <a:avLst/>
          </a:prstGeom>
          <a:noFill/>
        </p:spPr>
        <p:txBody>
          <a:bodyPr wrap="square">
            <a:spAutoFit/>
          </a:bodyPr>
          <a:lstStyle/>
          <a:p>
            <a:pPr algn="ctr" defTabSz="913144">
              <a:defRPr/>
            </a:pPr>
            <a:r>
              <a:rPr lang="en-US" sz="1349" b="1" dirty="0">
                <a:solidFill>
                  <a:prstClr val="white"/>
                </a:solidFill>
                <a:cs typeface="Arial"/>
              </a:rPr>
              <a:t>Device </a:t>
            </a:r>
            <a:r>
              <a:rPr lang="en-US" sz="1349" b="1" dirty="0" err="1">
                <a:solidFill>
                  <a:prstClr val="white"/>
                </a:solidFill>
                <a:cs typeface="Arial"/>
              </a:rPr>
              <a:t>aaS</a:t>
            </a:r>
            <a:endParaRPr lang="en-US" sz="1349" b="1" dirty="0">
              <a:solidFill>
                <a:prstClr val="white"/>
              </a:solidFill>
              <a:cs typeface="Arial"/>
            </a:endParaRPr>
          </a:p>
        </p:txBody>
      </p:sp>
      <p:grpSp>
        <p:nvGrpSpPr>
          <p:cNvPr id="20" name="Group 1">
            <a:extLst>
              <a:ext uri="{FF2B5EF4-FFF2-40B4-BE49-F238E27FC236}">
                <a16:creationId xmlns:a16="http://schemas.microsoft.com/office/drawing/2014/main" id="{8C65A88D-3643-616D-1608-CA8D7D54A48E}"/>
              </a:ext>
            </a:extLst>
          </p:cNvPr>
          <p:cNvGrpSpPr/>
          <p:nvPr/>
        </p:nvGrpSpPr>
        <p:grpSpPr>
          <a:xfrm>
            <a:off x="5262394" y="2053797"/>
            <a:ext cx="1435396" cy="484308"/>
            <a:chOff x="405257" y="6617386"/>
            <a:chExt cx="2230120" cy="785786"/>
          </a:xfrm>
        </p:grpSpPr>
        <p:sp>
          <p:nvSpPr>
            <p:cNvPr id="21" name="object 17">
              <a:extLst>
                <a:ext uri="{FF2B5EF4-FFF2-40B4-BE49-F238E27FC236}">
                  <a16:creationId xmlns:a16="http://schemas.microsoft.com/office/drawing/2014/main" id="{AE998927-EB90-D26F-7362-E590DE236636}"/>
                </a:ext>
              </a:extLst>
            </p:cNvPr>
            <p:cNvSpPr/>
            <p:nvPr/>
          </p:nvSpPr>
          <p:spPr>
            <a:xfrm>
              <a:off x="442823" y="6617386"/>
              <a:ext cx="207010" cy="306070"/>
            </a:xfrm>
            <a:custGeom>
              <a:avLst/>
              <a:gdLst/>
              <a:ahLst/>
              <a:cxnLst/>
              <a:rect l="l" t="t" r="r" b="b"/>
              <a:pathLst>
                <a:path w="207009" h="306070">
                  <a:moveTo>
                    <a:pt x="206857" y="274320"/>
                  </a:moveTo>
                  <a:lnTo>
                    <a:pt x="34556" y="274320"/>
                  </a:lnTo>
                  <a:lnTo>
                    <a:pt x="34556" y="0"/>
                  </a:lnTo>
                  <a:lnTo>
                    <a:pt x="0" y="0"/>
                  </a:lnTo>
                  <a:lnTo>
                    <a:pt x="0" y="274320"/>
                  </a:lnTo>
                  <a:lnTo>
                    <a:pt x="0" y="306070"/>
                  </a:lnTo>
                  <a:lnTo>
                    <a:pt x="206857" y="306070"/>
                  </a:lnTo>
                  <a:lnTo>
                    <a:pt x="206857" y="274320"/>
                  </a:lnTo>
                  <a:close/>
                </a:path>
              </a:pathLst>
            </a:custGeom>
            <a:solidFill>
              <a:srgbClr val="FFFFFF"/>
            </a:solidFill>
          </p:spPr>
          <p:txBody>
            <a:bodyPr wrap="square" lIns="0" tIns="0" rIns="0" bIns="0" rtlCol="0"/>
            <a:lstStyle/>
            <a:p>
              <a:pPr defTabSz="914240">
                <a:defRPr/>
              </a:pPr>
              <a:endParaRPr sz="1800">
                <a:solidFill>
                  <a:srgbClr val="000000"/>
                </a:solidFill>
                <a:latin typeface="Arial"/>
              </a:endParaRPr>
            </a:p>
          </p:txBody>
        </p:sp>
        <p:pic>
          <p:nvPicPr>
            <p:cNvPr id="22" name="object 18">
              <a:extLst>
                <a:ext uri="{FF2B5EF4-FFF2-40B4-BE49-F238E27FC236}">
                  <a16:creationId xmlns:a16="http://schemas.microsoft.com/office/drawing/2014/main" id="{073463CC-5FAA-AC1A-191C-A7C1E553AB0E}"/>
                </a:ext>
              </a:extLst>
            </p:cNvPr>
            <p:cNvPicPr/>
            <p:nvPr/>
          </p:nvPicPr>
          <p:blipFill>
            <a:blip r:embed="rId3" cstate="print"/>
            <a:stretch>
              <a:fillRect/>
            </a:stretch>
          </p:blipFill>
          <p:spPr>
            <a:xfrm>
              <a:off x="658968" y="6692603"/>
              <a:ext cx="213855" cy="236156"/>
            </a:xfrm>
            <a:prstGeom prst="rect">
              <a:avLst/>
            </a:prstGeom>
          </p:spPr>
        </p:pic>
        <p:pic>
          <p:nvPicPr>
            <p:cNvPr id="23" name="object 19">
              <a:extLst>
                <a:ext uri="{FF2B5EF4-FFF2-40B4-BE49-F238E27FC236}">
                  <a16:creationId xmlns:a16="http://schemas.microsoft.com/office/drawing/2014/main" id="{F79AF153-2392-959B-4504-5D5363E978BB}"/>
                </a:ext>
              </a:extLst>
            </p:cNvPr>
            <p:cNvPicPr/>
            <p:nvPr/>
          </p:nvPicPr>
          <p:blipFill>
            <a:blip r:embed="rId4" cstate="print"/>
            <a:stretch>
              <a:fillRect/>
            </a:stretch>
          </p:blipFill>
          <p:spPr>
            <a:xfrm>
              <a:off x="906626" y="6692605"/>
              <a:ext cx="197688" cy="230911"/>
            </a:xfrm>
            <a:prstGeom prst="rect">
              <a:avLst/>
            </a:prstGeom>
          </p:spPr>
        </p:pic>
        <p:sp>
          <p:nvSpPr>
            <p:cNvPr id="24" name="object 20">
              <a:extLst>
                <a:ext uri="{FF2B5EF4-FFF2-40B4-BE49-F238E27FC236}">
                  <a16:creationId xmlns:a16="http://schemas.microsoft.com/office/drawing/2014/main" id="{1A944202-791D-C8B5-EC4E-8450BB06D03E}"/>
                </a:ext>
              </a:extLst>
            </p:cNvPr>
            <p:cNvSpPr/>
            <p:nvPr/>
          </p:nvSpPr>
          <p:spPr>
            <a:xfrm>
              <a:off x="405257" y="6692607"/>
              <a:ext cx="2230120" cy="710565"/>
            </a:xfrm>
            <a:custGeom>
              <a:avLst/>
              <a:gdLst/>
              <a:ahLst/>
              <a:cxnLst/>
              <a:rect l="l" t="t" r="r" b="b"/>
              <a:pathLst>
                <a:path w="2230120" h="710565">
                  <a:moveTo>
                    <a:pt x="335356" y="298208"/>
                  </a:moveTo>
                  <a:lnTo>
                    <a:pt x="0" y="298208"/>
                  </a:lnTo>
                  <a:lnTo>
                    <a:pt x="0" y="380758"/>
                  </a:lnTo>
                  <a:lnTo>
                    <a:pt x="123151" y="380758"/>
                  </a:lnTo>
                  <a:lnTo>
                    <a:pt x="123151" y="703338"/>
                  </a:lnTo>
                  <a:lnTo>
                    <a:pt x="212191" y="703338"/>
                  </a:lnTo>
                  <a:lnTo>
                    <a:pt x="212191" y="380758"/>
                  </a:lnTo>
                  <a:lnTo>
                    <a:pt x="335356" y="380758"/>
                  </a:lnTo>
                  <a:lnTo>
                    <a:pt x="335356" y="298208"/>
                  </a:lnTo>
                  <a:close/>
                </a:path>
                <a:path w="2230120" h="710565">
                  <a:moveTo>
                    <a:pt x="501459" y="387692"/>
                  </a:moveTo>
                  <a:lnTo>
                    <a:pt x="466585" y="391363"/>
                  </a:lnTo>
                  <a:lnTo>
                    <a:pt x="439242" y="404901"/>
                  </a:lnTo>
                  <a:lnTo>
                    <a:pt x="418287" y="426885"/>
                  </a:lnTo>
                  <a:lnTo>
                    <a:pt x="402590" y="455917"/>
                  </a:lnTo>
                  <a:lnTo>
                    <a:pt x="402590" y="393471"/>
                  </a:lnTo>
                  <a:lnTo>
                    <a:pt x="314706" y="393471"/>
                  </a:lnTo>
                  <a:lnTo>
                    <a:pt x="314706" y="703389"/>
                  </a:lnTo>
                  <a:lnTo>
                    <a:pt x="402590" y="703389"/>
                  </a:lnTo>
                  <a:lnTo>
                    <a:pt x="402590" y="588899"/>
                  </a:lnTo>
                  <a:lnTo>
                    <a:pt x="409105" y="540613"/>
                  </a:lnTo>
                  <a:lnTo>
                    <a:pt x="427812" y="506514"/>
                  </a:lnTo>
                  <a:lnTo>
                    <a:pt x="457479" y="486295"/>
                  </a:lnTo>
                  <a:lnTo>
                    <a:pt x="496836" y="479628"/>
                  </a:lnTo>
                  <a:lnTo>
                    <a:pt x="501459" y="479628"/>
                  </a:lnTo>
                  <a:lnTo>
                    <a:pt x="501459" y="387692"/>
                  </a:lnTo>
                  <a:close/>
                </a:path>
                <a:path w="2230120" h="710565">
                  <a:moveTo>
                    <a:pt x="801662" y="393471"/>
                  </a:moveTo>
                  <a:lnTo>
                    <a:pt x="713778" y="393471"/>
                  </a:lnTo>
                  <a:lnTo>
                    <a:pt x="713778" y="566356"/>
                  </a:lnTo>
                  <a:lnTo>
                    <a:pt x="709917" y="593775"/>
                  </a:lnTo>
                  <a:lnTo>
                    <a:pt x="698893" y="613486"/>
                  </a:lnTo>
                  <a:lnTo>
                    <a:pt x="681583" y="625386"/>
                  </a:lnTo>
                  <a:lnTo>
                    <a:pt x="658850" y="629373"/>
                  </a:lnTo>
                  <a:lnTo>
                    <a:pt x="636397" y="625386"/>
                  </a:lnTo>
                  <a:lnTo>
                    <a:pt x="619683" y="613486"/>
                  </a:lnTo>
                  <a:lnTo>
                    <a:pt x="609257" y="593775"/>
                  </a:lnTo>
                  <a:lnTo>
                    <a:pt x="605650" y="566356"/>
                  </a:lnTo>
                  <a:lnTo>
                    <a:pt x="605650" y="393471"/>
                  </a:lnTo>
                  <a:lnTo>
                    <a:pt x="517766" y="393471"/>
                  </a:lnTo>
                  <a:lnTo>
                    <a:pt x="517766" y="594106"/>
                  </a:lnTo>
                  <a:lnTo>
                    <a:pt x="524865" y="642099"/>
                  </a:lnTo>
                  <a:lnTo>
                    <a:pt x="545452" y="678307"/>
                  </a:lnTo>
                  <a:lnTo>
                    <a:pt x="578510" y="701192"/>
                  </a:lnTo>
                  <a:lnTo>
                    <a:pt x="622998" y="709168"/>
                  </a:lnTo>
                  <a:lnTo>
                    <a:pt x="653122" y="705065"/>
                  </a:lnTo>
                  <a:lnTo>
                    <a:pt x="677494" y="694067"/>
                  </a:lnTo>
                  <a:lnTo>
                    <a:pt x="697318" y="678205"/>
                  </a:lnTo>
                  <a:lnTo>
                    <a:pt x="713778" y="659447"/>
                  </a:lnTo>
                  <a:lnTo>
                    <a:pt x="713778" y="703389"/>
                  </a:lnTo>
                  <a:lnTo>
                    <a:pt x="801662" y="703389"/>
                  </a:lnTo>
                  <a:lnTo>
                    <a:pt x="801662" y="393471"/>
                  </a:lnTo>
                  <a:close/>
                </a:path>
                <a:path w="2230120" h="710565">
                  <a:moveTo>
                    <a:pt x="966216" y="117652"/>
                  </a:moveTo>
                  <a:lnTo>
                    <a:pt x="957364" y="72148"/>
                  </a:lnTo>
                  <a:lnTo>
                    <a:pt x="932815" y="34709"/>
                  </a:lnTo>
                  <a:lnTo>
                    <a:pt x="931672" y="33934"/>
                  </a:lnTo>
                  <a:lnTo>
                    <a:pt x="931672" y="118529"/>
                  </a:lnTo>
                  <a:lnTo>
                    <a:pt x="925576" y="152666"/>
                  </a:lnTo>
                  <a:lnTo>
                    <a:pt x="908494" y="180454"/>
                  </a:lnTo>
                  <a:lnTo>
                    <a:pt x="882230" y="199148"/>
                  </a:lnTo>
                  <a:lnTo>
                    <a:pt x="848575" y="205994"/>
                  </a:lnTo>
                  <a:lnTo>
                    <a:pt x="815416" y="199072"/>
                  </a:lnTo>
                  <a:lnTo>
                    <a:pt x="788936" y="180187"/>
                  </a:lnTo>
                  <a:lnTo>
                    <a:pt x="771398" y="152120"/>
                  </a:lnTo>
                  <a:lnTo>
                    <a:pt x="765048" y="117652"/>
                  </a:lnTo>
                  <a:lnTo>
                    <a:pt x="771067" y="83248"/>
                  </a:lnTo>
                  <a:lnTo>
                    <a:pt x="788009" y="55321"/>
                  </a:lnTo>
                  <a:lnTo>
                    <a:pt x="814120" y="36588"/>
                  </a:lnTo>
                  <a:lnTo>
                    <a:pt x="847699" y="29743"/>
                  </a:lnTo>
                  <a:lnTo>
                    <a:pt x="880922" y="36664"/>
                  </a:lnTo>
                  <a:lnTo>
                    <a:pt x="907554" y="55600"/>
                  </a:lnTo>
                  <a:lnTo>
                    <a:pt x="925258" y="83794"/>
                  </a:lnTo>
                  <a:lnTo>
                    <a:pt x="931672" y="118529"/>
                  </a:lnTo>
                  <a:lnTo>
                    <a:pt x="931672" y="33934"/>
                  </a:lnTo>
                  <a:lnTo>
                    <a:pt x="925512" y="29743"/>
                  </a:lnTo>
                  <a:lnTo>
                    <a:pt x="895553" y="9334"/>
                  </a:lnTo>
                  <a:lnTo>
                    <a:pt x="848575" y="0"/>
                  </a:lnTo>
                  <a:lnTo>
                    <a:pt x="801344" y="9474"/>
                  </a:lnTo>
                  <a:lnTo>
                    <a:pt x="763955" y="35153"/>
                  </a:lnTo>
                  <a:lnTo>
                    <a:pt x="739343" y="72872"/>
                  </a:lnTo>
                  <a:lnTo>
                    <a:pt x="730491" y="118529"/>
                  </a:lnTo>
                  <a:lnTo>
                    <a:pt x="739267" y="164033"/>
                  </a:lnTo>
                  <a:lnTo>
                    <a:pt x="763676" y="201447"/>
                  </a:lnTo>
                  <a:lnTo>
                    <a:pt x="800785" y="226822"/>
                  </a:lnTo>
                  <a:lnTo>
                    <a:pt x="847699" y="236169"/>
                  </a:lnTo>
                  <a:lnTo>
                    <a:pt x="894994" y="226682"/>
                  </a:lnTo>
                  <a:lnTo>
                    <a:pt x="925271" y="205994"/>
                  </a:lnTo>
                  <a:lnTo>
                    <a:pt x="932548" y="201015"/>
                  </a:lnTo>
                  <a:lnTo>
                    <a:pt x="957287" y="163283"/>
                  </a:lnTo>
                  <a:lnTo>
                    <a:pt x="966216" y="117652"/>
                  </a:lnTo>
                  <a:close/>
                </a:path>
                <a:path w="2230120" h="710565">
                  <a:moveTo>
                    <a:pt x="1151991" y="582536"/>
                  </a:moveTo>
                  <a:lnTo>
                    <a:pt x="1143482" y="536816"/>
                  </a:lnTo>
                  <a:lnTo>
                    <a:pt x="1118603" y="503402"/>
                  </a:lnTo>
                  <a:lnTo>
                    <a:pt x="1078331" y="479209"/>
                  </a:lnTo>
                  <a:lnTo>
                    <a:pt x="1023632" y="461124"/>
                  </a:lnTo>
                  <a:lnTo>
                    <a:pt x="980478" y="448995"/>
                  </a:lnTo>
                  <a:lnTo>
                    <a:pt x="953744" y="437781"/>
                  </a:lnTo>
                  <a:lnTo>
                    <a:pt x="940130" y="424942"/>
                  </a:lnTo>
                  <a:lnTo>
                    <a:pt x="936332" y="407924"/>
                  </a:lnTo>
                  <a:lnTo>
                    <a:pt x="936332" y="406768"/>
                  </a:lnTo>
                  <a:lnTo>
                    <a:pt x="939673" y="392976"/>
                  </a:lnTo>
                  <a:lnTo>
                    <a:pt x="949553" y="381762"/>
                  </a:lnTo>
                  <a:lnTo>
                    <a:pt x="965847" y="374256"/>
                  </a:lnTo>
                  <a:lnTo>
                    <a:pt x="988364" y="371500"/>
                  </a:lnTo>
                  <a:lnTo>
                    <a:pt x="1014158" y="374243"/>
                  </a:lnTo>
                  <a:lnTo>
                    <a:pt x="1040333" y="382130"/>
                  </a:lnTo>
                  <a:lnTo>
                    <a:pt x="1066825" y="394677"/>
                  </a:lnTo>
                  <a:lnTo>
                    <a:pt x="1093597" y="411391"/>
                  </a:lnTo>
                  <a:lnTo>
                    <a:pt x="1139850" y="344322"/>
                  </a:lnTo>
                  <a:lnTo>
                    <a:pt x="1107338" y="322389"/>
                  </a:lnTo>
                  <a:lnTo>
                    <a:pt x="1071410" y="306235"/>
                  </a:lnTo>
                  <a:lnTo>
                    <a:pt x="1032116" y="296278"/>
                  </a:lnTo>
                  <a:lnTo>
                    <a:pt x="989520" y="292862"/>
                  </a:lnTo>
                  <a:lnTo>
                    <a:pt x="943038" y="298500"/>
                  </a:lnTo>
                  <a:lnTo>
                    <a:pt x="903947" y="314667"/>
                  </a:lnTo>
                  <a:lnTo>
                    <a:pt x="873912" y="340194"/>
                  </a:lnTo>
                  <a:lnTo>
                    <a:pt x="854659" y="373976"/>
                  </a:lnTo>
                  <a:lnTo>
                    <a:pt x="847864" y="414858"/>
                  </a:lnTo>
                  <a:lnTo>
                    <a:pt x="847864" y="416026"/>
                  </a:lnTo>
                  <a:lnTo>
                    <a:pt x="857364" y="466344"/>
                  </a:lnTo>
                  <a:lnTo>
                    <a:pt x="884364" y="500227"/>
                  </a:lnTo>
                  <a:lnTo>
                    <a:pt x="926655" y="522947"/>
                  </a:lnTo>
                  <a:lnTo>
                    <a:pt x="982002" y="539750"/>
                  </a:lnTo>
                  <a:lnTo>
                    <a:pt x="1023289" y="551942"/>
                  </a:lnTo>
                  <a:lnTo>
                    <a:pt x="1048143" y="563537"/>
                  </a:lnTo>
                  <a:lnTo>
                    <a:pt x="1060310" y="576110"/>
                  </a:lnTo>
                  <a:lnTo>
                    <a:pt x="1063536" y="591210"/>
                  </a:lnTo>
                  <a:lnTo>
                    <a:pt x="1063536" y="592366"/>
                  </a:lnTo>
                  <a:lnTo>
                    <a:pt x="1059535" y="608342"/>
                  </a:lnTo>
                  <a:lnTo>
                    <a:pt x="1047991" y="620344"/>
                  </a:lnTo>
                  <a:lnTo>
                    <a:pt x="1029627" y="627913"/>
                  </a:lnTo>
                  <a:lnTo>
                    <a:pt x="1005128" y="630529"/>
                  </a:lnTo>
                  <a:lnTo>
                    <a:pt x="971854" y="627087"/>
                  </a:lnTo>
                  <a:lnTo>
                    <a:pt x="941019" y="617232"/>
                  </a:lnTo>
                  <a:lnTo>
                    <a:pt x="912037" y="601751"/>
                  </a:lnTo>
                  <a:lnTo>
                    <a:pt x="884288" y="581380"/>
                  </a:lnTo>
                  <a:lnTo>
                    <a:pt x="831672" y="644410"/>
                  </a:lnTo>
                  <a:lnTo>
                    <a:pt x="870381" y="672820"/>
                  </a:lnTo>
                  <a:lnTo>
                    <a:pt x="912761" y="693051"/>
                  </a:lnTo>
                  <a:lnTo>
                    <a:pt x="957541" y="705154"/>
                  </a:lnTo>
                  <a:lnTo>
                    <a:pt x="1003401" y="709168"/>
                  </a:lnTo>
                  <a:lnTo>
                    <a:pt x="1052385" y="703846"/>
                  </a:lnTo>
                  <a:lnTo>
                    <a:pt x="1093419" y="688162"/>
                  </a:lnTo>
                  <a:lnTo>
                    <a:pt x="1124826" y="662597"/>
                  </a:lnTo>
                  <a:lnTo>
                    <a:pt x="1144917" y="627621"/>
                  </a:lnTo>
                  <a:lnTo>
                    <a:pt x="1151991" y="583704"/>
                  </a:lnTo>
                  <a:lnTo>
                    <a:pt x="1151991" y="582536"/>
                  </a:lnTo>
                  <a:close/>
                </a:path>
                <a:path w="2230120" h="710565">
                  <a:moveTo>
                    <a:pt x="1190269" y="4813"/>
                  </a:moveTo>
                  <a:lnTo>
                    <a:pt x="1153972" y="4813"/>
                  </a:lnTo>
                  <a:lnTo>
                    <a:pt x="1077442" y="192430"/>
                  </a:lnTo>
                  <a:lnTo>
                    <a:pt x="1001344" y="4813"/>
                  </a:lnTo>
                  <a:lnTo>
                    <a:pt x="964171" y="4813"/>
                  </a:lnTo>
                  <a:lnTo>
                    <a:pt x="1062126" y="232664"/>
                  </a:lnTo>
                  <a:lnTo>
                    <a:pt x="1091869" y="232664"/>
                  </a:lnTo>
                  <a:lnTo>
                    <a:pt x="1190269" y="4813"/>
                  </a:lnTo>
                  <a:close/>
                </a:path>
                <a:path w="2230120" h="710565">
                  <a:moveTo>
                    <a:pt x="1423670" y="117652"/>
                  </a:moveTo>
                  <a:lnTo>
                    <a:pt x="1414818" y="72148"/>
                  </a:lnTo>
                  <a:lnTo>
                    <a:pt x="1390269" y="34709"/>
                  </a:lnTo>
                  <a:lnTo>
                    <a:pt x="1389126" y="33934"/>
                  </a:lnTo>
                  <a:lnTo>
                    <a:pt x="1389126" y="118529"/>
                  </a:lnTo>
                  <a:lnTo>
                    <a:pt x="1383030" y="152666"/>
                  </a:lnTo>
                  <a:lnTo>
                    <a:pt x="1365948" y="180454"/>
                  </a:lnTo>
                  <a:lnTo>
                    <a:pt x="1339684" y="199148"/>
                  </a:lnTo>
                  <a:lnTo>
                    <a:pt x="1306029" y="205994"/>
                  </a:lnTo>
                  <a:lnTo>
                    <a:pt x="1272870" y="199072"/>
                  </a:lnTo>
                  <a:lnTo>
                    <a:pt x="1246390" y="180187"/>
                  </a:lnTo>
                  <a:lnTo>
                    <a:pt x="1228852" y="152120"/>
                  </a:lnTo>
                  <a:lnTo>
                    <a:pt x="1222502" y="117652"/>
                  </a:lnTo>
                  <a:lnTo>
                    <a:pt x="1228534" y="83248"/>
                  </a:lnTo>
                  <a:lnTo>
                    <a:pt x="1245463" y="55321"/>
                  </a:lnTo>
                  <a:lnTo>
                    <a:pt x="1271574" y="36588"/>
                  </a:lnTo>
                  <a:lnTo>
                    <a:pt x="1305153" y="29743"/>
                  </a:lnTo>
                  <a:lnTo>
                    <a:pt x="1338389" y="36664"/>
                  </a:lnTo>
                  <a:lnTo>
                    <a:pt x="1365021" y="55600"/>
                  </a:lnTo>
                  <a:lnTo>
                    <a:pt x="1382712" y="83794"/>
                  </a:lnTo>
                  <a:lnTo>
                    <a:pt x="1389126" y="118529"/>
                  </a:lnTo>
                  <a:lnTo>
                    <a:pt x="1389126" y="33934"/>
                  </a:lnTo>
                  <a:lnTo>
                    <a:pt x="1382966" y="29743"/>
                  </a:lnTo>
                  <a:lnTo>
                    <a:pt x="1353007" y="9334"/>
                  </a:lnTo>
                  <a:lnTo>
                    <a:pt x="1306029" y="0"/>
                  </a:lnTo>
                  <a:lnTo>
                    <a:pt x="1258798" y="9474"/>
                  </a:lnTo>
                  <a:lnTo>
                    <a:pt x="1221409" y="35153"/>
                  </a:lnTo>
                  <a:lnTo>
                    <a:pt x="1196797" y="72872"/>
                  </a:lnTo>
                  <a:lnTo>
                    <a:pt x="1187945" y="118529"/>
                  </a:lnTo>
                  <a:lnTo>
                    <a:pt x="1196721" y="164033"/>
                  </a:lnTo>
                  <a:lnTo>
                    <a:pt x="1221130" y="201447"/>
                  </a:lnTo>
                  <a:lnTo>
                    <a:pt x="1258239" y="226822"/>
                  </a:lnTo>
                  <a:lnTo>
                    <a:pt x="1305153" y="236169"/>
                  </a:lnTo>
                  <a:lnTo>
                    <a:pt x="1352461" y="226682"/>
                  </a:lnTo>
                  <a:lnTo>
                    <a:pt x="1382725" y="205994"/>
                  </a:lnTo>
                  <a:lnTo>
                    <a:pt x="1390002" y="201015"/>
                  </a:lnTo>
                  <a:lnTo>
                    <a:pt x="1414741" y="163283"/>
                  </a:lnTo>
                  <a:lnTo>
                    <a:pt x="1423670" y="117652"/>
                  </a:lnTo>
                  <a:close/>
                </a:path>
                <a:path w="2230120" h="710565">
                  <a:moveTo>
                    <a:pt x="1459611" y="653669"/>
                  </a:moveTo>
                  <a:lnTo>
                    <a:pt x="1408150" y="601624"/>
                  </a:lnTo>
                  <a:lnTo>
                    <a:pt x="1392148" y="615315"/>
                  </a:lnTo>
                  <a:lnTo>
                    <a:pt x="1375625" y="625690"/>
                  </a:lnTo>
                  <a:lnTo>
                    <a:pt x="1357566" y="632282"/>
                  </a:lnTo>
                  <a:lnTo>
                    <a:pt x="1337030" y="634580"/>
                  </a:lnTo>
                  <a:lnTo>
                    <a:pt x="1304493" y="627888"/>
                  </a:lnTo>
                  <a:lnTo>
                    <a:pt x="1279715" y="609574"/>
                  </a:lnTo>
                  <a:lnTo>
                    <a:pt x="1263929" y="582383"/>
                  </a:lnTo>
                  <a:lnTo>
                    <a:pt x="1258392" y="549008"/>
                  </a:lnTo>
                  <a:lnTo>
                    <a:pt x="1258392" y="547852"/>
                  </a:lnTo>
                  <a:lnTo>
                    <a:pt x="1263954" y="515391"/>
                  </a:lnTo>
                  <a:lnTo>
                    <a:pt x="1279499" y="488518"/>
                  </a:lnTo>
                  <a:lnTo>
                    <a:pt x="1303274" y="470204"/>
                  </a:lnTo>
                  <a:lnTo>
                    <a:pt x="1333563" y="463435"/>
                  </a:lnTo>
                  <a:lnTo>
                    <a:pt x="1354988" y="465848"/>
                  </a:lnTo>
                  <a:lnTo>
                    <a:pt x="1373162" y="472694"/>
                  </a:lnTo>
                  <a:lnTo>
                    <a:pt x="1389176" y="483438"/>
                  </a:lnTo>
                  <a:lnTo>
                    <a:pt x="1404099" y="497547"/>
                  </a:lnTo>
                  <a:lnTo>
                    <a:pt x="1457871" y="439724"/>
                  </a:lnTo>
                  <a:lnTo>
                    <a:pt x="1434553" y="417944"/>
                  </a:lnTo>
                  <a:lnTo>
                    <a:pt x="1407058" y="401574"/>
                  </a:lnTo>
                  <a:lnTo>
                    <a:pt x="1374038" y="391274"/>
                  </a:lnTo>
                  <a:lnTo>
                    <a:pt x="1334135" y="387692"/>
                  </a:lnTo>
                  <a:lnTo>
                    <a:pt x="1289177" y="393509"/>
                  </a:lnTo>
                  <a:lnTo>
                    <a:pt x="1249870" y="409867"/>
                  </a:lnTo>
                  <a:lnTo>
                    <a:pt x="1217345" y="435178"/>
                  </a:lnTo>
                  <a:lnTo>
                    <a:pt x="1192707" y="467868"/>
                  </a:lnTo>
                  <a:lnTo>
                    <a:pt x="1177112" y="506349"/>
                  </a:lnTo>
                  <a:lnTo>
                    <a:pt x="1171663" y="549008"/>
                  </a:lnTo>
                  <a:lnTo>
                    <a:pt x="1171663" y="550164"/>
                  </a:lnTo>
                  <a:lnTo>
                    <a:pt x="1177150" y="592747"/>
                  </a:lnTo>
                  <a:lnTo>
                    <a:pt x="1192796" y="631012"/>
                  </a:lnTo>
                  <a:lnTo>
                    <a:pt x="1217409" y="663422"/>
                  </a:lnTo>
                  <a:lnTo>
                    <a:pt x="1249781" y="688467"/>
                  </a:lnTo>
                  <a:lnTo>
                    <a:pt x="1288707" y="704608"/>
                  </a:lnTo>
                  <a:lnTo>
                    <a:pt x="1332979" y="710323"/>
                  </a:lnTo>
                  <a:lnTo>
                    <a:pt x="1374635" y="706107"/>
                  </a:lnTo>
                  <a:lnTo>
                    <a:pt x="1408214" y="694359"/>
                  </a:lnTo>
                  <a:lnTo>
                    <a:pt x="1435836" y="676427"/>
                  </a:lnTo>
                  <a:lnTo>
                    <a:pt x="1459611" y="653669"/>
                  </a:lnTo>
                  <a:close/>
                </a:path>
                <a:path w="2230120" h="710565">
                  <a:moveTo>
                    <a:pt x="1752523" y="527037"/>
                  </a:moveTo>
                  <a:lnTo>
                    <a:pt x="1752409" y="521830"/>
                  </a:lnTo>
                  <a:lnTo>
                    <a:pt x="1750542" y="493814"/>
                  </a:lnTo>
                  <a:lnTo>
                    <a:pt x="1744433" y="467194"/>
                  </a:lnTo>
                  <a:lnTo>
                    <a:pt x="1743506" y="465162"/>
                  </a:lnTo>
                  <a:lnTo>
                    <a:pt x="1733981" y="444055"/>
                  </a:lnTo>
                  <a:lnTo>
                    <a:pt x="1718983" y="424688"/>
                  </a:lnTo>
                  <a:lnTo>
                    <a:pt x="1700110" y="410006"/>
                  </a:lnTo>
                  <a:lnTo>
                    <a:pt x="1676425" y="399110"/>
                  </a:lnTo>
                  <a:lnTo>
                    <a:pt x="1669262" y="397421"/>
                  </a:lnTo>
                  <a:lnTo>
                    <a:pt x="1669262" y="578497"/>
                  </a:lnTo>
                  <a:lnTo>
                    <a:pt x="1669262" y="594106"/>
                  </a:lnTo>
                  <a:lnTo>
                    <a:pt x="1664284" y="616026"/>
                  </a:lnTo>
                  <a:lnTo>
                    <a:pt x="1650263" y="633209"/>
                  </a:lnTo>
                  <a:lnTo>
                    <a:pt x="1628533" y="644448"/>
                  </a:lnTo>
                  <a:lnTo>
                    <a:pt x="1600454" y="648462"/>
                  </a:lnTo>
                  <a:lnTo>
                    <a:pt x="1581010" y="645922"/>
                  </a:lnTo>
                  <a:lnTo>
                    <a:pt x="1565833" y="638568"/>
                  </a:lnTo>
                  <a:lnTo>
                    <a:pt x="1555978" y="626757"/>
                  </a:lnTo>
                  <a:lnTo>
                    <a:pt x="1552460" y="610870"/>
                  </a:lnTo>
                  <a:lnTo>
                    <a:pt x="1552460" y="609714"/>
                  </a:lnTo>
                  <a:lnTo>
                    <a:pt x="1556664" y="591324"/>
                  </a:lnTo>
                  <a:lnTo>
                    <a:pt x="1568729" y="577926"/>
                  </a:lnTo>
                  <a:lnTo>
                    <a:pt x="1587830" y="569722"/>
                  </a:lnTo>
                  <a:lnTo>
                    <a:pt x="1613179" y="566928"/>
                  </a:lnTo>
                  <a:lnTo>
                    <a:pt x="1628851" y="567766"/>
                  </a:lnTo>
                  <a:lnTo>
                    <a:pt x="1643608" y="570115"/>
                  </a:lnTo>
                  <a:lnTo>
                    <a:pt x="1657172" y="573760"/>
                  </a:lnTo>
                  <a:lnTo>
                    <a:pt x="1669262" y="578497"/>
                  </a:lnTo>
                  <a:lnTo>
                    <a:pt x="1669262" y="397421"/>
                  </a:lnTo>
                  <a:lnTo>
                    <a:pt x="1647850" y="392341"/>
                  </a:lnTo>
                  <a:lnTo>
                    <a:pt x="1614335" y="390004"/>
                  </a:lnTo>
                  <a:lnTo>
                    <a:pt x="1578140" y="391782"/>
                  </a:lnTo>
                  <a:lnTo>
                    <a:pt x="1547266" y="396798"/>
                  </a:lnTo>
                  <a:lnTo>
                    <a:pt x="1519847" y="404647"/>
                  </a:lnTo>
                  <a:lnTo>
                    <a:pt x="1494066" y="414870"/>
                  </a:lnTo>
                  <a:lnTo>
                    <a:pt x="1516037" y="481939"/>
                  </a:lnTo>
                  <a:lnTo>
                    <a:pt x="1536649" y="474929"/>
                  </a:lnTo>
                  <a:lnTo>
                    <a:pt x="1556880" y="469646"/>
                  </a:lnTo>
                  <a:lnTo>
                    <a:pt x="1578076" y="466318"/>
                  </a:lnTo>
                  <a:lnTo>
                    <a:pt x="1601609" y="465162"/>
                  </a:lnTo>
                  <a:lnTo>
                    <a:pt x="1630540" y="468896"/>
                  </a:lnTo>
                  <a:lnTo>
                    <a:pt x="1651342" y="479844"/>
                  </a:lnTo>
                  <a:lnTo>
                    <a:pt x="1663903" y="497611"/>
                  </a:lnTo>
                  <a:lnTo>
                    <a:pt x="1668106" y="521830"/>
                  </a:lnTo>
                  <a:lnTo>
                    <a:pt x="1668106" y="527037"/>
                  </a:lnTo>
                  <a:lnTo>
                    <a:pt x="1651393" y="521881"/>
                  </a:lnTo>
                  <a:lnTo>
                    <a:pt x="1633702" y="517855"/>
                  </a:lnTo>
                  <a:lnTo>
                    <a:pt x="1614284" y="515251"/>
                  </a:lnTo>
                  <a:lnTo>
                    <a:pt x="1592364" y="514311"/>
                  </a:lnTo>
                  <a:lnTo>
                    <a:pt x="1541868" y="520255"/>
                  </a:lnTo>
                  <a:lnTo>
                    <a:pt x="1502384" y="538391"/>
                  </a:lnTo>
                  <a:lnTo>
                    <a:pt x="1476667" y="569201"/>
                  </a:lnTo>
                  <a:lnTo>
                    <a:pt x="1467472" y="613181"/>
                  </a:lnTo>
                  <a:lnTo>
                    <a:pt x="1467472" y="614349"/>
                  </a:lnTo>
                  <a:lnTo>
                    <a:pt x="1475892" y="655027"/>
                  </a:lnTo>
                  <a:lnTo>
                    <a:pt x="1498765" y="684745"/>
                  </a:lnTo>
                  <a:lnTo>
                    <a:pt x="1532610" y="702970"/>
                  </a:lnTo>
                  <a:lnTo>
                    <a:pt x="1573860" y="709168"/>
                  </a:lnTo>
                  <a:lnTo>
                    <a:pt x="1603540" y="706361"/>
                  </a:lnTo>
                  <a:lnTo>
                    <a:pt x="1628724" y="698411"/>
                  </a:lnTo>
                  <a:lnTo>
                    <a:pt x="1649882" y="686003"/>
                  </a:lnTo>
                  <a:lnTo>
                    <a:pt x="1667522" y="669848"/>
                  </a:lnTo>
                  <a:lnTo>
                    <a:pt x="1667522" y="703389"/>
                  </a:lnTo>
                  <a:lnTo>
                    <a:pt x="1752523" y="703389"/>
                  </a:lnTo>
                  <a:lnTo>
                    <a:pt x="1752523" y="669848"/>
                  </a:lnTo>
                  <a:lnTo>
                    <a:pt x="1752523" y="648462"/>
                  </a:lnTo>
                  <a:lnTo>
                    <a:pt x="1752523" y="566928"/>
                  </a:lnTo>
                  <a:lnTo>
                    <a:pt x="1752523" y="527037"/>
                  </a:lnTo>
                  <a:close/>
                </a:path>
                <a:path w="2230120" h="710565">
                  <a:moveTo>
                    <a:pt x="1890191" y="281305"/>
                  </a:moveTo>
                  <a:lnTo>
                    <a:pt x="1802320" y="281305"/>
                  </a:lnTo>
                  <a:lnTo>
                    <a:pt x="1802320" y="703402"/>
                  </a:lnTo>
                  <a:lnTo>
                    <a:pt x="1890191" y="703402"/>
                  </a:lnTo>
                  <a:lnTo>
                    <a:pt x="1890191" y="281305"/>
                  </a:lnTo>
                  <a:close/>
                </a:path>
                <a:path w="2230120" h="710565">
                  <a:moveTo>
                    <a:pt x="2230120" y="555955"/>
                  </a:moveTo>
                  <a:lnTo>
                    <a:pt x="2227161" y="524154"/>
                  </a:lnTo>
                  <a:lnTo>
                    <a:pt x="2226119" y="512978"/>
                  </a:lnTo>
                  <a:lnTo>
                    <a:pt x="2213991" y="473265"/>
                  </a:lnTo>
                  <a:lnTo>
                    <a:pt x="2205024" y="458241"/>
                  </a:lnTo>
                  <a:lnTo>
                    <a:pt x="2193467" y="438861"/>
                  </a:lnTo>
                  <a:lnTo>
                    <a:pt x="2164334" y="411784"/>
                  </a:lnTo>
                  <a:lnTo>
                    <a:pt x="2144547" y="402564"/>
                  </a:lnTo>
                  <a:lnTo>
                    <a:pt x="2144547" y="524154"/>
                  </a:lnTo>
                  <a:lnTo>
                    <a:pt x="2012137" y="524154"/>
                  </a:lnTo>
                  <a:lnTo>
                    <a:pt x="2020417" y="497027"/>
                  </a:lnTo>
                  <a:lnTo>
                    <a:pt x="2034603" y="476237"/>
                  </a:lnTo>
                  <a:lnTo>
                    <a:pt x="2054326" y="462927"/>
                  </a:lnTo>
                  <a:lnTo>
                    <a:pt x="2079205" y="458241"/>
                  </a:lnTo>
                  <a:lnTo>
                    <a:pt x="2104288" y="463003"/>
                  </a:lnTo>
                  <a:lnTo>
                    <a:pt x="2123795" y="476453"/>
                  </a:lnTo>
                  <a:lnTo>
                    <a:pt x="2137346" y="497268"/>
                  </a:lnTo>
                  <a:lnTo>
                    <a:pt x="2144547" y="524154"/>
                  </a:lnTo>
                  <a:lnTo>
                    <a:pt x="2144547" y="402564"/>
                  </a:lnTo>
                  <a:lnTo>
                    <a:pt x="2126323" y="394055"/>
                  </a:lnTo>
                  <a:lnTo>
                    <a:pt x="2079205" y="387692"/>
                  </a:lnTo>
                  <a:lnTo>
                    <a:pt x="2028634" y="395973"/>
                  </a:lnTo>
                  <a:lnTo>
                    <a:pt x="1986305" y="418998"/>
                  </a:lnTo>
                  <a:lnTo>
                    <a:pt x="1953933" y="454012"/>
                  </a:lnTo>
                  <a:lnTo>
                    <a:pt x="1933257" y="498271"/>
                  </a:lnTo>
                  <a:lnTo>
                    <a:pt x="1925980" y="549021"/>
                  </a:lnTo>
                  <a:lnTo>
                    <a:pt x="1925980" y="550176"/>
                  </a:lnTo>
                  <a:lnTo>
                    <a:pt x="1931504" y="594956"/>
                  </a:lnTo>
                  <a:lnTo>
                    <a:pt x="1947265" y="633831"/>
                  </a:lnTo>
                  <a:lnTo>
                    <a:pt x="1972017" y="665810"/>
                  </a:lnTo>
                  <a:lnTo>
                    <a:pt x="2004529" y="689876"/>
                  </a:lnTo>
                  <a:lnTo>
                    <a:pt x="2043557" y="705053"/>
                  </a:lnTo>
                  <a:lnTo>
                    <a:pt x="2087880" y="710336"/>
                  </a:lnTo>
                  <a:lnTo>
                    <a:pt x="2127250" y="706335"/>
                  </a:lnTo>
                  <a:lnTo>
                    <a:pt x="2161375" y="694867"/>
                  </a:lnTo>
                  <a:lnTo>
                    <a:pt x="2190407" y="676668"/>
                  </a:lnTo>
                  <a:lnTo>
                    <a:pt x="2214511" y="652513"/>
                  </a:lnTo>
                  <a:lnTo>
                    <a:pt x="2200148" y="639800"/>
                  </a:lnTo>
                  <a:lnTo>
                    <a:pt x="2164207" y="607987"/>
                  </a:lnTo>
                  <a:lnTo>
                    <a:pt x="2146363" y="622465"/>
                  </a:lnTo>
                  <a:lnTo>
                    <a:pt x="2128570" y="632345"/>
                  </a:lnTo>
                  <a:lnTo>
                    <a:pt x="2109800" y="637997"/>
                  </a:lnTo>
                  <a:lnTo>
                    <a:pt x="2089035" y="639800"/>
                  </a:lnTo>
                  <a:lnTo>
                    <a:pt x="2061832" y="635914"/>
                  </a:lnTo>
                  <a:lnTo>
                    <a:pt x="2039670" y="624395"/>
                  </a:lnTo>
                  <a:lnTo>
                    <a:pt x="2023249" y="605396"/>
                  </a:lnTo>
                  <a:lnTo>
                    <a:pt x="2013292" y="579081"/>
                  </a:lnTo>
                  <a:lnTo>
                    <a:pt x="2228964" y="579081"/>
                  </a:lnTo>
                  <a:lnTo>
                    <a:pt x="2230120" y="562889"/>
                  </a:lnTo>
                  <a:lnTo>
                    <a:pt x="2230120" y="555955"/>
                  </a:lnTo>
                  <a:close/>
                </a:path>
              </a:pathLst>
            </a:custGeom>
            <a:solidFill>
              <a:srgbClr val="FFFFFF"/>
            </a:solidFill>
          </p:spPr>
          <p:txBody>
            <a:bodyPr wrap="square" lIns="0" tIns="0" rIns="0" bIns="0" rtlCol="0"/>
            <a:lstStyle/>
            <a:p>
              <a:pPr defTabSz="914240">
                <a:defRPr/>
              </a:pPr>
              <a:endParaRPr sz="1800">
                <a:solidFill>
                  <a:srgbClr val="000000"/>
                </a:solidFill>
                <a:latin typeface="Arial"/>
              </a:endParaRPr>
            </a:p>
          </p:txBody>
        </p:sp>
      </p:grpSp>
    </p:spTree>
    <p:extLst>
      <p:ext uri="{BB962C8B-B14F-4D97-AF65-F5344CB8AC3E}">
        <p14:creationId xmlns:p14="http://schemas.microsoft.com/office/powerpoint/2010/main" val="3849990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F3996-0A43-F149-BDCE-825BFE63919E}"/>
              </a:ext>
            </a:extLst>
          </p:cNvPr>
          <p:cNvSpPr>
            <a:spLocks noGrp="1"/>
          </p:cNvSpPr>
          <p:nvPr>
            <p:ph type="title"/>
          </p:nvPr>
        </p:nvSpPr>
        <p:spPr/>
        <p:txBody>
          <a:bodyPr/>
          <a:lstStyle/>
          <a:p>
            <a:r>
              <a:rPr lang="de-CH" dirty="0"/>
              <a:t>Ransomware &amp; </a:t>
            </a:r>
            <a:r>
              <a:rPr lang="de-CH" dirty="0" err="1"/>
              <a:t>Cyber</a:t>
            </a:r>
            <a:r>
              <a:rPr lang="de-CH" dirty="0"/>
              <a:t> </a:t>
            </a:r>
            <a:r>
              <a:rPr lang="de-CH" dirty="0" err="1"/>
              <a:t>Attack</a:t>
            </a:r>
            <a:r>
              <a:rPr lang="de-CH" dirty="0"/>
              <a:t> Portfolio</a:t>
            </a:r>
            <a:endParaRPr lang="en-RU" dirty="0"/>
          </a:p>
        </p:txBody>
      </p:sp>
      <p:cxnSp>
        <p:nvCxnSpPr>
          <p:cNvPr id="6" name="Straight Connector 26">
            <a:extLst>
              <a:ext uri="{FF2B5EF4-FFF2-40B4-BE49-F238E27FC236}">
                <a16:creationId xmlns:a16="http://schemas.microsoft.com/office/drawing/2014/main" id="{87A7BBA9-CF2C-7AF8-26FB-7DF263486975}"/>
              </a:ext>
            </a:extLst>
          </p:cNvPr>
          <p:cNvCxnSpPr>
            <a:cxnSpLocks/>
          </p:cNvCxnSpPr>
          <p:nvPr/>
        </p:nvCxnSpPr>
        <p:spPr>
          <a:xfrm>
            <a:off x="174356" y="1869348"/>
            <a:ext cx="8795288" cy="0"/>
          </a:xfrm>
          <a:prstGeom prst="line">
            <a:avLst/>
          </a:prstGeom>
          <a:noFill/>
          <a:ln w="50800" cap="flat" cmpd="sng" algn="ctr">
            <a:gradFill flip="none" rotWithShape="1">
              <a:gsLst>
                <a:gs pos="100000">
                  <a:srgbClr val="93EB20"/>
                </a:gs>
                <a:gs pos="21000">
                  <a:srgbClr val="003738"/>
                </a:gs>
                <a:gs pos="51000">
                  <a:srgbClr val="FFC000">
                    <a:lumMod val="97000"/>
                    <a:lumOff val="3000"/>
                  </a:srgbClr>
                </a:gs>
              </a:gsLst>
              <a:lin ang="0" scaled="1"/>
              <a:tileRect/>
            </a:gradFill>
            <a:prstDash val="solid"/>
            <a:tailEnd type="triangle" w="med" len="med"/>
          </a:ln>
          <a:effectLst/>
        </p:spPr>
      </p:cxnSp>
      <p:sp>
        <p:nvSpPr>
          <p:cNvPr id="7" name="TextBox 27">
            <a:extLst>
              <a:ext uri="{FF2B5EF4-FFF2-40B4-BE49-F238E27FC236}">
                <a16:creationId xmlns:a16="http://schemas.microsoft.com/office/drawing/2014/main" id="{DDB2CCDA-9AFC-7149-04EF-D1C80A59338C}"/>
              </a:ext>
            </a:extLst>
          </p:cNvPr>
          <p:cNvSpPr txBox="1"/>
          <p:nvPr/>
        </p:nvSpPr>
        <p:spPr>
          <a:xfrm>
            <a:off x="722973" y="1503340"/>
            <a:ext cx="1142996" cy="300082"/>
          </a:xfrm>
          <a:prstGeom prst="rect">
            <a:avLst/>
          </a:prstGeom>
        </p:spPr>
        <p:txBody>
          <a:bodyPr wrap="square" rtlCol="0" anchor="ctr">
            <a:spAutoFit/>
          </a:bodyPr>
          <a:lstStyle/>
          <a:p>
            <a:pPr algn="ctr" defTabSz="685800"/>
            <a:r>
              <a:rPr lang="en-US" sz="1350" dirty="0">
                <a:solidFill>
                  <a:srgbClr val="93EB20"/>
                </a:solidFill>
                <a:latin typeface="Tahoma" panose="020B0604030504040204" pitchFamily="34" charset="0"/>
                <a:ea typeface="Tahoma" panose="020B0604030504040204" pitchFamily="34" charset="0"/>
                <a:cs typeface="Tahoma" panose="020B0604030504040204" pitchFamily="34" charset="0"/>
              </a:rPr>
              <a:t>Pre-Breach</a:t>
            </a:r>
          </a:p>
        </p:txBody>
      </p:sp>
      <p:sp>
        <p:nvSpPr>
          <p:cNvPr id="8" name="TextBox 28">
            <a:extLst>
              <a:ext uri="{FF2B5EF4-FFF2-40B4-BE49-F238E27FC236}">
                <a16:creationId xmlns:a16="http://schemas.microsoft.com/office/drawing/2014/main" id="{13EEFA8B-27C3-C3B7-8A08-C6CAAF8ED546}"/>
              </a:ext>
            </a:extLst>
          </p:cNvPr>
          <p:cNvSpPr txBox="1"/>
          <p:nvPr/>
        </p:nvSpPr>
        <p:spPr>
          <a:xfrm>
            <a:off x="3937249" y="1503340"/>
            <a:ext cx="1142996" cy="300082"/>
          </a:xfrm>
          <a:prstGeom prst="rect">
            <a:avLst/>
          </a:prstGeom>
        </p:spPr>
        <p:txBody>
          <a:bodyPr wrap="square" rtlCol="0" anchor="ctr">
            <a:spAutoFit/>
          </a:bodyPr>
          <a:lstStyle/>
          <a:p>
            <a:pPr algn="ctr" defTabSz="685800"/>
            <a:r>
              <a:rPr lang="en-US" sz="1350" dirty="0">
                <a:solidFill>
                  <a:srgbClr val="93EB20"/>
                </a:solidFill>
                <a:latin typeface="Tahoma" panose="020B0604030504040204" pitchFamily="34" charset="0"/>
                <a:ea typeface="Tahoma" panose="020B0604030504040204" pitchFamily="34" charset="0"/>
                <a:cs typeface="Tahoma" panose="020B0604030504040204" pitchFamily="34" charset="0"/>
              </a:rPr>
              <a:t>Detection</a:t>
            </a:r>
          </a:p>
        </p:txBody>
      </p:sp>
      <p:sp>
        <p:nvSpPr>
          <p:cNvPr id="9" name="TextBox 29">
            <a:extLst>
              <a:ext uri="{FF2B5EF4-FFF2-40B4-BE49-F238E27FC236}">
                <a16:creationId xmlns:a16="http://schemas.microsoft.com/office/drawing/2014/main" id="{2A367D67-7803-AB02-4053-CE7D8830B4CE}"/>
              </a:ext>
            </a:extLst>
          </p:cNvPr>
          <p:cNvSpPr txBox="1"/>
          <p:nvPr/>
        </p:nvSpPr>
        <p:spPr>
          <a:xfrm>
            <a:off x="7176041" y="1503340"/>
            <a:ext cx="1142996" cy="300082"/>
          </a:xfrm>
          <a:prstGeom prst="rect">
            <a:avLst/>
          </a:prstGeom>
        </p:spPr>
        <p:txBody>
          <a:bodyPr wrap="square" rtlCol="0" anchor="ctr">
            <a:spAutoFit/>
          </a:bodyPr>
          <a:lstStyle/>
          <a:p>
            <a:pPr algn="ctr" defTabSz="685800"/>
            <a:r>
              <a:rPr lang="en-US" sz="1350" dirty="0">
                <a:solidFill>
                  <a:srgbClr val="93EB20"/>
                </a:solidFill>
                <a:latin typeface="Tahoma" panose="020B0604030504040204" pitchFamily="34" charset="0"/>
                <a:ea typeface="Tahoma" panose="020B0604030504040204" pitchFamily="34" charset="0"/>
                <a:cs typeface="Tahoma" panose="020B0604030504040204" pitchFamily="34" charset="0"/>
              </a:rPr>
              <a:t>Remediation</a:t>
            </a:r>
          </a:p>
        </p:txBody>
      </p:sp>
      <p:pic>
        <p:nvPicPr>
          <p:cNvPr id="10" name="Picture 30" descr="A picture containing drawing, light&#10;&#10;Description automatically generated">
            <a:extLst>
              <a:ext uri="{FF2B5EF4-FFF2-40B4-BE49-F238E27FC236}">
                <a16:creationId xmlns:a16="http://schemas.microsoft.com/office/drawing/2014/main" id="{B148ABE3-1674-8C3A-21F2-AE2650DF72D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09700" y="2028224"/>
            <a:ext cx="826547" cy="275187"/>
          </a:xfrm>
          <a:prstGeom prst="rect">
            <a:avLst/>
          </a:prstGeom>
        </p:spPr>
      </p:pic>
      <p:pic>
        <p:nvPicPr>
          <p:cNvPr id="11" name="Picture 31" descr="A picture containing text, clipart, wheel&#10;&#10;Description automatically generated">
            <a:extLst>
              <a:ext uri="{FF2B5EF4-FFF2-40B4-BE49-F238E27FC236}">
                <a16:creationId xmlns:a16="http://schemas.microsoft.com/office/drawing/2014/main" id="{A9290D3A-19EA-B566-FA6B-45B8060FFA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56619" y="2091285"/>
            <a:ext cx="826548" cy="149063"/>
          </a:xfrm>
          <a:prstGeom prst="rect">
            <a:avLst/>
          </a:prstGeom>
        </p:spPr>
      </p:pic>
      <p:graphicFrame>
        <p:nvGraphicFramePr>
          <p:cNvPr id="12" name="Table 32">
            <a:extLst>
              <a:ext uri="{FF2B5EF4-FFF2-40B4-BE49-F238E27FC236}">
                <a16:creationId xmlns:a16="http://schemas.microsoft.com/office/drawing/2014/main" id="{14F0A048-6837-4872-7039-D91691DCD62D}"/>
              </a:ext>
            </a:extLst>
          </p:cNvPr>
          <p:cNvGraphicFramePr>
            <a:graphicFrameLocks noGrp="1"/>
          </p:cNvGraphicFramePr>
          <p:nvPr>
            <p:extLst>
              <p:ext uri="{D42A27DB-BD31-4B8C-83A1-F6EECF244321}">
                <p14:modId xmlns:p14="http://schemas.microsoft.com/office/powerpoint/2010/main" val="633621357"/>
              </p:ext>
            </p:extLst>
          </p:nvPr>
        </p:nvGraphicFramePr>
        <p:xfrm>
          <a:off x="309700" y="2408575"/>
          <a:ext cx="2197758" cy="1981688"/>
        </p:xfrm>
        <a:graphic>
          <a:graphicData uri="http://schemas.openxmlformats.org/drawingml/2006/table">
            <a:tbl>
              <a:tblPr firstRow="1" bandRow="1"/>
              <a:tblGrid>
                <a:gridCol w="1098879">
                  <a:extLst>
                    <a:ext uri="{9D8B030D-6E8A-4147-A177-3AD203B41FA5}">
                      <a16:colId xmlns:a16="http://schemas.microsoft.com/office/drawing/2014/main" val="1966024062"/>
                    </a:ext>
                  </a:extLst>
                </a:gridCol>
                <a:gridCol w="1098879">
                  <a:extLst>
                    <a:ext uri="{9D8B030D-6E8A-4147-A177-3AD203B41FA5}">
                      <a16:colId xmlns:a16="http://schemas.microsoft.com/office/drawing/2014/main" val="3977838437"/>
                    </a:ext>
                  </a:extLst>
                </a:gridCol>
              </a:tblGrid>
              <a:tr h="427208">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r>
                        <a:rPr lang="en-US" sz="1200" baseline="0" dirty="0">
                          <a:solidFill>
                            <a:schemeClr val="bg1"/>
                          </a:solidFill>
                          <a:latin typeface="+mn-lt"/>
                        </a:rPr>
                        <a:t>ONTAP Snapshot</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r>
                        <a:rPr lang="en-US" sz="1200" baseline="0" dirty="0">
                          <a:solidFill>
                            <a:schemeClr val="bg1"/>
                          </a:solidFill>
                          <a:latin typeface="+mn-lt"/>
                        </a:rPr>
                        <a:t>3-2-1-1-0</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01744729"/>
                  </a:ext>
                </a:extLst>
              </a:tr>
              <a:tr h="427208">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mn-lt"/>
                        </a:rPr>
                        <a:t>ONTAP </a:t>
                      </a:r>
                      <a:r>
                        <a:rPr lang="en-US" sz="1200" baseline="0" dirty="0" err="1">
                          <a:solidFill>
                            <a:schemeClr val="bg1"/>
                          </a:solidFill>
                          <a:latin typeface="+mn-lt"/>
                        </a:rPr>
                        <a:t>SnapLock</a:t>
                      </a:r>
                      <a:r>
                        <a:rPr lang="en-US" sz="1200" baseline="0" dirty="0">
                          <a:solidFill>
                            <a:schemeClr val="bg1"/>
                          </a:solidFill>
                          <a:latin typeface="+mn-lt"/>
                        </a:rPr>
                        <a:t> Compliance</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mn-lt"/>
                        </a:rPr>
                        <a:t>Linux hardened repository</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10674918"/>
                  </a:ext>
                </a:extLst>
              </a:tr>
              <a:tr h="427208">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r>
                        <a:rPr lang="en-US" sz="1200" baseline="0" dirty="0" err="1">
                          <a:solidFill>
                            <a:schemeClr val="bg1"/>
                          </a:solidFill>
                          <a:latin typeface="+mn-lt"/>
                        </a:rPr>
                        <a:t>SnapMirror</a:t>
                      </a:r>
                      <a:r>
                        <a:rPr lang="en-US" sz="1200" baseline="0" dirty="0">
                          <a:solidFill>
                            <a:schemeClr val="bg1"/>
                          </a:solidFill>
                          <a:latin typeface="+mn-lt"/>
                        </a:rPr>
                        <a:t> </a:t>
                      </a:r>
                      <a:r>
                        <a:rPr lang="en-US" sz="1200" baseline="0" dirty="0" err="1">
                          <a:solidFill>
                            <a:schemeClr val="bg1"/>
                          </a:solidFill>
                          <a:latin typeface="+mn-lt"/>
                        </a:rPr>
                        <a:t>SnapVault</a:t>
                      </a:r>
                      <a:endParaRPr lang="en-US" sz="1200" baseline="0" dirty="0">
                        <a:solidFill>
                          <a:schemeClr val="bg1"/>
                        </a:solidFill>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r>
                        <a:rPr lang="en-US" sz="1200" baseline="0" dirty="0" err="1">
                          <a:solidFill>
                            <a:schemeClr val="bg1"/>
                          </a:solidFill>
                          <a:latin typeface="+mn-lt"/>
                        </a:rPr>
                        <a:t>Surebackup</a:t>
                      </a:r>
                      <a:endParaRPr lang="en-US" sz="1200" baseline="0" dirty="0">
                        <a:solidFill>
                          <a:schemeClr val="bg1"/>
                        </a:solidFill>
                        <a:latin typeface="+mn-lt"/>
                      </a:endParaRPr>
                    </a:p>
                    <a:p>
                      <a:endParaRPr lang="en-US" sz="1200" baseline="0" dirty="0">
                        <a:latin typeface="+mn-lt"/>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50482608"/>
                  </a:ext>
                </a:extLst>
              </a:tr>
              <a:tr h="427208">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mn-lt"/>
                        </a:rPr>
                        <a:t>Lenovo Tape</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endParaRPr lang="en-US" sz="1200" baseline="0" dirty="0">
                        <a:latin typeface="+mn-lt"/>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47191975"/>
                  </a:ext>
                </a:extLst>
              </a:tr>
            </a:tbl>
          </a:graphicData>
        </a:graphic>
      </p:graphicFrame>
      <p:graphicFrame>
        <p:nvGraphicFramePr>
          <p:cNvPr id="13" name="Table 25">
            <a:extLst>
              <a:ext uri="{FF2B5EF4-FFF2-40B4-BE49-F238E27FC236}">
                <a16:creationId xmlns:a16="http://schemas.microsoft.com/office/drawing/2014/main" id="{784B8236-E2DA-AAD7-A003-FA37E09CEAF1}"/>
              </a:ext>
            </a:extLst>
          </p:cNvPr>
          <p:cNvGraphicFramePr>
            <a:graphicFrameLocks noGrp="1"/>
          </p:cNvGraphicFramePr>
          <p:nvPr>
            <p:extLst>
              <p:ext uri="{D42A27DB-BD31-4B8C-83A1-F6EECF244321}">
                <p14:modId xmlns:p14="http://schemas.microsoft.com/office/powerpoint/2010/main" val="2602735580"/>
              </p:ext>
            </p:extLst>
          </p:nvPr>
        </p:nvGraphicFramePr>
        <p:xfrm>
          <a:off x="3425080" y="2405547"/>
          <a:ext cx="2167334" cy="884408"/>
        </p:xfrm>
        <a:graphic>
          <a:graphicData uri="http://schemas.openxmlformats.org/drawingml/2006/table">
            <a:tbl>
              <a:tblPr firstRow="1" bandRow="1"/>
              <a:tblGrid>
                <a:gridCol w="1132633">
                  <a:extLst>
                    <a:ext uri="{9D8B030D-6E8A-4147-A177-3AD203B41FA5}">
                      <a16:colId xmlns:a16="http://schemas.microsoft.com/office/drawing/2014/main" val="1966024062"/>
                    </a:ext>
                  </a:extLst>
                </a:gridCol>
                <a:gridCol w="1034701">
                  <a:extLst>
                    <a:ext uri="{9D8B030D-6E8A-4147-A177-3AD203B41FA5}">
                      <a16:colId xmlns:a16="http://schemas.microsoft.com/office/drawing/2014/main" val="3977838437"/>
                    </a:ext>
                  </a:extLst>
                </a:gridCol>
              </a:tblGrid>
              <a:tr h="427208">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r>
                        <a:rPr lang="en-US" sz="1200" dirty="0">
                          <a:solidFill>
                            <a:schemeClr val="bg1"/>
                          </a:solidFill>
                          <a:latin typeface="+mn-lt"/>
                        </a:rPr>
                        <a:t>ONTAP Anti-Ransomware</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r>
                        <a:rPr lang="en-US" sz="1200" dirty="0">
                          <a:solidFill>
                            <a:schemeClr val="bg1"/>
                          </a:solidFill>
                          <a:latin typeface="+mn-lt"/>
                        </a:rPr>
                        <a:t>Veeam ONE</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01744729"/>
                  </a:ext>
                </a:extLst>
              </a:tr>
              <a:tr h="427208">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endParaRPr lang="en-US" sz="1200" dirty="0">
                        <a:solidFill>
                          <a:schemeClr val="bg1"/>
                        </a:solidFill>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10674918"/>
                  </a:ext>
                </a:extLst>
              </a:tr>
            </a:tbl>
          </a:graphicData>
        </a:graphic>
      </p:graphicFrame>
      <p:pic>
        <p:nvPicPr>
          <p:cNvPr id="14" name="Picture 34" descr="A picture containing drawing, light&#10;&#10;Description automatically generated">
            <a:extLst>
              <a:ext uri="{FF2B5EF4-FFF2-40B4-BE49-F238E27FC236}">
                <a16:creationId xmlns:a16="http://schemas.microsoft.com/office/drawing/2014/main" id="{87B5FD84-BBF4-6F48-B376-0B968DF2571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44956" y="1999854"/>
            <a:ext cx="826547" cy="275187"/>
          </a:xfrm>
          <a:prstGeom prst="rect">
            <a:avLst/>
          </a:prstGeom>
        </p:spPr>
      </p:pic>
      <p:pic>
        <p:nvPicPr>
          <p:cNvPr id="15" name="Picture 35" descr="A picture containing text, clipart, wheel&#10;&#10;Description automatically generated">
            <a:extLst>
              <a:ext uri="{FF2B5EF4-FFF2-40B4-BE49-F238E27FC236}">
                <a16:creationId xmlns:a16="http://schemas.microsoft.com/office/drawing/2014/main" id="{9E0F9892-52FC-5C83-3739-C3CCACBEE2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91875" y="2062915"/>
            <a:ext cx="826548" cy="149063"/>
          </a:xfrm>
          <a:prstGeom prst="rect">
            <a:avLst/>
          </a:prstGeom>
        </p:spPr>
      </p:pic>
      <p:graphicFrame>
        <p:nvGraphicFramePr>
          <p:cNvPr id="16" name="Table 25">
            <a:extLst>
              <a:ext uri="{FF2B5EF4-FFF2-40B4-BE49-F238E27FC236}">
                <a16:creationId xmlns:a16="http://schemas.microsoft.com/office/drawing/2014/main" id="{007BB158-3C16-048A-2F50-A304C165EB7C}"/>
              </a:ext>
            </a:extLst>
          </p:cNvPr>
          <p:cNvGraphicFramePr>
            <a:graphicFrameLocks noGrp="1"/>
          </p:cNvGraphicFramePr>
          <p:nvPr>
            <p:extLst>
              <p:ext uri="{D42A27DB-BD31-4B8C-83A1-F6EECF244321}">
                <p14:modId xmlns:p14="http://schemas.microsoft.com/office/powerpoint/2010/main" val="2952485818"/>
              </p:ext>
            </p:extLst>
          </p:nvPr>
        </p:nvGraphicFramePr>
        <p:xfrm>
          <a:off x="6636543" y="2405547"/>
          <a:ext cx="2147458" cy="2209314"/>
        </p:xfrm>
        <a:graphic>
          <a:graphicData uri="http://schemas.openxmlformats.org/drawingml/2006/table">
            <a:tbl>
              <a:tblPr firstRow="1" bandRow="1"/>
              <a:tblGrid>
                <a:gridCol w="2147458">
                  <a:extLst>
                    <a:ext uri="{9D8B030D-6E8A-4147-A177-3AD203B41FA5}">
                      <a16:colId xmlns:a16="http://schemas.microsoft.com/office/drawing/2014/main" val="1966024062"/>
                    </a:ext>
                  </a:extLst>
                </a:gridCol>
              </a:tblGrid>
              <a:tr h="631879">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r>
                        <a:rPr lang="en-US" sz="1200" baseline="0" dirty="0">
                          <a:solidFill>
                            <a:schemeClr val="bg1"/>
                          </a:solidFill>
                          <a:latin typeface="+mn-lt"/>
                        </a:rPr>
                        <a:t>Restore from storage snapshot (local / remote)</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01744729"/>
                  </a:ext>
                </a:extLst>
              </a:tr>
              <a:tr h="447581">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mn-lt"/>
                        </a:rPr>
                        <a:t>Instant workload recovery</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10674918"/>
                  </a:ext>
                </a:extLst>
              </a:tr>
              <a:tr h="376618">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mn-lt"/>
                        </a:rPr>
                        <a:t>Secure restore</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98561332"/>
                  </a:ext>
                </a:extLst>
              </a:tr>
              <a:tr h="376618">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r>
                        <a:rPr lang="en-US" sz="1200" baseline="0" dirty="0" err="1">
                          <a:solidFill>
                            <a:schemeClr val="bg1"/>
                          </a:solidFill>
                          <a:latin typeface="+mn-lt"/>
                        </a:rPr>
                        <a:t>Datalabs</a:t>
                      </a:r>
                      <a:r>
                        <a:rPr lang="en-US" sz="1200" baseline="0" dirty="0">
                          <a:solidFill>
                            <a:schemeClr val="bg1"/>
                          </a:solidFill>
                          <a:latin typeface="+mn-lt"/>
                        </a:rPr>
                        <a:t> / last known good</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24923919"/>
                  </a:ext>
                </a:extLst>
              </a:tr>
              <a:tr h="376618">
                <a:tc>
                  <a:txBody>
                    <a:bodyPr/>
                    <a:lstStyle>
                      <a:lvl1pPr marL="0" algn="l" defTabSz="1218987" rtl="0" eaLnBrk="1" latinLnBrk="0" hangingPunct="1">
                        <a:defRPr sz="2400" kern="1200">
                          <a:solidFill>
                            <a:schemeClr val="tx1"/>
                          </a:solidFill>
                          <a:latin typeface="Tahoma"/>
                        </a:defRPr>
                      </a:lvl1pPr>
                      <a:lvl2pPr marL="609493" algn="l" defTabSz="1218987" rtl="0" eaLnBrk="1" latinLnBrk="0" hangingPunct="1">
                        <a:defRPr sz="2400" kern="1200">
                          <a:solidFill>
                            <a:schemeClr val="tx1"/>
                          </a:solidFill>
                          <a:latin typeface="Tahoma"/>
                        </a:defRPr>
                      </a:lvl2pPr>
                      <a:lvl3pPr marL="1218987" algn="l" defTabSz="1218987" rtl="0" eaLnBrk="1" latinLnBrk="0" hangingPunct="1">
                        <a:defRPr sz="2400" kern="1200">
                          <a:solidFill>
                            <a:schemeClr val="tx1"/>
                          </a:solidFill>
                          <a:latin typeface="Tahoma"/>
                        </a:defRPr>
                      </a:lvl3pPr>
                      <a:lvl4pPr marL="1828480" algn="l" defTabSz="1218987" rtl="0" eaLnBrk="1" latinLnBrk="0" hangingPunct="1">
                        <a:defRPr sz="2400" kern="1200">
                          <a:solidFill>
                            <a:schemeClr val="tx1"/>
                          </a:solidFill>
                          <a:latin typeface="Tahoma"/>
                        </a:defRPr>
                      </a:lvl4pPr>
                      <a:lvl5pPr marL="2437973" algn="l" defTabSz="1218987" rtl="0" eaLnBrk="1" latinLnBrk="0" hangingPunct="1">
                        <a:defRPr sz="2400" kern="1200">
                          <a:solidFill>
                            <a:schemeClr val="tx1"/>
                          </a:solidFill>
                          <a:latin typeface="Tahoma"/>
                        </a:defRPr>
                      </a:lvl5pPr>
                      <a:lvl6pPr marL="3047467" algn="l" defTabSz="1218987" rtl="0" eaLnBrk="1" latinLnBrk="0" hangingPunct="1">
                        <a:defRPr sz="2400" kern="1200">
                          <a:solidFill>
                            <a:schemeClr val="tx1"/>
                          </a:solidFill>
                          <a:latin typeface="Tahoma"/>
                        </a:defRPr>
                      </a:lvl6pPr>
                      <a:lvl7pPr marL="3656960" algn="l" defTabSz="1218987" rtl="0" eaLnBrk="1" latinLnBrk="0" hangingPunct="1">
                        <a:defRPr sz="2400" kern="1200">
                          <a:solidFill>
                            <a:schemeClr val="tx1"/>
                          </a:solidFill>
                          <a:latin typeface="Tahoma"/>
                        </a:defRPr>
                      </a:lvl7pPr>
                      <a:lvl8pPr marL="4266453" algn="l" defTabSz="1218987" rtl="0" eaLnBrk="1" latinLnBrk="0" hangingPunct="1">
                        <a:defRPr sz="2400" kern="1200">
                          <a:solidFill>
                            <a:schemeClr val="tx1"/>
                          </a:solidFill>
                          <a:latin typeface="Tahoma"/>
                        </a:defRPr>
                      </a:lvl8pPr>
                      <a:lvl9pPr marL="4875947" algn="l" defTabSz="1218987" rtl="0" eaLnBrk="1" latinLnBrk="0" hangingPunct="1">
                        <a:defRPr sz="2400" kern="1200">
                          <a:solidFill>
                            <a:schemeClr val="tx1"/>
                          </a:solidFill>
                          <a:latin typeface="Tahoma"/>
                        </a:defRPr>
                      </a:lvl9pPr>
                    </a:lstStyle>
                    <a:p>
                      <a:pPr marL="0" marR="0" lvl="0" indent="0" algn="l" defTabSz="68603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mn-lt"/>
                        </a:rPr>
                        <a:t>Orchestrated recovery</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36806333"/>
                  </a:ext>
                </a:extLst>
              </a:tr>
            </a:tbl>
          </a:graphicData>
        </a:graphic>
      </p:graphicFrame>
      <p:pic>
        <p:nvPicPr>
          <p:cNvPr id="17" name="Picture 37" descr="A picture containing drawing, light&#10;&#10;Description automatically generated">
            <a:extLst>
              <a:ext uri="{FF2B5EF4-FFF2-40B4-BE49-F238E27FC236}">
                <a16:creationId xmlns:a16="http://schemas.microsoft.com/office/drawing/2014/main" id="{3D5F317D-9303-9328-06F9-A23C54DEAB5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36543" y="1999854"/>
            <a:ext cx="826547" cy="275187"/>
          </a:xfrm>
          <a:prstGeom prst="rect">
            <a:avLst/>
          </a:prstGeom>
        </p:spPr>
      </p:pic>
      <p:pic>
        <p:nvPicPr>
          <p:cNvPr id="18" name="Picture 38" descr="A picture containing text, clipart, wheel&#10;&#10;Description automatically generated">
            <a:extLst>
              <a:ext uri="{FF2B5EF4-FFF2-40B4-BE49-F238E27FC236}">
                <a16:creationId xmlns:a16="http://schemas.microsoft.com/office/drawing/2014/main" id="{6C13AAD6-8ADA-E72B-B983-8BE1F04E81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83462" y="2062915"/>
            <a:ext cx="826548" cy="149063"/>
          </a:xfrm>
          <a:prstGeom prst="rect">
            <a:avLst/>
          </a:prstGeom>
        </p:spPr>
      </p:pic>
      <p:sp>
        <p:nvSpPr>
          <p:cNvPr id="19" name="TextBox 39">
            <a:extLst>
              <a:ext uri="{FF2B5EF4-FFF2-40B4-BE49-F238E27FC236}">
                <a16:creationId xmlns:a16="http://schemas.microsoft.com/office/drawing/2014/main" id="{21BECDD5-0AE5-882D-94C9-BEF5A91C4D30}"/>
              </a:ext>
            </a:extLst>
          </p:cNvPr>
          <p:cNvSpPr txBox="1"/>
          <p:nvPr/>
        </p:nvSpPr>
        <p:spPr>
          <a:xfrm>
            <a:off x="7463090" y="1992954"/>
            <a:ext cx="348899" cy="300082"/>
          </a:xfrm>
          <a:prstGeom prst="rect">
            <a:avLst/>
          </a:prstGeom>
        </p:spPr>
        <p:txBody>
          <a:bodyPr wrap="square" rtlCol="0" anchor="ctr">
            <a:spAutoFit/>
          </a:bodyPr>
          <a:lstStyle/>
          <a:p>
            <a:pPr algn="ctr" defTabSz="685800"/>
            <a:r>
              <a:rPr lang="en-US" sz="1350" b="1" dirty="0">
                <a:solidFill>
                  <a:srgbClr val="FFFFFF"/>
                </a:solidFill>
                <a:latin typeface="Tahoma" panose="020B0604030504040204" pitchFamily="34" charset="0"/>
                <a:ea typeface="Tahoma" panose="020B0604030504040204" pitchFamily="34" charset="0"/>
                <a:cs typeface="Tahoma" panose="020B0604030504040204" pitchFamily="34" charset="0"/>
              </a:rPr>
              <a:t>+</a:t>
            </a:r>
          </a:p>
        </p:txBody>
      </p:sp>
      <p:sp>
        <p:nvSpPr>
          <p:cNvPr id="2" name="TextBox 39">
            <a:extLst>
              <a:ext uri="{FF2B5EF4-FFF2-40B4-BE49-F238E27FC236}">
                <a16:creationId xmlns:a16="http://schemas.microsoft.com/office/drawing/2014/main" id="{F780B5F6-5345-5E35-8635-7B41376C5FEE}"/>
              </a:ext>
            </a:extLst>
          </p:cNvPr>
          <p:cNvSpPr txBox="1"/>
          <p:nvPr/>
        </p:nvSpPr>
        <p:spPr>
          <a:xfrm>
            <a:off x="4243646" y="1974959"/>
            <a:ext cx="348899" cy="300082"/>
          </a:xfrm>
          <a:prstGeom prst="rect">
            <a:avLst/>
          </a:prstGeom>
        </p:spPr>
        <p:txBody>
          <a:bodyPr wrap="square" rtlCol="0" anchor="ctr">
            <a:spAutoFit/>
          </a:bodyPr>
          <a:lstStyle/>
          <a:p>
            <a:pPr algn="ctr" defTabSz="685800"/>
            <a:r>
              <a:rPr lang="en-US" sz="1350" b="1" dirty="0">
                <a:solidFill>
                  <a:srgbClr val="FFFFFF"/>
                </a:solidFill>
                <a:latin typeface="Tahoma" panose="020B0604030504040204" pitchFamily="34" charset="0"/>
                <a:ea typeface="Tahoma" panose="020B0604030504040204" pitchFamily="34" charset="0"/>
                <a:cs typeface="Tahoma" panose="020B0604030504040204" pitchFamily="34" charset="0"/>
              </a:rPr>
              <a:t>+</a:t>
            </a:r>
          </a:p>
        </p:txBody>
      </p:sp>
      <p:sp>
        <p:nvSpPr>
          <p:cNvPr id="4" name="TextBox 39">
            <a:extLst>
              <a:ext uri="{FF2B5EF4-FFF2-40B4-BE49-F238E27FC236}">
                <a16:creationId xmlns:a16="http://schemas.microsoft.com/office/drawing/2014/main" id="{1AD0E97E-D7BF-4D62-A89B-BAC2FF46B2EB}"/>
              </a:ext>
            </a:extLst>
          </p:cNvPr>
          <p:cNvSpPr txBox="1"/>
          <p:nvPr/>
        </p:nvSpPr>
        <p:spPr>
          <a:xfrm>
            <a:off x="1108390" y="1999854"/>
            <a:ext cx="348899" cy="300082"/>
          </a:xfrm>
          <a:prstGeom prst="rect">
            <a:avLst/>
          </a:prstGeom>
        </p:spPr>
        <p:txBody>
          <a:bodyPr wrap="square" rtlCol="0" anchor="ctr">
            <a:spAutoFit/>
          </a:bodyPr>
          <a:lstStyle/>
          <a:p>
            <a:pPr algn="ctr" defTabSz="685800"/>
            <a:r>
              <a:rPr lang="en-US" sz="1350" b="1" dirty="0">
                <a:solidFill>
                  <a:srgbClr val="FFFFFF"/>
                </a:solidFill>
                <a:latin typeface="Tahoma" panose="020B0604030504040204" pitchFamily="34" charset="0"/>
                <a:ea typeface="Tahoma" panose="020B0604030504040204" pitchFamily="34" charset="0"/>
                <a:cs typeface="Tahoma" panose="020B0604030504040204" pitchFamily="34" charset="0"/>
              </a:rPr>
              <a:t>+</a:t>
            </a:r>
          </a:p>
        </p:txBody>
      </p:sp>
      <p:pic>
        <p:nvPicPr>
          <p:cNvPr id="5" name="Picture 70" descr="A picture containing light, dark&#10;&#10;Description automatically generated">
            <a:extLst>
              <a:ext uri="{FF2B5EF4-FFF2-40B4-BE49-F238E27FC236}">
                <a16:creationId xmlns:a16="http://schemas.microsoft.com/office/drawing/2014/main" id="{254E0C4B-E405-7C43-80A6-19D1BAFA9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848" y="787970"/>
            <a:ext cx="505982" cy="697131"/>
          </a:xfrm>
          <a:prstGeom prst="rect">
            <a:avLst/>
          </a:prstGeom>
        </p:spPr>
      </p:pic>
      <p:pic>
        <p:nvPicPr>
          <p:cNvPr id="20" name="Picture 16" descr="A picture containing icon&#10;&#10;Description automatically generated">
            <a:extLst>
              <a:ext uri="{FF2B5EF4-FFF2-40B4-BE49-F238E27FC236}">
                <a16:creationId xmlns:a16="http://schemas.microsoft.com/office/drawing/2014/main" id="{FFAB0377-4DF1-F045-B0E1-6CA968BCDB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29966" y="757736"/>
            <a:ext cx="557562" cy="767980"/>
          </a:xfrm>
          <a:prstGeom prst="rect">
            <a:avLst/>
          </a:prstGeom>
        </p:spPr>
      </p:pic>
      <p:pic>
        <p:nvPicPr>
          <p:cNvPr id="21" name="Picture 4" descr="A picture containing text, clock&#10;&#10;Description automatically generated">
            <a:extLst>
              <a:ext uri="{FF2B5EF4-FFF2-40B4-BE49-F238E27FC236}">
                <a16:creationId xmlns:a16="http://schemas.microsoft.com/office/drawing/2014/main" id="{3AD1AA48-906A-BB4C-9DCF-6A01498074B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63090" y="807470"/>
            <a:ext cx="481817" cy="664417"/>
          </a:xfrm>
          <a:prstGeom prst="rect">
            <a:avLst/>
          </a:prstGeom>
        </p:spPr>
      </p:pic>
    </p:spTree>
    <p:extLst>
      <p:ext uri="{BB962C8B-B14F-4D97-AF65-F5344CB8AC3E}">
        <p14:creationId xmlns:p14="http://schemas.microsoft.com/office/powerpoint/2010/main" val="1863162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24C6D0AB-DAEF-BC77-7BB7-E7AAC2E6A436}"/>
              </a:ext>
            </a:extLst>
          </p:cNvPr>
          <p:cNvSpPr txBox="1"/>
          <p:nvPr/>
        </p:nvSpPr>
        <p:spPr>
          <a:xfrm>
            <a:off x="268417" y="1786920"/>
            <a:ext cx="6471498" cy="2062103"/>
          </a:xfrm>
          <a:prstGeom prst="rect">
            <a:avLst/>
          </a:prstGeom>
          <a:noFill/>
        </p:spPr>
        <p:txBody>
          <a:bodyPr wrap="square">
            <a:spAutoFit/>
          </a:bodyPr>
          <a:lstStyle/>
          <a:p>
            <a:r>
              <a:rPr lang="de-CH" sz="3200" dirty="0">
                <a:solidFill>
                  <a:schemeClr val="accent1"/>
                </a:solidFill>
              </a:rPr>
              <a:t>PIERRE:</a:t>
            </a:r>
          </a:p>
          <a:p>
            <a:r>
              <a:rPr lang="de-CH" sz="3200" dirty="0">
                <a:solidFill>
                  <a:schemeClr val="accent1"/>
                </a:solidFill>
              </a:rPr>
              <a:t>Wie geht der Kunden in einen Supportfall vor? Zwei Hersteller, zwei Ansprechpartner?</a:t>
            </a:r>
          </a:p>
        </p:txBody>
      </p:sp>
    </p:spTree>
    <p:extLst>
      <p:ext uri="{BB962C8B-B14F-4D97-AF65-F5344CB8AC3E}">
        <p14:creationId xmlns:p14="http://schemas.microsoft.com/office/powerpoint/2010/main" val="2683678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77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4FBB15-FCFB-8DCA-818A-A4717419C79A}"/>
              </a:ext>
            </a:extLst>
          </p:cNvPr>
          <p:cNvSpPr>
            <a:spLocks noGrp="1"/>
          </p:cNvSpPr>
          <p:nvPr>
            <p:ph type="title"/>
          </p:nvPr>
        </p:nvSpPr>
        <p:spPr/>
        <p:txBody>
          <a:bodyPr/>
          <a:lstStyle/>
          <a:p>
            <a:r>
              <a:rPr lang="en-US" dirty="0"/>
              <a:t>Key features of Premier Support </a:t>
            </a:r>
            <a:br>
              <a:rPr lang="en-US" dirty="0"/>
            </a:br>
            <a:endParaRPr lang="de-CH" dirty="0"/>
          </a:p>
        </p:txBody>
      </p:sp>
      <p:sp>
        <p:nvSpPr>
          <p:cNvPr id="5" name="Oval 54">
            <a:extLst>
              <a:ext uri="{FF2B5EF4-FFF2-40B4-BE49-F238E27FC236}">
                <a16:creationId xmlns:a16="http://schemas.microsoft.com/office/drawing/2014/main" id="{8FD38362-ECF4-0018-4AD4-27D1E7557CF9}"/>
              </a:ext>
            </a:extLst>
          </p:cNvPr>
          <p:cNvSpPr/>
          <p:nvPr/>
        </p:nvSpPr>
        <p:spPr>
          <a:xfrm>
            <a:off x="2370234" y="927887"/>
            <a:ext cx="4285153" cy="4147164"/>
          </a:xfrm>
          <a:prstGeom prst="ellipse">
            <a:avLst/>
          </a:prstGeom>
          <a:solidFill>
            <a:srgbClr val="262626">
              <a:alpha val="50196"/>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6" name="Group 4">
            <a:extLst>
              <a:ext uri="{FF2B5EF4-FFF2-40B4-BE49-F238E27FC236}">
                <a16:creationId xmlns:a16="http://schemas.microsoft.com/office/drawing/2014/main" id="{E8B2A24B-5A80-2EBE-763D-EC6A21F74F46}"/>
              </a:ext>
            </a:extLst>
          </p:cNvPr>
          <p:cNvGrpSpPr/>
          <p:nvPr/>
        </p:nvGrpSpPr>
        <p:grpSpPr>
          <a:xfrm>
            <a:off x="1363786" y="1039755"/>
            <a:ext cx="6416426" cy="3649863"/>
            <a:chOff x="192012" y="5555127"/>
            <a:chExt cx="7225175" cy="4104774"/>
          </a:xfrm>
        </p:grpSpPr>
        <p:grpSp>
          <p:nvGrpSpPr>
            <p:cNvPr id="7" name="Group 6">
              <a:extLst>
                <a:ext uri="{FF2B5EF4-FFF2-40B4-BE49-F238E27FC236}">
                  <a16:creationId xmlns:a16="http://schemas.microsoft.com/office/drawing/2014/main" id="{A48B9233-AC45-F636-128E-E142164DD137}"/>
                </a:ext>
              </a:extLst>
            </p:cNvPr>
            <p:cNvGrpSpPr/>
            <p:nvPr/>
          </p:nvGrpSpPr>
          <p:grpSpPr>
            <a:xfrm>
              <a:off x="201700" y="6696327"/>
              <a:ext cx="2473238" cy="795254"/>
              <a:chOff x="210922" y="5757635"/>
              <a:chExt cx="2473238" cy="795254"/>
            </a:xfrm>
          </p:grpSpPr>
          <p:sp>
            <p:nvSpPr>
              <p:cNvPr id="54" name="Rectangle: Rounded Corners 52">
                <a:extLst>
                  <a:ext uri="{FF2B5EF4-FFF2-40B4-BE49-F238E27FC236}">
                    <a16:creationId xmlns:a16="http://schemas.microsoft.com/office/drawing/2014/main" id="{1279E43E-A78C-C6DD-15BF-0C462E63E986}"/>
                  </a:ext>
                </a:extLst>
              </p:cNvPr>
              <p:cNvSpPr/>
              <p:nvPr/>
            </p:nvSpPr>
            <p:spPr>
              <a:xfrm>
                <a:off x="210922" y="5757635"/>
                <a:ext cx="2473238" cy="795254"/>
              </a:xfrm>
              <a:prstGeom prst="roundRect">
                <a:avLst>
                  <a:gd name="adj" fmla="val 50000"/>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55" name="Oval 53">
                <a:extLst>
                  <a:ext uri="{FF2B5EF4-FFF2-40B4-BE49-F238E27FC236}">
                    <a16:creationId xmlns:a16="http://schemas.microsoft.com/office/drawing/2014/main" id="{58172C2C-388A-42D1-2D99-0417FA136BF1}"/>
                  </a:ext>
                </a:extLst>
              </p:cNvPr>
              <p:cNvSpPr/>
              <p:nvPr/>
            </p:nvSpPr>
            <p:spPr>
              <a:xfrm>
                <a:off x="1999952" y="5878620"/>
                <a:ext cx="577943" cy="57142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8" name="Group 7">
              <a:extLst>
                <a:ext uri="{FF2B5EF4-FFF2-40B4-BE49-F238E27FC236}">
                  <a16:creationId xmlns:a16="http://schemas.microsoft.com/office/drawing/2014/main" id="{D9BAEF3D-E153-AB77-E05D-7D8FD6471B05}"/>
                </a:ext>
              </a:extLst>
            </p:cNvPr>
            <p:cNvGrpSpPr/>
            <p:nvPr/>
          </p:nvGrpSpPr>
          <p:grpSpPr>
            <a:xfrm>
              <a:off x="192012" y="7761344"/>
              <a:ext cx="2473238" cy="795254"/>
              <a:chOff x="198338" y="5764675"/>
              <a:chExt cx="2473238" cy="795254"/>
            </a:xfrm>
          </p:grpSpPr>
          <p:sp>
            <p:nvSpPr>
              <p:cNvPr id="52" name="Rectangle: Rounded Corners 50">
                <a:extLst>
                  <a:ext uri="{FF2B5EF4-FFF2-40B4-BE49-F238E27FC236}">
                    <a16:creationId xmlns:a16="http://schemas.microsoft.com/office/drawing/2014/main" id="{40F9321E-4C70-B65B-CB32-5A9ECD97B0C7}"/>
                  </a:ext>
                </a:extLst>
              </p:cNvPr>
              <p:cNvSpPr/>
              <p:nvPr/>
            </p:nvSpPr>
            <p:spPr>
              <a:xfrm>
                <a:off x="198338" y="5764675"/>
                <a:ext cx="2473238" cy="795254"/>
              </a:xfrm>
              <a:prstGeom prst="roundRect">
                <a:avLst>
                  <a:gd name="adj" fmla="val 50000"/>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3" name="Oval 51">
                <a:extLst>
                  <a:ext uri="{FF2B5EF4-FFF2-40B4-BE49-F238E27FC236}">
                    <a16:creationId xmlns:a16="http://schemas.microsoft.com/office/drawing/2014/main" id="{0FFCA6C3-47AD-9998-69E8-1EFC68696330}"/>
                  </a:ext>
                </a:extLst>
              </p:cNvPr>
              <p:cNvSpPr/>
              <p:nvPr/>
            </p:nvSpPr>
            <p:spPr>
              <a:xfrm>
                <a:off x="1979248" y="5886088"/>
                <a:ext cx="577943" cy="57142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9" name="Group 8">
              <a:extLst>
                <a:ext uri="{FF2B5EF4-FFF2-40B4-BE49-F238E27FC236}">
                  <a16:creationId xmlns:a16="http://schemas.microsoft.com/office/drawing/2014/main" id="{CF0A95C6-C147-ED35-2B4E-A2DD7060F473}"/>
                </a:ext>
              </a:extLst>
            </p:cNvPr>
            <p:cNvGrpSpPr/>
            <p:nvPr/>
          </p:nvGrpSpPr>
          <p:grpSpPr>
            <a:xfrm>
              <a:off x="786410" y="8846257"/>
              <a:ext cx="2473238" cy="795254"/>
              <a:chOff x="188290" y="5757635"/>
              <a:chExt cx="2473238" cy="795254"/>
            </a:xfrm>
          </p:grpSpPr>
          <p:sp>
            <p:nvSpPr>
              <p:cNvPr id="50" name="Rectangle: Rounded Corners 48">
                <a:extLst>
                  <a:ext uri="{FF2B5EF4-FFF2-40B4-BE49-F238E27FC236}">
                    <a16:creationId xmlns:a16="http://schemas.microsoft.com/office/drawing/2014/main" id="{D4DCF11B-9CE0-205B-0267-1FD221911989}"/>
                  </a:ext>
                </a:extLst>
              </p:cNvPr>
              <p:cNvSpPr/>
              <p:nvPr/>
            </p:nvSpPr>
            <p:spPr>
              <a:xfrm>
                <a:off x="188290" y="5757635"/>
                <a:ext cx="2473238" cy="795254"/>
              </a:xfrm>
              <a:prstGeom prst="roundRect">
                <a:avLst>
                  <a:gd name="adj" fmla="val 50000"/>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51" name="Oval 49">
                <a:extLst>
                  <a:ext uri="{FF2B5EF4-FFF2-40B4-BE49-F238E27FC236}">
                    <a16:creationId xmlns:a16="http://schemas.microsoft.com/office/drawing/2014/main" id="{DC1677C4-315B-4171-EEAF-8139DBF06ADF}"/>
                  </a:ext>
                </a:extLst>
              </p:cNvPr>
              <p:cNvSpPr/>
              <p:nvPr/>
            </p:nvSpPr>
            <p:spPr>
              <a:xfrm>
                <a:off x="1969843" y="5879937"/>
                <a:ext cx="577943" cy="57142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0" name="Group 9">
              <a:extLst>
                <a:ext uri="{FF2B5EF4-FFF2-40B4-BE49-F238E27FC236}">
                  <a16:creationId xmlns:a16="http://schemas.microsoft.com/office/drawing/2014/main" id="{8CBEEE12-6384-3BAC-9D24-29780ADA9AF4}"/>
                </a:ext>
              </a:extLst>
            </p:cNvPr>
            <p:cNvGrpSpPr/>
            <p:nvPr/>
          </p:nvGrpSpPr>
          <p:grpSpPr>
            <a:xfrm rot="10800000">
              <a:off x="4470737" y="5570485"/>
              <a:ext cx="2473238" cy="795254"/>
              <a:chOff x="178487" y="5757635"/>
              <a:chExt cx="2473238" cy="795254"/>
            </a:xfrm>
          </p:grpSpPr>
          <p:sp>
            <p:nvSpPr>
              <p:cNvPr id="48" name="Rectangle: Rounded Corners 46">
                <a:extLst>
                  <a:ext uri="{FF2B5EF4-FFF2-40B4-BE49-F238E27FC236}">
                    <a16:creationId xmlns:a16="http://schemas.microsoft.com/office/drawing/2014/main" id="{D56D4814-CC21-2BDC-5956-7E9C1B2261EB}"/>
                  </a:ext>
                </a:extLst>
              </p:cNvPr>
              <p:cNvSpPr/>
              <p:nvPr/>
            </p:nvSpPr>
            <p:spPr>
              <a:xfrm>
                <a:off x="178487" y="5757635"/>
                <a:ext cx="2473238" cy="795254"/>
              </a:xfrm>
              <a:prstGeom prst="roundRect">
                <a:avLst>
                  <a:gd name="adj" fmla="val 50000"/>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49" name="Oval 47">
                <a:extLst>
                  <a:ext uri="{FF2B5EF4-FFF2-40B4-BE49-F238E27FC236}">
                    <a16:creationId xmlns:a16="http://schemas.microsoft.com/office/drawing/2014/main" id="{C18C5DC0-EF3C-1971-36C9-CD8C387755DC}"/>
                  </a:ext>
                </a:extLst>
              </p:cNvPr>
              <p:cNvSpPr/>
              <p:nvPr/>
            </p:nvSpPr>
            <p:spPr>
              <a:xfrm>
                <a:off x="1977978" y="5889839"/>
                <a:ext cx="577943" cy="57142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DD4287FD-DF02-83D4-2883-8405D9337C82}"/>
                </a:ext>
              </a:extLst>
            </p:cNvPr>
            <p:cNvGrpSpPr/>
            <p:nvPr/>
          </p:nvGrpSpPr>
          <p:grpSpPr>
            <a:xfrm rot="10800000">
              <a:off x="4896983" y="6696412"/>
              <a:ext cx="2473238" cy="795254"/>
              <a:chOff x="178487" y="5757635"/>
              <a:chExt cx="2473238" cy="795254"/>
            </a:xfrm>
          </p:grpSpPr>
          <p:sp>
            <p:nvSpPr>
              <p:cNvPr id="46" name="Rectangle: Rounded Corners 44">
                <a:extLst>
                  <a:ext uri="{FF2B5EF4-FFF2-40B4-BE49-F238E27FC236}">
                    <a16:creationId xmlns:a16="http://schemas.microsoft.com/office/drawing/2014/main" id="{3104CAB4-F1ED-9D0E-0B43-35E078D31AE3}"/>
                  </a:ext>
                </a:extLst>
              </p:cNvPr>
              <p:cNvSpPr/>
              <p:nvPr/>
            </p:nvSpPr>
            <p:spPr>
              <a:xfrm>
                <a:off x="178487" y="5757635"/>
                <a:ext cx="2473238" cy="795254"/>
              </a:xfrm>
              <a:prstGeom prst="roundRect">
                <a:avLst>
                  <a:gd name="adj" fmla="val 50000"/>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7" name="Oval 45">
                <a:extLst>
                  <a:ext uri="{FF2B5EF4-FFF2-40B4-BE49-F238E27FC236}">
                    <a16:creationId xmlns:a16="http://schemas.microsoft.com/office/drawing/2014/main" id="{F97045C1-0DC3-C0D2-A432-972BD35B3F9D}"/>
                  </a:ext>
                </a:extLst>
              </p:cNvPr>
              <p:cNvSpPr/>
              <p:nvPr/>
            </p:nvSpPr>
            <p:spPr>
              <a:xfrm>
                <a:off x="1958011" y="5885352"/>
                <a:ext cx="577943" cy="57142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grpSp>
        <p:grpSp>
          <p:nvGrpSpPr>
            <p:cNvPr id="12" name="Group 11">
              <a:extLst>
                <a:ext uri="{FF2B5EF4-FFF2-40B4-BE49-F238E27FC236}">
                  <a16:creationId xmlns:a16="http://schemas.microsoft.com/office/drawing/2014/main" id="{BFFC249C-394F-A6F6-8E1F-DC71704E4778}"/>
                </a:ext>
              </a:extLst>
            </p:cNvPr>
            <p:cNvGrpSpPr/>
            <p:nvPr/>
          </p:nvGrpSpPr>
          <p:grpSpPr>
            <a:xfrm rot="10800000">
              <a:off x="4898483" y="7761344"/>
              <a:ext cx="2473238" cy="795254"/>
              <a:chOff x="178487" y="5757635"/>
              <a:chExt cx="2473238" cy="795254"/>
            </a:xfrm>
          </p:grpSpPr>
          <p:sp>
            <p:nvSpPr>
              <p:cNvPr id="44" name="Rectangle: Rounded Corners 42">
                <a:extLst>
                  <a:ext uri="{FF2B5EF4-FFF2-40B4-BE49-F238E27FC236}">
                    <a16:creationId xmlns:a16="http://schemas.microsoft.com/office/drawing/2014/main" id="{226B6AD7-5ADB-A776-55F5-67FB5E63CE2B}"/>
                  </a:ext>
                </a:extLst>
              </p:cNvPr>
              <p:cNvSpPr/>
              <p:nvPr/>
            </p:nvSpPr>
            <p:spPr>
              <a:xfrm>
                <a:off x="178487" y="5757635"/>
                <a:ext cx="2473238" cy="795254"/>
              </a:xfrm>
              <a:prstGeom prst="roundRect">
                <a:avLst>
                  <a:gd name="adj" fmla="val 50000"/>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45" name="Oval 43">
                <a:extLst>
                  <a:ext uri="{FF2B5EF4-FFF2-40B4-BE49-F238E27FC236}">
                    <a16:creationId xmlns:a16="http://schemas.microsoft.com/office/drawing/2014/main" id="{EE27CA90-E9E0-3F31-5636-B92396F669B5}"/>
                  </a:ext>
                </a:extLst>
              </p:cNvPr>
              <p:cNvSpPr/>
              <p:nvPr/>
            </p:nvSpPr>
            <p:spPr>
              <a:xfrm>
                <a:off x="1968863" y="5883131"/>
                <a:ext cx="577943" cy="57142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3" name="Group 12">
              <a:extLst>
                <a:ext uri="{FF2B5EF4-FFF2-40B4-BE49-F238E27FC236}">
                  <a16:creationId xmlns:a16="http://schemas.microsoft.com/office/drawing/2014/main" id="{20191CC2-B990-BD66-CBE2-4EEFA26516B9}"/>
                </a:ext>
              </a:extLst>
            </p:cNvPr>
            <p:cNvGrpSpPr/>
            <p:nvPr/>
          </p:nvGrpSpPr>
          <p:grpSpPr>
            <a:xfrm rot="10800000">
              <a:off x="4300027" y="8856644"/>
              <a:ext cx="2473238" cy="795254"/>
              <a:chOff x="178487" y="5757635"/>
              <a:chExt cx="2473238" cy="795254"/>
            </a:xfrm>
          </p:grpSpPr>
          <p:sp>
            <p:nvSpPr>
              <p:cNvPr id="42" name="Rectangle: Rounded Corners 40">
                <a:extLst>
                  <a:ext uri="{FF2B5EF4-FFF2-40B4-BE49-F238E27FC236}">
                    <a16:creationId xmlns:a16="http://schemas.microsoft.com/office/drawing/2014/main" id="{DF8098E3-E7E6-7AE4-0497-B55CD8D913B9}"/>
                  </a:ext>
                </a:extLst>
              </p:cNvPr>
              <p:cNvSpPr/>
              <p:nvPr/>
            </p:nvSpPr>
            <p:spPr>
              <a:xfrm>
                <a:off x="178487" y="5757635"/>
                <a:ext cx="2473238" cy="795254"/>
              </a:xfrm>
              <a:prstGeom prst="roundRect">
                <a:avLst>
                  <a:gd name="adj" fmla="val 50000"/>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3" name="Oval 41">
                <a:extLst>
                  <a:ext uri="{FF2B5EF4-FFF2-40B4-BE49-F238E27FC236}">
                    <a16:creationId xmlns:a16="http://schemas.microsoft.com/office/drawing/2014/main" id="{CB04B9FF-3B8D-AF9C-11EF-2CCBC166E7ED}"/>
                  </a:ext>
                </a:extLst>
              </p:cNvPr>
              <p:cNvSpPr/>
              <p:nvPr/>
            </p:nvSpPr>
            <p:spPr>
              <a:xfrm>
                <a:off x="1942814" y="5893386"/>
                <a:ext cx="577943" cy="57142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84A55711-1E79-856A-EC44-227BCE4DB327}"/>
                </a:ext>
              </a:extLst>
            </p:cNvPr>
            <p:cNvGrpSpPr/>
            <p:nvPr/>
          </p:nvGrpSpPr>
          <p:grpSpPr>
            <a:xfrm>
              <a:off x="592772" y="5566659"/>
              <a:ext cx="2473238" cy="795254"/>
              <a:chOff x="204860" y="5766331"/>
              <a:chExt cx="2473238" cy="795254"/>
            </a:xfrm>
          </p:grpSpPr>
          <p:sp>
            <p:nvSpPr>
              <p:cNvPr id="40" name="Rectangle: Rounded Corners 38">
                <a:extLst>
                  <a:ext uri="{FF2B5EF4-FFF2-40B4-BE49-F238E27FC236}">
                    <a16:creationId xmlns:a16="http://schemas.microsoft.com/office/drawing/2014/main" id="{0B65A1EC-41C0-511A-9F13-C488C60D9150}"/>
                  </a:ext>
                </a:extLst>
              </p:cNvPr>
              <p:cNvSpPr/>
              <p:nvPr/>
            </p:nvSpPr>
            <p:spPr>
              <a:xfrm>
                <a:off x="204860" y="5766331"/>
                <a:ext cx="2473238" cy="795254"/>
              </a:xfrm>
              <a:prstGeom prst="roundRect">
                <a:avLst>
                  <a:gd name="adj" fmla="val 50000"/>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41" name="Oval 39">
                <a:extLst>
                  <a:ext uri="{FF2B5EF4-FFF2-40B4-BE49-F238E27FC236}">
                    <a16:creationId xmlns:a16="http://schemas.microsoft.com/office/drawing/2014/main" id="{6136E232-D26A-CCB5-9489-0633318A997B}"/>
                  </a:ext>
                </a:extLst>
              </p:cNvPr>
              <p:cNvSpPr/>
              <p:nvPr/>
            </p:nvSpPr>
            <p:spPr>
              <a:xfrm>
                <a:off x="2003829" y="5878004"/>
                <a:ext cx="577943" cy="57142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grpSp>
        <p:sp>
          <p:nvSpPr>
            <p:cNvPr id="15" name="Rectangle: Rounded Corners 14">
              <a:extLst>
                <a:ext uri="{FF2B5EF4-FFF2-40B4-BE49-F238E27FC236}">
                  <a16:creationId xmlns:a16="http://schemas.microsoft.com/office/drawing/2014/main" id="{E3911FA6-5064-D820-5C04-0C5C319B90A0}"/>
                </a:ext>
              </a:extLst>
            </p:cNvPr>
            <p:cNvSpPr/>
            <p:nvPr/>
          </p:nvSpPr>
          <p:spPr>
            <a:xfrm>
              <a:off x="593888" y="5555127"/>
              <a:ext cx="2482475" cy="799649"/>
            </a:xfrm>
            <a:prstGeom prst="roundRect">
              <a:avLst>
                <a:gd name="adj" fmla="val 50000"/>
              </a:avLst>
            </a:prstGeom>
            <a:solidFill>
              <a:srgbClr val="262626">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934C1902-1652-D4F6-377C-8D39888C9915}"/>
                </a:ext>
              </a:extLst>
            </p:cNvPr>
            <p:cNvSpPr txBox="1"/>
            <p:nvPr/>
          </p:nvSpPr>
          <p:spPr>
            <a:xfrm>
              <a:off x="771705" y="5703807"/>
              <a:ext cx="1685068" cy="425080"/>
            </a:xfrm>
            <a:prstGeom prst="rect">
              <a:avLst/>
            </a:prstGeom>
            <a:noFill/>
          </p:spPr>
          <p:txBody>
            <a:bodyPr wrap="square" lIns="74001" tIns="74001" bIns="74001" rtlCol="0">
              <a:spAutoFit/>
            </a:bodyPr>
            <a:lstStyle/>
            <a:p>
              <a:pPr defTabSz="986444">
                <a:lnSpc>
                  <a:spcPct val="90000"/>
                </a:lnSpc>
                <a:spcBef>
                  <a:spcPts val="971"/>
                </a:spcBef>
                <a:defRPr/>
              </a:pPr>
              <a:r>
                <a:rPr lang="en-US" sz="825" dirty="0">
                  <a:solidFill>
                    <a:prstClr val="white"/>
                  </a:solidFill>
                  <a:cs typeface="Arial" panose="020B0604020202020204" pitchFamily="34" charset="0"/>
                </a:rPr>
                <a:t>Direct Technician-to- Technician Access</a:t>
              </a:r>
            </a:p>
          </p:txBody>
        </p:sp>
        <p:pic>
          <p:nvPicPr>
            <p:cNvPr id="17" name="Graphic 16" descr="Person with idea outline">
              <a:extLst>
                <a:ext uri="{FF2B5EF4-FFF2-40B4-BE49-F238E27FC236}">
                  <a16:creationId xmlns:a16="http://schemas.microsoft.com/office/drawing/2014/main" id="{EB41A962-726E-53FC-9AB8-AB548720A2E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64964" y="5716515"/>
              <a:ext cx="466464" cy="466464"/>
            </a:xfrm>
            <a:prstGeom prst="rect">
              <a:avLst/>
            </a:prstGeom>
          </p:spPr>
        </p:pic>
        <p:sp>
          <p:nvSpPr>
            <p:cNvPr id="18" name="Rectangle: Rounded Corners 17">
              <a:extLst>
                <a:ext uri="{FF2B5EF4-FFF2-40B4-BE49-F238E27FC236}">
                  <a16:creationId xmlns:a16="http://schemas.microsoft.com/office/drawing/2014/main" id="{63486F66-3B0B-E4AC-1F6A-1E9D06812002}"/>
                </a:ext>
              </a:extLst>
            </p:cNvPr>
            <p:cNvSpPr/>
            <p:nvPr/>
          </p:nvSpPr>
          <p:spPr>
            <a:xfrm>
              <a:off x="201700" y="6688673"/>
              <a:ext cx="2482475" cy="799649"/>
            </a:xfrm>
            <a:prstGeom prst="roundRect">
              <a:avLst>
                <a:gd name="adj" fmla="val 50000"/>
              </a:avLst>
            </a:prstGeom>
            <a:solidFill>
              <a:srgbClr val="262626">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9" name="TextBox 18">
              <a:extLst>
                <a:ext uri="{FF2B5EF4-FFF2-40B4-BE49-F238E27FC236}">
                  <a16:creationId xmlns:a16="http://schemas.microsoft.com/office/drawing/2014/main" id="{375E80D1-AE51-8AF3-D313-7F621147EB1E}"/>
                </a:ext>
              </a:extLst>
            </p:cNvPr>
            <p:cNvSpPr txBox="1"/>
            <p:nvPr/>
          </p:nvSpPr>
          <p:spPr>
            <a:xfrm>
              <a:off x="402356" y="6841972"/>
              <a:ext cx="1669476" cy="296577"/>
            </a:xfrm>
            <a:prstGeom prst="rect">
              <a:avLst/>
            </a:prstGeom>
            <a:noFill/>
          </p:spPr>
          <p:txBody>
            <a:bodyPr wrap="square" lIns="74001" tIns="74001" rIns="74001" bIns="74001" rtlCol="0" anchor="t">
              <a:spAutoFit/>
            </a:bodyPr>
            <a:lstStyle/>
            <a:p>
              <a:pPr defTabSz="986444">
                <a:lnSpc>
                  <a:spcPct val="90000"/>
                </a:lnSpc>
                <a:spcBef>
                  <a:spcPts val="971"/>
                </a:spcBef>
                <a:defRPr/>
              </a:pPr>
              <a:r>
                <a:rPr lang="en-US" sz="825" dirty="0">
                  <a:solidFill>
                    <a:prstClr val="white"/>
                  </a:solidFill>
                  <a:cs typeface="Arial" panose="020B0604020202020204" pitchFamily="34" charset="0"/>
                </a:rPr>
                <a:t>Premier Support Engineer</a:t>
              </a:r>
            </a:p>
          </p:txBody>
        </p:sp>
        <p:pic>
          <p:nvPicPr>
            <p:cNvPr id="20" name="Graphic 19" descr="Head with gears outline">
              <a:extLst>
                <a:ext uri="{FF2B5EF4-FFF2-40B4-BE49-F238E27FC236}">
                  <a16:creationId xmlns:a16="http://schemas.microsoft.com/office/drawing/2014/main" id="{A6021EC9-D2DD-8E46-880A-D982891A22F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20491" y="6919920"/>
              <a:ext cx="378010" cy="378010"/>
            </a:xfrm>
            <a:prstGeom prst="rect">
              <a:avLst/>
            </a:prstGeom>
          </p:spPr>
        </p:pic>
        <p:sp>
          <p:nvSpPr>
            <p:cNvPr id="21" name="Rectangle: Rounded Corners 20">
              <a:extLst>
                <a:ext uri="{FF2B5EF4-FFF2-40B4-BE49-F238E27FC236}">
                  <a16:creationId xmlns:a16="http://schemas.microsoft.com/office/drawing/2014/main" id="{55C821CA-288B-CD1C-F602-6007C0C23619}"/>
                </a:ext>
              </a:extLst>
            </p:cNvPr>
            <p:cNvSpPr/>
            <p:nvPr/>
          </p:nvSpPr>
          <p:spPr>
            <a:xfrm>
              <a:off x="197081" y="7757748"/>
              <a:ext cx="2482475" cy="799649"/>
            </a:xfrm>
            <a:prstGeom prst="roundRect">
              <a:avLst>
                <a:gd name="adj" fmla="val 50000"/>
              </a:avLst>
            </a:prstGeom>
            <a:solidFill>
              <a:srgbClr val="262626">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id="{B5C6C0D0-4516-37E3-0B80-F2EC3A9CF95B}"/>
                </a:ext>
              </a:extLst>
            </p:cNvPr>
            <p:cNvSpPr txBox="1"/>
            <p:nvPr/>
          </p:nvSpPr>
          <p:spPr>
            <a:xfrm>
              <a:off x="418883" y="7899950"/>
              <a:ext cx="1631588" cy="425080"/>
            </a:xfrm>
            <a:prstGeom prst="rect">
              <a:avLst/>
            </a:prstGeom>
            <a:noFill/>
          </p:spPr>
          <p:txBody>
            <a:bodyPr wrap="square" lIns="74001" tIns="74001" bIns="74001" rtlCol="0">
              <a:spAutoFit/>
            </a:bodyPr>
            <a:lstStyle/>
            <a:p>
              <a:pPr defTabSz="986444">
                <a:lnSpc>
                  <a:spcPct val="90000"/>
                </a:lnSpc>
                <a:spcBef>
                  <a:spcPts val="971"/>
                </a:spcBef>
                <a:defRPr/>
              </a:pPr>
              <a:r>
                <a:rPr lang="en-US" sz="825" dirty="0">
                  <a:solidFill>
                    <a:prstClr val="white"/>
                  </a:solidFill>
                  <a:cs typeface="Arial" panose="020B0604020202020204" pitchFamily="34" charset="0"/>
                </a:rPr>
                <a:t>Dedicated Premier Phone Number</a:t>
              </a:r>
            </a:p>
          </p:txBody>
        </p:sp>
        <p:pic>
          <p:nvPicPr>
            <p:cNvPr id="23" name="Graphic 22" descr="Speaker phone with solid fill">
              <a:extLst>
                <a:ext uri="{FF2B5EF4-FFF2-40B4-BE49-F238E27FC236}">
                  <a16:creationId xmlns:a16="http://schemas.microsoft.com/office/drawing/2014/main" id="{1DA14F2F-E768-C946-7213-3AAAAE0F6A5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56104" y="7956821"/>
              <a:ext cx="411577" cy="411577"/>
            </a:xfrm>
            <a:prstGeom prst="rect">
              <a:avLst/>
            </a:prstGeom>
          </p:spPr>
        </p:pic>
        <p:sp>
          <p:nvSpPr>
            <p:cNvPr id="24" name="Rectangle: Rounded Corners 23">
              <a:extLst>
                <a:ext uri="{FF2B5EF4-FFF2-40B4-BE49-F238E27FC236}">
                  <a16:creationId xmlns:a16="http://schemas.microsoft.com/office/drawing/2014/main" id="{4E7FE148-E52A-E22F-D506-FC6384B9BFB8}"/>
                </a:ext>
              </a:extLst>
            </p:cNvPr>
            <p:cNvSpPr/>
            <p:nvPr/>
          </p:nvSpPr>
          <p:spPr>
            <a:xfrm>
              <a:off x="777484" y="8842467"/>
              <a:ext cx="2482475" cy="799649"/>
            </a:xfrm>
            <a:prstGeom prst="roundRect">
              <a:avLst>
                <a:gd name="adj" fmla="val 50000"/>
              </a:avLst>
            </a:prstGeom>
            <a:solidFill>
              <a:srgbClr val="262626">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5" name="TextBox 24">
              <a:extLst>
                <a:ext uri="{FF2B5EF4-FFF2-40B4-BE49-F238E27FC236}">
                  <a16:creationId xmlns:a16="http://schemas.microsoft.com/office/drawing/2014/main" id="{4EB91661-8832-6529-D979-6FA8B7906DB9}"/>
                </a:ext>
              </a:extLst>
            </p:cNvPr>
            <p:cNvSpPr txBox="1"/>
            <p:nvPr/>
          </p:nvSpPr>
          <p:spPr>
            <a:xfrm>
              <a:off x="1080607" y="9003405"/>
              <a:ext cx="1431890" cy="425080"/>
            </a:xfrm>
            <a:prstGeom prst="rect">
              <a:avLst/>
            </a:prstGeom>
            <a:noFill/>
          </p:spPr>
          <p:txBody>
            <a:bodyPr wrap="square" lIns="74001" tIns="74001" bIns="74001" rtlCol="0">
              <a:spAutoFit/>
            </a:bodyPr>
            <a:lstStyle/>
            <a:p>
              <a:pPr defTabSz="986444">
                <a:lnSpc>
                  <a:spcPct val="90000"/>
                </a:lnSpc>
                <a:spcBef>
                  <a:spcPts val="971"/>
                </a:spcBef>
                <a:defRPr/>
              </a:pPr>
              <a:r>
                <a:rPr lang="en-US" sz="825" dirty="0">
                  <a:solidFill>
                    <a:prstClr val="white"/>
                  </a:solidFill>
                  <a:cs typeface="Arial" panose="020B0604020202020204" pitchFamily="34" charset="0"/>
                </a:rPr>
                <a:t>End-to-End Case Management</a:t>
              </a:r>
            </a:p>
          </p:txBody>
        </p:sp>
        <p:pic>
          <p:nvPicPr>
            <p:cNvPr id="26" name="Graphic 25" descr="Handshake with solid fill">
              <a:extLst>
                <a:ext uri="{FF2B5EF4-FFF2-40B4-BE49-F238E27FC236}">
                  <a16:creationId xmlns:a16="http://schemas.microsoft.com/office/drawing/2014/main" id="{8AF5DF76-AE84-883F-A26D-EB76F60A4E2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633025" y="9059427"/>
              <a:ext cx="443351" cy="443351"/>
            </a:xfrm>
            <a:prstGeom prst="rect">
              <a:avLst/>
            </a:prstGeom>
          </p:spPr>
        </p:pic>
        <p:sp>
          <p:nvSpPr>
            <p:cNvPr id="27" name="Rectangle: Rounded Corners 26">
              <a:extLst>
                <a:ext uri="{FF2B5EF4-FFF2-40B4-BE49-F238E27FC236}">
                  <a16:creationId xmlns:a16="http://schemas.microsoft.com/office/drawing/2014/main" id="{EF1D1385-CCA7-2218-5CF0-9C1B910284DE}"/>
                </a:ext>
              </a:extLst>
            </p:cNvPr>
            <p:cNvSpPr/>
            <p:nvPr/>
          </p:nvSpPr>
          <p:spPr>
            <a:xfrm>
              <a:off x="4299716" y="8860252"/>
              <a:ext cx="2482475" cy="799649"/>
            </a:xfrm>
            <a:prstGeom prst="roundRect">
              <a:avLst>
                <a:gd name="adj" fmla="val 50000"/>
              </a:avLst>
            </a:prstGeom>
            <a:solidFill>
              <a:srgbClr val="262626">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D3A62359-B771-09D5-2503-FC12285A83CA}"/>
                </a:ext>
              </a:extLst>
            </p:cNvPr>
            <p:cNvSpPr txBox="1"/>
            <p:nvPr/>
          </p:nvSpPr>
          <p:spPr>
            <a:xfrm>
              <a:off x="5228303" y="9084271"/>
              <a:ext cx="890797" cy="296577"/>
            </a:xfrm>
            <a:prstGeom prst="rect">
              <a:avLst/>
            </a:prstGeom>
            <a:noFill/>
          </p:spPr>
          <p:txBody>
            <a:bodyPr wrap="square" lIns="74001" tIns="74001" bIns="74001" rtlCol="0">
              <a:spAutoFit/>
            </a:bodyPr>
            <a:lstStyle/>
            <a:p>
              <a:pPr defTabSz="986444">
                <a:lnSpc>
                  <a:spcPct val="90000"/>
                </a:lnSpc>
                <a:spcBef>
                  <a:spcPts val="971"/>
                </a:spcBef>
                <a:defRPr/>
              </a:pPr>
              <a:r>
                <a:rPr lang="en-US" sz="825" dirty="0">
                  <a:solidFill>
                    <a:prstClr val="white"/>
                  </a:solidFill>
                  <a:cs typeface="Arial" panose="020B0604020202020204" pitchFamily="34" charset="0"/>
                </a:rPr>
                <a:t>Live Chat</a:t>
              </a:r>
            </a:p>
          </p:txBody>
        </p:sp>
        <p:pic>
          <p:nvPicPr>
            <p:cNvPr id="29" name="Graphic 28" descr="Chat with solid fill">
              <a:extLst>
                <a:ext uri="{FF2B5EF4-FFF2-40B4-BE49-F238E27FC236}">
                  <a16:creationId xmlns:a16="http://schemas.microsoft.com/office/drawing/2014/main" id="{0AE08E51-E313-31D4-850D-5C0B2C1BB960}"/>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530183" y="9047905"/>
              <a:ext cx="379565" cy="379565"/>
            </a:xfrm>
            <a:prstGeom prst="rect">
              <a:avLst/>
            </a:prstGeom>
          </p:spPr>
        </p:pic>
        <p:sp>
          <p:nvSpPr>
            <p:cNvPr id="30" name="Rectangle: Rounded Corners 29">
              <a:extLst>
                <a:ext uri="{FF2B5EF4-FFF2-40B4-BE49-F238E27FC236}">
                  <a16:creationId xmlns:a16="http://schemas.microsoft.com/office/drawing/2014/main" id="{F0F38A23-DB0B-0580-0BFB-EE9319A171C2}"/>
                </a:ext>
              </a:extLst>
            </p:cNvPr>
            <p:cNvSpPr/>
            <p:nvPr/>
          </p:nvSpPr>
          <p:spPr>
            <a:xfrm>
              <a:off x="4900731" y="7753341"/>
              <a:ext cx="2482475" cy="799649"/>
            </a:xfrm>
            <a:prstGeom prst="roundRect">
              <a:avLst>
                <a:gd name="adj" fmla="val 50000"/>
              </a:avLst>
            </a:prstGeom>
            <a:solidFill>
              <a:srgbClr val="262626">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1" name="TextBox 30">
              <a:extLst>
                <a:ext uri="{FF2B5EF4-FFF2-40B4-BE49-F238E27FC236}">
                  <a16:creationId xmlns:a16="http://schemas.microsoft.com/office/drawing/2014/main" id="{7D1B0176-0017-F2D0-608F-DBDA7E9BB616}"/>
                </a:ext>
              </a:extLst>
            </p:cNvPr>
            <p:cNvSpPr txBox="1"/>
            <p:nvPr/>
          </p:nvSpPr>
          <p:spPr>
            <a:xfrm>
              <a:off x="5670532" y="7831321"/>
              <a:ext cx="1581979" cy="425080"/>
            </a:xfrm>
            <a:prstGeom prst="rect">
              <a:avLst/>
            </a:prstGeom>
            <a:noFill/>
          </p:spPr>
          <p:txBody>
            <a:bodyPr wrap="square" lIns="74001" tIns="74001" bIns="74001" rtlCol="0">
              <a:spAutoFit/>
            </a:bodyPr>
            <a:lstStyle/>
            <a:p>
              <a:pPr defTabSz="986444">
                <a:lnSpc>
                  <a:spcPct val="90000"/>
                </a:lnSpc>
                <a:spcBef>
                  <a:spcPts val="971"/>
                </a:spcBef>
                <a:defRPr/>
              </a:pPr>
              <a:r>
                <a:rPr lang="en-US" sz="825" dirty="0">
                  <a:solidFill>
                    <a:prstClr val="white"/>
                  </a:solidFill>
                  <a:cs typeface="Arial" panose="020B0604020202020204" pitchFamily="34" charset="0"/>
                </a:rPr>
                <a:t>Response Time Options for Onsite Parts and Labor</a:t>
              </a:r>
            </a:p>
          </p:txBody>
        </p:sp>
        <p:pic>
          <p:nvPicPr>
            <p:cNvPr id="32" name="Graphic 31" descr="Tools outline">
              <a:extLst>
                <a:ext uri="{FF2B5EF4-FFF2-40B4-BE49-F238E27FC236}">
                  <a16:creationId xmlns:a16="http://schemas.microsoft.com/office/drawing/2014/main" id="{9D85F034-1610-0E14-A02E-5B70BAC4699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097600" y="7943604"/>
              <a:ext cx="389545" cy="389545"/>
            </a:xfrm>
            <a:prstGeom prst="rect">
              <a:avLst/>
            </a:prstGeom>
          </p:spPr>
        </p:pic>
        <p:sp>
          <p:nvSpPr>
            <p:cNvPr id="33" name="Rectangle: Rounded Corners 32">
              <a:extLst>
                <a:ext uri="{FF2B5EF4-FFF2-40B4-BE49-F238E27FC236}">
                  <a16:creationId xmlns:a16="http://schemas.microsoft.com/office/drawing/2014/main" id="{21393A17-1140-05D9-F4FE-25274567729F}"/>
                </a:ext>
              </a:extLst>
            </p:cNvPr>
            <p:cNvSpPr/>
            <p:nvPr/>
          </p:nvSpPr>
          <p:spPr>
            <a:xfrm>
              <a:off x="4898482" y="6692070"/>
              <a:ext cx="2482475" cy="799649"/>
            </a:xfrm>
            <a:prstGeom prst="roundRect">
              <a:avLst>
                <a:gd name="adj" fmla="val 50000"/>
              </a:avLst>
            </a:prstGeom>
            <a:solidFill>
              <a:srgbClr val="262626">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4" name="TextBox 33">
              <a:extLst>
                <a:ext uri="{FF2B5EF4-FFF2-40B4-BE49-F238E27FC236}">
                  <a16:creationId xmlns:a16="http://schemas.microsoft.com/office/drawing/2014/main" id="{3E366D53-DF64-3562-4056-2DD6E632F181}"/>
                </a:ext>
              </a:extLst>
            </p:cNvPr>
            <p:cNvSpPr txBox="1"/>
            <p:nvPr/>
          </p:nvSpPr>
          <p:spPr>
            <a:xfrm>
              <a:off x="5560070" y="6760627"/>
              <a:ext cx="1857117" cy="425080"/>
            </a:xfrm>
            <a:prstGeom prst="rect">
              <a:avLst/>
            </a:prstGeom>
            <a:noFill/>
          </p:spPr>
          <p:txBody>
            <a:bodyPr wrap="square" lIns="74001" tIns="74001" bIns="74001" rtlCol="0">
              <a:spAutoFit/>
            </a:bodyPr>
            <a:lstStyle/>
            <a:p>
              <a:pPr defTabSz="986444">
                <a:lnSpc>
                  <a:spcPct val="90000"/>
                </a:lnSpc>
                <a:spcBef>
                  <a:spcPts val="971"/>
                </a:spcBef>
                <a:defRPr/>
              </a:pPr>
              <a:r>
                <a:rPr lang="en-US" sz="825" dirty="0">
                  <a:solidFill>
                    <a:prstClr val="white"/>
                  </a:solidFill>
                  <a:cs typeface="Arial" panose="020B0604020202020204" pitchFamily="34" charset="0"/>
                </a:rPr>
                <a:t>Comprehensive Hardware + Software Troubleshooting</a:t>
              </a:r>
            </a:p>
          </p:txBody>
        </p:sp>
        <p:pic>
          <p:nvPicPr>
            <p:cNvPr id="35" name="Graphic 34" descr="Gears outline">
              <a:extLst>
                <a:ext uri="{FF2B5EF4-FFF2-40B4-BE49-F238E27FC236}">
                  <a16:creationId xmlns:a16="http://schemas.microsoft.com/office/drawing/2014/main" id="{7E8DF5C9-BDBB-8848-41CA-C90BF1CF6A16}"/>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73124" y="6844869"/>
              <a:ext cx="457201" cy="457201"/>
            </a:xfrm>
            <a:prstGeom prst="rect">
              <a:avLst/>
            </a:prstGeom>
          </p:spPr>
        </p:pic>
        <p:sp>
          <p:nvSpPr>
            <p:cNvPr id="36" name="Rectangle: Rounded Corners 35">
              <a:extLst>
                <a:ext uri="{FF2B5EF4-FFF2-40B4-BE49-F238E27FC236}">
                  <a16:creationId xmlns:a16="http://schemas.microsoft.com/office/drawing/2014/main" id="{BB4EF99A-84D4-DE23-A570-141ACE0C05C3}"/>
                </a:ext>
              </a:extLst>
            </p:cNvPr>
            <p:cNvSpPr/>
            <p:nvPr/>
          </p:nvSpPr>
          <p:spPr>
            <a:xfrm>
              <a:off x="4470736" y="5570752"/>
              <a:ext cx="2482475" cy="799649"/>
            </a:xfrm>
            <a:prstGeom prst="roundRect">
              <a:avLst>
                <a:gd name="adj" fmla="val 50000"/>
              </a:avLst>
            </a:prstGeom>
            <a:solidFill>
              <a:srgbClr val="262626">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7" name="TextBox 36">
              <a:extLst>
                <a:ext uri="{FF2B5EF4-FFF2-40B4-BE49-F238E27FC236}">
                  <a16:creationId xmlns:a16="http://schemas.microsoft.com/office/drawing/2014/main" id="{3F57ACDE-E35F-6317-CFB9-B0C4511187D5}"/>
                </a:ext>
              </a:extLst>
            </p:cNvPr>
            <p:cNvSpPr txBox="1"/>
            <p:nvPr/>
          </p:nvSpPr>
          <p:spPr>
            <a:xfrm>
              <a:off x="5162274" y="5664974"/>
              <a:ext cx="1851737" cy="425080"/>
            </a:xfrm>
            <a:prstGeom prst="rect">
              <a:avLst/>
            </a:prstGeom>
            <a:noFill/>
          </p:spPr>
          <p:txBody>
            <a:bodyPr wrap="square" lIns="74001" tIns="74001" bIns="74001" rtlCol="0">
              <a:spAutoFit/>
            </a:bodyPr>
            <a:lstStyle/>
            <a:p>
              <a:pPr defTabSz="986444">
                <a:lnSpc>
                  <a:spcPct val="90000"/>
                </a:lnSpc>
                <a:spcBef>
                  <a:spcPts val="971"/>
                </a:spcBef>
                <a:defRPr/>
              </a:pPr>
              <a:r>
                <a:rPr lang="en-US" sz="825" dirty="0">
                  <a:solidFill>
                    <a:prstClr val="white"/>
                  </a:solidFill>
                  <a:cs typeface="Arial" panose="020B0604020202020204" pitchFamily="34" charset="0"/>
                </a:rPr>
                <a:t>3rd Party Collaborative Software Support</a:t>
              </a:r>
            </a:p>
          </p:txBody>
        </p:sp>
        <p:pic>
          <p:nvPicPr>
            <p:cNvPr id="38" name="Graphic 37" descr="Puzzle with solid fill">
              <a:extLst>
                <a:ext uri="{FF2B5EF4-FFF2-40B4-BE49-F238E27FC236}">
                  <a16:creationId xmlns:a16="http://schemas.microsoft.com/office/drawing/2014/main" id="{7E5DBB1B-3A37-9908-2FC3-3E044695AABA}"/>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661045" y="5775948"/>
              <a:ext cx="388933" cy="388933"/>
            </a:xfrm>
            <a:prstGeom prst="rect">
              <a:avLst/>
            </a:prstGeom>
          </p:spPr>
        </p:pic>
        <p:sp>
          <p:nvSpPr>
            <p:cNvPr id="39" name="TextBox 5">
              <a:extLst>
                <a:ext uri="{FF2B5EF4-FFF2-40B4-BE49-F238E27FC236}">
                  <a16:creationId xmlns:a16="http://schemas.microsoft.com/office/drawing/2014/main" id="{6A04137B-AB34-F670-54F4-48ABFA148CE4}"/>
                </a:ext>
              </a:extLst>
            </p:cNvPr>
            <p:cNvSpPr txBox="1"/>
            <p:nvPr/>
          </p:nvSpPr>
          <p:spPr>
            <a:xfrm>
              <a:off x="2463883" y="7302364"/>
              <a:ext cx="2686519" cy="674967"/>
            </a:xfrm>
            <a:prstGeom prst="rect">
              <a:avLst/>
            </a:prstGeom>
            <a:noFill/>
          </p:spPr>
          <p:txBody>
            <a:bodyPr wrap="square">
              <a:spAutoFit/>
            </a:bodyPr>
            <a:lstStyle/>
            <a:p>
              <a:pPr algn="ctr">
                <a:defRPr/>
              </a:pPr>
              <a:r>
                <a:rPr lang="en-US" sz="1650" b="1" dirty="0">
                  <a:solidFill>
                    <a:prstClr val="white"/>
                  </a:solidFill>
                  <a:latin typeface="Arial" panose="020B0604020202020204" pitchFamily="34" charset="0"/>
                  <a:cs typeface="Arial" panose="020B0604020202020204" pitchFamily="34" charset="0"/>
                </a:rPr>
                <a:t>Premier Support</a:t>
              </a:r>
            </a:p>
            <a:p>
              <a:pPr algn="ctr">
                <a:defRPr/>
              </a:pPr>
              <a:r>
                <a:rPr lang="en-US" sz="1650" b="1" dirty="0">
                  <a:solidFill>
                    <a:prstClr val="white"/>
                  </a:solidFill>
                  <a:latin typeface="Arial" panose="020B0604020202020204" pitchFamily="34" charset="0"/>
                  <a:cs typeface="Arial" panose="020B0604020202020204" pitchFamily="34" charset="0"/>
                </a:rPr>
                <a:t>Service </a:t>
              </a:r>
              <a:endParaRPr lang="en-US" sz="1650"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68658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C84DDF9-2345-1FC5-0FCA-518C9B441861}"/>
              </a:ext>
            </a:extLst>
          </p:cNvPr>
          <p:cNvSpPr>
            <a:spLocks noGrp="1"/>
          </p:cNvSpPr>
          <p:nvPr>
            <p:ph type="title"/>
          </p:nvPr>
        </p:nvSpPr>
        <p:spPr/>
        <p:txBody>
          <a:bodyPr/>
          <a:lstStyle/>
          <a:p>
            <a:r>
              <a:rPr lang="en-US" dirty="0"/>
              <a:t>Going Beyond Traditional Break/Fix</a:t>
            </a:r>
            <a:endParaRPr lang="de-CH" dirty="0"/>
          </a:p>
        </p:txBody>
      </p:sp>
      <p:sp>
        <p:nvSpPr>
          <p:cNvPr id="4" name="Textplatzhalter 3">
            <a:extLst>
              <a:ext uri="{FF2B5EF4-FFF2-40B4-BE49-F238E27FC236}">
                <a16:creationId xmlns:a16="http://schemas.microsoft.com/office/drawing/2014/main" id="{945B9E00-3611-FC2B-8FA6-80977BEEE1B8}"/>
              </a:ext>
            </a:extLst>
          </p:cNvPr>
          <p:cNvSpPr>
            <a:spLocks noGrp="1"/>
          </p:cNvSpPr>
          <p:nvPr>
            <p:ph type="body" sz="quarter" idx="10"/>
          </p:nvPr>
        </p:nvSpPr>
        <p:spPr/>
        <p:txBody>
          <a:bodyPr/>
          <a:lstStyle/>
          <a:p>
            <a:r>
              <a:rPr lang="de-CH" dirty="0" err="1"/>
              <a:t>Comprehensive</a:t>
            </a:r>
            <a:r>
              <a:rPr lang="de-CH" dirty="0"/>
              <a:t> Hardware &amp; Software Problem Determination</a:t>
            </a:r>
          </a:p>
        </p:txBody>
      </p:sp>
      <p:sp>
        <p:nvSpPr>
          <p:cNvPr id="5" name="TextBox 23">
            <a:extLst>
              <a:ext uri="{FF2B5EF4-FFF2-40B4-BE49-F238E27FC236}">
                <a16:creationId xmlns:a16="http://schemas.microsoft.com/office/drawing/2014/main" id="{1CBC0243-E9E7-D4CB-CB5F-1B43BD29ECCB}"/>
              </a:ext>
            </a:extLst>
          </p:cNvPr>
          <p:cNvSpPr txBox="1"/>
          <p:nvPr/>
        </p:nvSpPr>
        <p:spPr>
          <a:xfrm>
            <a:off x="317147" y="1186904"/>
            <a:ext cx="8509702" cy="1138773"/>
          </a:xfrm>
          <a:prstGeom prst="rect">
            <a:avLst/>
          </a:prstGeom>
          <a:noFill/>
        </p:spPr>
        <p:txBody>
          <a:bodyPr wrap="square">
            <a:spAutoFit/>
          </a:bodyPr>
          <a:lstStyle/>
          <a:p>
            <a:pPr fontAlgn="base">
              <a:defRPr/>
            </a:pPr>
            <a:r>
              <a:rPr lang="en-US" sz="1200" b="1" dirty="0">
                <a:solidFill>
                  <a:schemeClr val="bg1"/>
                </a:solidFill>
              </a:rPr>
              <a:t>Premier Support Engineers:​</a:t>
            </a:r>
          </a:p>
          <a:p>
            <a:pPr fontAlgn="base">
              <a:defRPr/>
            </a:pPr>
            <a:r>
              <a:rPr lang="en-US" sz="1200" dirty="0">
                <a:solidFill>
                  <a:schemeClr val="bg1"/>
                </a:solidFill>
              </a:rPr>
              <a:t>​</a:t>
            </a:r>
          </a:p>
          <a:p>
            <a:pPr marL="214313" indent="-214313" fontAlgn="base">
              <a:buFont typeface="Arial" panose="020B0604020202020204" pitchFamily="34" charset="0"/>
              <a:buChar char="•"/>
              <a:defRPr/>
            </a:pPr>
            <a:r>
              <a:rPr lang="en-US" sz="1100" dirty="0">
                <a:solidFill>
                  <a:schemeClr val="bg1"/>
                </a:solidFill>
              </a:rPr>
              <a:t>Provide remote support from call receipt to call closure​</a:t>
            </a:r>
          </a:p>
          <a:p>
            <a:pPr marL="214313" indent="-214313" fontAlgn="base">
              <a:buFont typeface="Arial" panose="020B0604020202020204" pitchFamily="34" charset="0"/>
              <a:buChar char="•"/>
              <a:defRPr/>
            </a:pPr>
            <a:r>
              <a:rPr lang="en-US" sz="1100" dirty="0">
                <a:solidFill>
                  <a:schemeClr val="bg1"/>
                </a:solidFill>
              </a:rPr>
              <a:t>Perform hardware and software triaging to isolate the issue ​</a:t>
            </a:r>
          </a:p>
          <a:p>
            <a:pPr marL="214313" indent="-214313" fontAlgn="base">
              <a:buFont typeface="Arial" panose="020B0604020202020204" pitchFamily="34" charset="0"/>
              <a:buChar char="•"/>
              <a:defRPr/>
            </a:pPr>
            <a:r>
              <a:rPr lang="en-US" sz="1100" dirty="0">
                <a:solidFill>
                  <a:schemeClr val="bg1"/>
                </a:solidFill>
              </a:rPr>
              <a:t>Collaborate with software vendors on your behalf to open and resolve cases​</a:t>
            </a:r>
          </a:p>
          <a:p>
            <a:pPr marL="214313" indent="-214313" fontAlgn="base">
              <a:buFont typeface="Arial" panose="020B0604020202020204" pitchFamily="34" charset="0"/>
              <a:buChar char="•"/>
              <a:defRPr/>
            </a:pPr>
            <a:r>
              <a:rPr lang="en-US" sz="1100" dirty="0">
                <a:solidFill>
                  <a:schemeClr val="bg1"/>
                </a:solidFill>
              </a:rPr>
              <a:t>Remain engaged from case creation until closure for consistent end-to-end support experience</a:t>
            </a:r>
          </a:p>
        </p:txBody>
      </p:sp>
      <p:grpSp>
        <p:nvGrpSpPr>
          <p:cNvPr id="6" name="Group 18">
            <a:extLst>
              <a:ext uri="{FF2B5EF4-FFF2-40B4-BE49-F238E27FC236}">
                <a16:creationId xmlns:a16="http://schemas.microsoft.com/office/drawing/2014/main" id="{3EEA2D28-F068-5C52-6F9D-362DEFAFC3B4}"/>
              </a:ext>
            </a:extLst>
          </p:cNvPr>
          <p:cNvGrpSpPr/>
          <p:nvPr/>
        </p:nvGrpSpPr>
        <p:grpSpPr>
          <a:xfrm>
            <a:off x="1206864" y="2493465"/>
            <a:ext cx="5383929" cy="2202364"/>
            <a:chOff x="1841835" y="2218140"/>
            <a:chExt cx="9222403" cy="4376669"/>
          </a:xfrm>
        </p:grpSpPr>
        <p:sp>
          <p:nvSpPr>
            <p:cNvPr id="7" name="Arrow: Left-Right 6">
              <a:extLst>
                <a:ext uri="{FF2B5EF4-FFF2-40B4-BE49-F238E27FC236}">
                  <a16:creationId xmlns:a16="http://schemas.microsoft.com/office/drawing/2014/main" id="{51C93198-B0F9-D4B0-44E1-D0AE56CB1C9A}"/>
                </a:ext>
              </a:extLst>
            </p:cNvPr>
            <p:cNvSpPr/>
            <p:nvPr/>
          </p:nvSpPr>
          <p:spPr>
            <a:xfrm>
              <a:off x="2600963" y="5896818"/>
              <a:ext cx="8463275" cy="697991"/>
            </a:xfrm>
            <a:prstGeom prst="lef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F75535DF-0C85-3BF2-C490-3B30248E5E79}"/>
                </a:ext>
              </a:extLst>
            </p:cNvPr>
            <p:cNvSpPr/>
            <p:nvPr/>
          </p:nvSpPr>
          <p:spPr>
            <a:xfrm rot="16200000">
              <a:off x="77662" y="3982313"/>
              <a:ext cx="4102991" cy="57464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1539999" lon="21539999" rev="20699999"/>
                </a:camera>
                <a:lightRig rig="threePt" dir="t"/>
              </a:scene3d>
              <a:flatTx/>
            </a:bodyPr>
            <a:lstStyle/>
            <a:p>
              <a:pPr algn="ctr">
                <a:defRPr/>
              </a:pPr>
              <a:r>
                <a:rPr lang="en-US" b="1" dirty="0">
                  <a:solidFill>
                    <a:prstClr val="white"/>
                  </a:solidFill>
                </a:rPr>
                <a:t>Customer</a:t>
              </a:r>
            </a:p>
          </p:txBody>
        </p:sp>
        <p:sp>
          <p:nvSpPr>
            <p:cNvPr id="9" name="Flowchart: Extract 8">
              <a:extLst>
                <a:ext uri="{FF2B5EF4-FFF2-40B4-BE49-F238E27FC236}">
                  <a16:creationId xmlns:a16="http://schemas.microsoft.com/office/drawing/2014/main" id="{063AAAC9-16FC-4CAB-0BA4-CADBC50C12E3}"/>
                </a:ext>
              </a:extLst>
            </p:cNvPr>
            <p:cNvSpPr/>
            <p:nvPr/>
          </p:nvSpPr>
          <p:spPr>
            <a:xfrm rot="16200000">
              <a:off x="1741898" y="3040786"/>
              <a:ext cx="3523580" cy="1976116"/>
            </a:xfrm>
            <a:prstGeom prst="flowChartExtra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dirty="0">
                  <a:solidFill>
                    <a:prstClr val="white"/>
                  </a:solidFill>
                </a:rPr>
                <a:t>Premier Support Engineer</a:t>
              </a:r>
            </a:p>
            <a:p>
              <a:pPr algn="ctr">
                <a:defRPr/>
              </a:pPr>
              <a:endParaRPr lang="en-US" sz="1200" b="1" dirty="0">
                <a:solidFill>
                  <a:prstClr val="white"/>
                </a:solidFill>
              </a:endParaRPr>
            </a:p>
          </p:txBody>
        </p:sp>
        <p:sp>
          <p:nvSpPr>
            <p:cNvPr id="10" name="Rectangle 9">
              <a:extLst>
                <a:ext uri="{FF2B5EF4-FFF2-40B4-BE49-F238E27FC236}">
                  <a16:creationId xmlns:a16="http://schemas.microsoft.com/office/drawing/2014/main" id="{58D473F3-D06A-4B30-2F1E-19C23E46BDD5}"/>
                </a:ext>
              </a:extLst>
            </p:cNvPr>
            <p:cNvSpPr/>
            <p:nvPr/>
          </p:nvSpPr>
          <p:spPr>
            <a:xfrm>
              <a:off x="4725156" y="2267054"/>
              <a:ext cx="1874037" cy="18180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rPr>
                <a:t>Hardware Issue</a:t>
              </a:r>
            </a:p>
          </p:txBody>
        </p:sp>
        <p:sp>
          <p:nvSpPr>
            <p:cNvPr id="11" name="Rectangle 10">
              <a:extLst>
                <a:ext uri="{FF2B5EF4-FFF2-40B4-BE49-F238E27FC236}">
                  <a16:creationId xmlns:a16="http://schemas.microsoft.com/office/drawing/2014/main" id="{168EE7DD-AB63-CEB6-128B-367F2B72BE42}"/>
                </a:ext>
              </a:extLst>
            </p:cNvPr>
            <p:cNvSpPr/>
            <p:nvPr/>
          </p:nvSpPr>
          <p:spPr>
            <a:xfrm>
              <a:off x="4725156" y="4096623"/>
              <a:ext cx="1874037" cy="1703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rPr>
                <a:t>Software Issue</a:t>
              </a:r>
            </a:p>
          </p:txBody>
        </p:sp>
        <p:sp>
          <p:nvSpPr>
            <p:cNvPr id="12" name="Arrow: Right 11">
              <a:extLst>
                <a:ext uri="{FF2B5EF4-FFF2-40B4-BE49-F238E27FC236}">
                  <a16:creationId xmlns:a16="http://schemas.microsoft.com/office/drawing/2014/main" id="{E025FCF4-A953-687E-2807-92D8D649BA37}"/>
                </a:ext>
              </a:extLst>
            </p:cNvPr>
            <p:cNvSpPr/>
            <p:nvPr/>
          </p:nvSpPr>
          <p:spPr>
            <a:xfrm>
              <a:off x="6855596" y="3542051"/>
              <a:ext cx="1976118" cy="829635"/>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dirty="0">
                  <a:solidFill>
                    <a:prstClr val="white"/>
                  </a:solidFill>
                </a:rPr>
                <a:t>Escalation</a:t>
              </a:r>
            </a:p>
          </p:txBody>
        </p:sp>
        <p:sp>
          <p:nvSpPr>
            <p:cNvPr id="13" name="Rectangle: Rounded Corners 12">
              <a:extLst>
                <a:ext uri="{FF2B5EF4-FFF2-40B4-BE49-F238E27FC236}">
                  <a16:creationId xmlns:a16="http://schemas.microsoft.com/office/drawing/2014/main" id="{7AA46250-8D7C-89C6-D2CB-5E7B4485F06C}"/>
                </a:ext>
              </a:extLst>
            </p:cNvPr>
            <p:cNvSpPr/>
            <p:nvPr/>
          </p:nvSpPr>
          <p:spPr>
            <a:xfrm>
              <a:off x="7025917" y="2542085"/>
              <a:ext cx="1361441" cy="82963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900" dirty="0">
                  <a:solidFill>
                    <a:prstClr val="white"/>
                  </a:solidFill>
                </a:rPr>
                <a:t>Part Dispatch</a:t>
              </a:r>
            </a:p>
          </p:txBody>
        </p:sp>
        <p:sp>
          <p:nvSpPr>
            <p:cNvPr id="14" name="Rectangle: Rounded Corners 13">
              <a:extLst>
                <a:ext uri="{FF2B5EF4-FFF2-40B4-BE49-F238E27FC236}">
                  <a16:creationId xmlns:a16="http://schemas.microsoft.com/office/drawing/2014/main" id="{0AB173BE-6790-DF92-770D-B20E582E043F}"/>
                </a:ext>
              </a:extLst>
            </p:cNvPr>
            <p:cNvSpPr/>
            <p:nvPr/>
          </p:nvSpPr>
          <p:spPr>
            <a:xfrm>
              <a:off x="9330971" y="2884040"/>
              <a:ext cx="1361441" cy="64008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900" dirty="0">
                  <a:solidFill>
                    <a:prstClr val="white"/>
                  </a:solidFill>
                </a:rPr>
                <a:t>Lenovo L3</a:t>
              </a:r>
            </a:p>
          </p:txBody>
        </p:sp>
        <p:sp>
          <p:nvSpPr>
            <p:cNvPr id="15" name="Rectangle: Rounded Corners 14">
              <a:extLst>
                <a:ext uri="{FF2B5EF4-FFF2-40B4-BE49-F238E27FC236}">
                  <a16:creationId xmlns:a16="http://schemas.microsoft.com/office/drawing/2014/main" id="{0AE3F32E-5C02-764A-CB86-A8E9807CA0C4}"/>
                </a:ext>
              </a:extLst>
            </p:cNvPr>
            <p:cNvSpPr/>
            <p:nvPr/>
          </p:nvSpPr>
          <p:spPr>
            <a:xfrm>
              <a:off x="7025917" y="4497833"/>
              <a:ext cx="1361441" cy="130243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900" dirty="0">
                  <a:solidFill>
                    <a:prstClr val="white"/>
                  </a:solidFill>
                </a:rPr>
                <a:t>Lenovo Software Issue Resolution</a:t>
              </a:r>
            </a:p>
          </p:txBody>
        </p:sp>
      </p:grpSp>
      <p:pic>
        <p:nvPicPr>
          <p:cNvPr id="20" name="Grafik 19" descr="Ein Bild, das Text, Schrift, Screenshot, Grafiken enthält.&#10;&#10;Automatisch generierte Beschreibung">
            <a:extLst>
              <a:ext uri="{FF2B5EF4-FFF2-40B4-BE49-F238E27FC236}">
                <a16:creationId xmlns:a16="http://schemas.microsoft.com/office/drawing/2014/main" id="{ABC1D821-6E6A-4D65-70B8-05077DAC888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54141" y="3312025"/>
            <a:ext cx="644373" cy="322187"/>
          </a:xfrm>
          <a:prstGeom prst="rect">
            <a:avLst/>
          </a:prstGeom>
        </p:spPr>
      </p:pic>
      <p:pic>
        <p:nvPicPr>
          <p:cNvPr id="22" name="Grafik 21" descr="Ein Bild, das Schrift, Grafiken, Logo, weiß enthält.&#10;&#10;Automatisch generierte Beschreibung">
            <a:extLst>
              <a:ext uri="{FF2B5EF4-FFF2-40B4-BE49-F238E27FC236}">
                <a16:creationId xmlns:a16="http://schemas.microsoft.com/office/drawing/2014/main" id="{E798314E-8452-0BCB-E301-951F8E3E2B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36624" y="3700221"/>
            <a:ext cx="757925" cy="134483"/>
          </a:xfrm>
          <a:prstGeom prst="rect">
            <a:avLst/>
          </a:prstGeom>
        </p:spPr>
      </p:pic>
      <p:pic>
        <p:nvPicPr>
          <p:cNvPr id="24" name="Grafik 23" descr="Ein Bild, das Text, Grafiken, Schrift, Grafikdesign enthält.&#10;&#10;Automatisch generierte Beschreibung">
            <a:extLst>
              <a:ext uri="{FF2B5EF4-FFF2-40B4-BE49-F238E27FC236}">
                <a16:creationId xmlns:a16="http://schemas.microsoft.com/office/drawing/2014/main" id="{E2E0D7DD-641B-D1DB-54A7-1B659CA7969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36624" y="3946458"/>
            <a:ext cx="757925" cy="162844"/>
          </a:xfrm>
          <a:prstGeom prst="rect">
            <a:avLst/>
          </a:prstGeom>
        </p:spPr>
      </p:pic>
    </p:spTree>
    <p:extLst>
      <p:ext uri="{BB962C8B-B14F-4D97-AF65-F5344CB8AC3E}">
        <p14:creationId xmlns:p14="http://schemas.microsoft.com/office/powerpoint/2010/main" val="165829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266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5E37-66D3-0403-5F07-2D4298C16C1A}"/>
              </a:ext>
            </a:extLst>
          </p:cNvPr>
          <p:cNvSpPr>
            <a:spLocks noGrp="1"/>
          </p:cNvSpPr>
          <p:nvPr>
            <p:ph type="title"/>
          </p:nvPr>
        </p:nvSpPr>
        <p:spPr>
          <a:xfrm>
            <a:off x="250825" y="606425"/>
            <a:ext cx="5388136" cy="886397"/>
          </a:xfrm>
        </p:spPr>
        <p:txBody>
          <a:bodyPr/>
          <a:lstStyle/>
          <a:p>
            <a:r>
              <a:rPr lang="de-DE" dirty="0"/>
              <a:t>Wünschen Sie eine persönliche Beratung?</a:t>
            </a:r>
          </a:p>
        </p:txBody>
      </p:sp>
      <p:sp>
        <p:nvSpPr>
          <p:cNvPr id="4" name="Inhaltsplatzhalter 5">
            <a:extLst>
              <a:ext uri="{FF2B5EF4-FFF2-40B4-BE49-F238E27FC236}">
                <a16:creationId xmlns:a16="http://schemas.microsoft.com/office/drawing/2014/main" id="{5CA27795-A9BD-B06D-4201-9301D1C0C5F8}"/>
              </a:ext>
            </a:extLst>
          </p:cNvPr>
          <p:cNvSpPr txBox="1">
            <a:spLocks/>
          </p:cNvSpPr>
          <p:nvPr/>
        </p:nvSpPr>
        <p:spPr>
          <a:xfrm>
            <a:off x="1929879" y="1828492"/>
            <a:ext cx="2631949" cy="13379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5"/>
              </a:buClr>
              <a:buFont typeface="Wingdings" panose="05000000000000000000"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FE3EF"/>
              </a:buClr>
              <a:buSzTx/>
              <a:buFont typeface="Wingdings" panose="05000000000000000000" pitchFamily="2" charset="2"/>
              <a:buNone/>
              <a:tabLst/>
              <a:defRPr/>
            </a:pPr>
            <a:r>
              <a:rPr kumimoji="0" lang="de-DE" sz="1300" b="1"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t>Simon Häni</a:t>
            </a:r>
            <a:br>
              <a:rPr kumimoji="0" lang="de-DE" sz="500" b="1"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t>Head </a:t>
            </a:r>
            <a:r>
              <a:rPr kumimoji="0" lang="de-DE" sz="1300" b="0" i="0" u="none" strike="noStrike" kern="1200" cap="none" spc="50" normalizeH="0" baseline="0" noProof="0" dirty="0" err="1">
                <a:ln>
                  <a:noFill/>
                </a:ln>
                <a:solidFill>
                  <a:srgbClr val="000000"/>
                </a:solidFill>
                <a:effectLst/>
                <a:uLnTx/>
                <a:uFillTx/>
                <a:latin typeface="Arial" panose="020B0604020202020204"/>
                <a:ea typeface="+mn-ea"/>
                <a:cs typeface="Arial" panose="020B0604020202020204" pitchFamily="34" charset="0"/>
              </a:rPr>
              <a:t>of</a:t>
            </a:r>
            <a: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t> System Integration</a:t>
            </a:r>
            <a:b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t>Member </a:t>
            </a:r>
            <a:r>
              <a:rPr kumimoji="0" lang="de-DE" sz="1300" b="0" i="0" u="none" strike="noStrike" kern="1200" cap="none" spc="50" normalizeH="0" baseline="0" noProof="0" dirty="0" err="1">
                <a:ln>
                  <a:noFill/>
                </a:ln>
                <a:solidFill>
                  <a:srgbClr val="000000"/>
                </a:solidFill>
                <a:effectLst/>
                <a:uLnTx/>
                <a:uFillTx/>
                <a:latin typeface="Arial" panose="020B0604020202020204"/>
                <a:ea typeface="+mn-ea"/>
                <a:cs typeface="Arial" panose="020B0604020202020204" pitchFamily="34" charset="0"/>
              </a:rPr>
              <a:t>of</a:t>
            </a:r>
            <a: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de-DE" sz="1300" b="0" i="0" u="none" strike="noStrike" kern="1200" cap="none" spc="50" normalizeH="0" baseline="0" noProof="0" dirty="0" err="1">
                <a:ln>
                  <a:noFill/>
                </a:ln>
                <a:solidFill>
                  <a:srgbClr val="000000"/>
                </a:solidFill>
                <a:effectLst/>
                <a:uLnTx/>
                <a:uFillTx/>
                <a:latin typeface="Arial" panose="020B0604020202020204"/>
                <a:ea typeface="+mn-ea"/>
                <a:cs typeface="Arial" panose="020B0604020202020204" pitchFamily="34" charset="0"/>
              </a:rPr>
              <a:t>the</a:t>
            </a:r>
            <a: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t> Management</a:t>
            </a:r>
            <a:b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br>
            <a:b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t>simon.haeni@cancom.com</a:t>
            </a:r>
            <a:b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de-DE" sz="1300" b="0"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t>+41 58 400 00 78</a:t>
            </a:r>
          </a:p>
          <a:p>
            <a:pPr marL="0" marR="0" lvl="0" indent="0" algn="l" defTabSz="914400" rtl="0" eaLnBrk="1" fontAlgn="auto" latinLnBrk="0" hangingPunct="1">
              <a:lnSpc>
                <a:spcPct val="100000"/>
              </a:lnSpc>
              <a:spcBef>
                <a:spcPts val="1000"/>
              </a:spcBef>
              <a:spcAft>
                <a:spcPts val="0"/>
              </a:spcAft>
              <a:buClr>
                <a:srgbClr val="DFE3EF"/>
              </a:buClr>
              <a:buSzTx/>
              <a:buFont typeface="Wingdings" panose="05000000000000000000" pitchFamily="2" charset="2"/>
              <a:buNone/>
              <a:tabLst/>
              <a:defRPr/>
            </a:pPr>
            <a:r>
              <a:rPr kumimoji="0" lang="de-DE" sz="1300" b="1" i="0" u="none" strike="noStrike" kern="1200" cap="none" spc="50" normalizeH="0" baseline="0" noProof="0" dirty="0">
                <a:ln>
                  <a:noFill/>
                </a:ln>
                <a:solidFill>
                  <a:srgbClr val="000000"/>
                </a:solidFill>
                <a:effectLst/>
                <a:uLnTx/>
                <a:uFillTx/>
                <a:latin typeface="Arial" panose="020B0604020202020204"/>
                <a:ea typeface="+mn-ea"/>
                <a:cs typeface="Arial" panose="020B0604020202020204" pitchFamily="34" charset="0"/>
              </a:rPr>
              <a:t>Digitale Visitenkarte</a:t>
            </a:r>
          </a:p>
        </p:txBody>
      </p:sp>
      <p:pic>
        <p:nvPicPr>
          <p:cNvPr id="7" name="Grafik 6" descr="Ein Bild, das Muster, Kunst, Quadrat, Farbigkeit enthält.&#10;&#10;Automatisch generierte Beschreibung">
            <a:extLst>
              <a:ext uri="{FF2B5EF4-FFF2-40B4-BE49-F238E27FC236}">
                <a16:creationId xmlns:a16="http://schemas.microsoft.com/office/drawing/2014/main" id="{F2B2E0F5-23A6-C6A5-27C9-14B330119A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6303" y="3517602"/>
            <a:ext cx="697477" cy="697477"/>
          </a:xfrm>
          <a:prstGeom prst="rect">
            <a:avLst/>
          </a:prstGeom>
          <a:ln>
            <a:solidFill>
              <a:srgbClr val="C00000"/>
            </a:solidFill>
          </a:ln>
        </p:spPr>
      </p:pic>
      <p:pic>
        <p:nvPicPr>
          <p:cNvPr id="8" name="Bildplatzhalter 10" descr="Ein Bild, das Menschliches Gesicht, Brille, Kleidung, Person enthält.&#10;&#10;Automatisch generierte Beschreibung">
            <a:extLst>
              <a:ext uri="{FF2B5EF4-FFF2-40B4-BE49-F238E27FC236}">
                <a16:creationId xmlns:a16="http://schemas.microsoft.com/office/drawing/2014/main" id="{D27E28BC-75C4-4A10-D639-6C4691867445}"/>
              </a:ext>
            </a:extLst>
          </p:cNvPr>
          <p:cNvPicPr>
            <a:picLocks noChangeAspect="1"/>
          </p:cNvPicPr>
          <p:nvPr/>
        </p:nvPicPr>
        <p:blipFill>
          <a:blip r:embed="rId3"/>
          <a:srcRect l="100" r="100"/>
          <a:stretch>
            <a:fillRect/>
          </a:stretch>
        </p:blipFill>
        <p:spPr>
          <a:xfrm>
            <a:off x="430674" y="1904710"/>
            <a:ext cx="1261724" cy="1261724"/>
          </a:xfrm>
          <a:prstGeom prst="roundRect">
            <a:avLst>
              <a:gd name="adj" fmla="val 50000"/>
            </a:avLst>
          </a:prstGeom>
        </p:spPr>
      </p:pic>
    </p:spTree>
    <p:extLst>
      <p:ext uri="{BB962C8B-B14F-4D97-AF65-F5344CB8AC3E}">
        <p14:creationId xmlns:p14="http://schemas.microsoft.com/office/powerpoint/2010/main" val="1646805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C35E64C-35A3-6E90-C3FF-CEA533453C0C}"/>
              </a:ext>
            </a:extLst>
          </p:cNvPr>
          <p:cNvSpPr>
            <a:spLocks noGrp="1"/>
          </p:cNvSpPr>
          <p:nvPr>
            <p:ph type="title"/>
          </p:nvPr>
        </p:nvSpPr>
        <p:spPr/>
        <p:txBody>
          <a:bodyPr/>
          <a:lstStyle/>
          <a:p>
            <a:r>
              <a:rPr lang="de-CH" dirty="0"/>
              <a:t>ONTAP Anti-Ransomware</a:t>
            </a:r>
          </a:p>
        </p:txBody>
      </p:sp>
      <p:sp>
        <p:nvSpPr>
          <p:cNvPr id="4" name="Textplatzhalter 3">
            <a:extLst>
              <a:ext uri="{FF2B5EF4-FFF2-40B4-BE49-F238E27FC236}">
                <a16:creationId xmlns:a16="http://schemas.microsoft.com/office/drawing/2014/main" id="{E973AE90-9CC7-B1EF-B48F-A5745EC37B05}"/>
              </a:ext>
            </a:extLst>
          </p:cNvPr>
          <p:cNvSpPr>
            <a:spLocks noGrp="1"/>
          </p:cNvSpPr>
          <p:nvPr>
            <p:ph type="body" sz="quarter" idx="10"/>
          </p:nvPr>
        </p:nvSpPr>
        <p:spPr/>
        <p:txBody>
          <a:bodyPr/>
          <a:lstStyle/>
          <a:p>
            <a:r>
              <a:rPr lang="en-US" b="1" dirty="0"/>
              <a:t>On-box automatic ransomware detection</a:t>
            </a:r>
            <a:endParaRPr lang="en-US" dirty="0"/>
          </a:p>
        </p:txBody>
      </p:sp>
      <p:sp>
        <p:nvSpPr>
          <p:cNvPr id="6" name="Textfeld 5">
            <a:extLst>
              <a:ext uri="{FF2B5EF4-FFF2-40B4-BE49-F238E27FC236}">
                <a16:creationId xmlns:a16="http://schemas.microsoft.com/office/drawing/2014/main" id="{979EE52B-AEBE-BE86-D9AE-453FC003C9A1}"/>
              </a:ext>
            </a:extLst>
          </p:cNvPr>
          <p:cNvSpPr txBox="1"/>
          <p:nvPr/>
        </p:nvSpPr>
        <p:spPr>
          <a:xfrm>
            <a:off x="380999" y="1832700"/>
            <a:ext cx="4919662" cy="1962076"/>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rPr>
              <a:t>On-box ML analytics engine leverages volume file activity and data entropy</a:t>
            </a:r>
          </a:p>
          <a:p>
            <a:pPr marL="285750" indent="-285750">
              <a:buFont typeface="Arial" panose="020B0604020202020204" pitchFamily="34" charset="0"/>
              <a:buChar char="•"/>
            </a:pPr>
            <a:r>
              <a:rPr lang="en-US" dirty="0">
                <a:solidFill>
                  <a:schemeClr val="bg1"/>
                </a:solidFill>
              </a:rPr>
              <a:t>Learning mode (min. 7 days, recommended 30 days)</a:t>
            </a:r>
          </a:p>
          <a:p>
            <a:pPr marL="285750" indent="-285750">
              <a:buFont typeface="Arial" panose="020B0604020202020204" pitchFamily="34" charset="0"/>
              <a:buChar char="•"/>
            </a:pPr>
            <a:r>
              <a:rPr lang="en-US" dirty="0">
                <a:solidFill>
                  <a:schemeClr val="bg1"/>
                </a:solidFill>
              </a:rPr>
              <a:t>Alerts admin via EMS, System Manager, Unified Manager, CLI</a:t>
            </a:r>
          </a:p>
          <a:p>
            <a:pPr marL="285750" indent="-285750">
              <a:buFont typeface="Arial" panose="020B0604020202020204" pitchFamily="34" charset="0"/>
              <a:buChar char="•"/>
            </a:pPr>
            <a:r>
              <a:rPr lang="en-US" dirty="0">
                <a:solidFill>
                  <a:schemeClr val="bg1"/>
                </a:solidFill>
              </a:rPr>
              <a:t>Does not disrupt I/O; only alerts on suspected activity</a:t>
            </a:r>
          </a:p>
          <a:p>
            <a:pPr marL="285750" indent="-285750">
              <a:buFont typeface="Arial" panose="020B0604020202020204" pitchFamily="34" charset="0"/>
              <a:buChar char="•"/>
            </a:pPr>
            <a:r>
              <a:rPr lang="en-US" dirty="0">
                <a:solidFill>
                  <a:schemeClr val="bg1"/>
                </a:solidFill>
              </a:rPr>
              <a:t>Automatically takes a Snapshot</a:t>
            </a:r>
          </a:p>
          <a:p>
            <a:pPr marL="285750" indent="-285750">
              <a:buFont typeface="Arial" panose="020B0604020202020204" pitchFamily="34" charset="0"/>
              <a:buChar char="•"/>
            </a:pPr>
            <a:r>
              <a:rPr lang="en-US" dirty="0">
                <a:solidFill>
                  <a:schemeClr val="bg1"/>
                </a:solidFill>
              </a:rPr>
              <a:t>Admin can determine if it is a false positive</a:t>
            </a:r>
          </a:p>
          <a:p>
            <a:pPr marL="285750" indent="-285750">
              <a:buFont typeface="Arial" panose="020B0604020202020204" pitchFamily="34" charset="0"/>
              <a:buChar char="•"/>
            </a:pPr>
            <a:r>
              <a:rPr lang="en-US" dirty="0">
                <a:solidFill>
                  <a:schemeClr val="bg1"/>
                </a:solidFill>
              </a:rPr>
              <a:t>Additional layer of detection and ransomware protection</a:t>
            </a:r>
          </a:p>
        </p:txBody>
      </p:sp>
      <p:pic>
        <p:nvPicPr>
          <p:cNvPr id="7" name="Picture 10">
            <a:extLst>
              <a:ext uri="{FF2B5EF4-FFF2-40B4-BE49-F238E27FC236}">
                <a16:creationId xmlns:a16="http://schemas.microsoft.com/office/drawing/2014/main" id="{2AA75538-72A9-4DEF-D26D-8C3D90F42D06}"/>
              </a:ext>
            </a:extLst>
          </p:cNvPr>
          <p:cNvPicPr>
            <a:picLocks noChangeAspect="1"/>
          </p:cNvPicPr>
          <p:nvPr/>
        </p:nvPicPr>
        <p:blipFill>
          <a:blip r:embed="rId2"/>
          <a:stretch>
            <a:fillRect/>
          </a:stretch>
        </p:blipFill>
        <p:spPr>
          <a:xfrm>
            <a:off x="5895357" y="1494983"/>
            <a:ext cx="2477544" cy="2403217"/>
          </a:xfrm>
          <a:prstGeom prst="rect">
            <a:avLst/>
          </a:prstGeom>
          <a:noFill/>
        </p:spPr>
      </p:pic>
      <p:pic>
        <p:nvPicPr>
          <p:cNvPr id="8" name="Picture 3">
            <a:extLst>
              <a:ext uri="{FF2B5EF4-FFF2-40B4-BE49-F238E27FC236}">
                <a16:creationId xmlns:a16="http://schemas.microsoft.com/office/drawing/2014/main" id="{CC8D7B13-9C09-5406-9D8D-DFD1129D538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84767" y="3208822"/>
            <a:ext cx="1542198" cy="1719313"/>
          </a:xfrm>
          <a:prstGeom prst="rect">
            <a:avLst/>
          </a:prstGeom>
        </p:spPr>
      </p:pic>
    </p:spTree>
    <p:extLst>
      <p:ext uri="{BB962C8B-B14F-4D97-AF65-F5344CB8AC3E}">
        <p14:creationId xmlns:p14="http://schemas.microsoft.com/office/powerpoint/2010/main" val="3040402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D4F17D4-21BC-30B3-4D7E-D93592570894}"/>
              </a:ext>
            </a:extLst>
          </p:cNvPr>
          <p:cNvSpPr>
            <a:spLocks noGrp="1"/>
          </p:cNvSpPr>
          <p:nvPr>
            <p:ph type="title"/>
          </p:nvPr>
        </p:nvSpPr>
        <p:spPr>
          <a:xfrm>
            <a:off x="381000" y="341575"/>
            <a:ext cx="8382000" cy="882387"/>
          </a:xfrm>
        </p:spPr>
        <p:txBody>
          <a:bodyPr/>
          <a:lstStyle/>
          <a:p>
            <a:r>
              <a:rPr lang="en-US" dirty="0"/>
              <a:t>Storage Snapshots for Better Recovery Point Objective</a:t>
            </a:r>
            <a:endParaRPr lang="de-CH" dirty="0"/>
          </a:p>
        </p:txBody>
      </p:sp>
      <p:sp>
        <p:nvSpPr>
          <p:cNvPr id="5" name="Content Placeholder 5">
            <a:extLst>
              <a:ext uri="{FF2B5EF4-FFF2-40B4-BE49-F238E27FC236}">
                <a16:creationId xmlns:a16="http://schemas.microsoft.com/office/drawing/2014/main" id="{1DC9FBAD-91CB-6360-E96F-243D33586701}"/>
              </a:ext>
            </a:extLst>
          </p:cNvPr>
          <p:cNvSpPr>
            <a:spLocks noGrp="1"/>
          </p:cNvSpPr>
          <p:nvPr>
            <p:ph sz="half" idx="1"/>
          </p:nvPr>
        </p:nvSpPr>
        <p:spPr>
          <a:xfrm>
            <a:off x="1537212" y="1788939"/>
            <a:ext cx="6069575" cy="529045"/>
          </a:xfrm>
        </p:spPr>
        <p:txBody>
          <a:bodyPr/>
          <a:lstStyle/>
          <a:p>
            <a:pPr marL="0" indent="0" algn="ctr">
              <a:buNone/>
            </a:pPr>
            <a:r>
              <a:rPr lang="en-GB" sz="2000" dirty="0"/>
              <a:t>Use Storage Snapshots between the Backups (once per hour or more frequent) for better RPO</a:t>
            </a:r>
          </a:p>
        </p:txBody>
      </p:sp>
      <p:grpSp>
        <p:nvGrpSpPr>
          <p:cNvPr id="6" name="Group 6">
            <a:extLst>
              <a:ext uri="{FF2B5EF4-FFF2-40B4-BE49-F238E27FC236}">
                <a16:creationId xmlns:a16="http://schemas.microsoft.com/office/drawing/2014/main" id="{BC63B607-78DF-BF04-E5A2-8D8B6EE27795}"/>
              </a:ext>
            </a:extLst>
          </p:cNvPr>
          <p:cNvGrpSpPr/>
          <p:nvPr/>
        </p:nvGrpSpPr>
        <p:grpSpPr>
          <a:xfrm>
            <a:off x="462971" y="2953853"/>
            <a:ext cx="7988090" cy="1399458"/>
            <a:chOff x="683818" y="2484019"/>
            <a:chExt cx="7149176" cy="1369556"/>
          </a:xfrm>
        </p:grpSpPr>
        <p:cxnSp>
          <p:nvCxnSpPr>
            <p:cNvPr id="7" name="Straight Connector 15">
              <a:extLst>
                <a:ext uri="{FF2B5EF4-FFF2-40B4-BE49-F238E27FC236}">
                  <a16:creationId xmlns:a16="http://schemas.microsoft.com/office/drawing/2014/main" id="{7C9F3DC0-530A-D891-BD64-A12D4DAAFDBD}"/>
                </a:ext>
              </a:extLst>
            </p:cNvPr>
            <p:cNvCxnSpPr/>
            <p:nvPr/>
          </p:nvCxnSpPr>
          <p:spPr>
            <a:xfrm flipV="1">
              <a:off x="921927" y="3337163"/>
              <a:ext cx="6654234" cy="7"/>
            </a:xfrm>
            <a:prstGeom prst="line">
              <a:avLst/>
            </a:prstGeom>
            <a:noFill/>
            <a:ln w="38100" cap="rnd" cmpd="sng" algn="ctr">
              <a:solidFill>
                <a:schemeClr val="bg1"/>
              </a:solidFill>
              <a:prstDash val="solid"/>
            </a:ln>
            <a:effectLst/>
          </p:spPr>
        </p:cxnSp>
        <p:cxnSp>
          <p:nvCxnSpPr>
            <p:cNvPr id="8" name="Straight Connector 26">
              <a:extLst>
                <a:ext uri="{FF2B5EF4-FFF2-40B4-BE49-F238E27FC236}">
                  <a16:creationId xmlns:a16="http://schemas.microsoft.com/office/drawing/2014/main" id="{48E3A8D8-342F-1B73-F519-1DF5805213E4}"/>
                </a:ext>
              </a:extLst>
            </p:cNvPr>
            <p:cNvCxnSpPr/>
            <p:nvPr/>
          </p:nvCxnSpPr>
          <p:spPr>
            <a:xfrm flipV="1">
              <a:off x="7576162" y="2717589"/>
              <a:ext cx="3640" cy="613227"/>
            </a:xfrm>
            <a:prstGeom prst="line">
              <a:avLst/>
            </a:prstGeom>
            <a:noFill/>
            <a:ln w="38100" cap="rnd" cmpd="sng" algn="ctr">
              <a:solidFill>
                <a:schemeClr val="bg1"/>
              </a:solidFill>
              <a:prstDash val="solid"/>
            </a:ln>
            <a:effectLst/>
          </p:spPr>
        </p:cxnSp>
        <p:sp>
          <p:nvSpPr>
            <p:cNvPr id="9" name="TextBox 27">
              <a:extLst>
                <a:ext uri="{FF2B5EF4-FFF2-40B4-BE49-F238E27FC236}">
                  <a16:creationId xmlns:a16="http://schemas.microsoft.com/office/drawing/2014/main" id="{C4C9C1C8-1C0A-ACC7-AB44-6C82DB5C4223}"/>
                </a:ext>
              </a:extLst>
            </p:cNvPr>
            <p:cNvSpPr txBox="1"/>
            <p:nvPr/>
          </p:nvSpPr>
          <p:spPr>
            <a:xfrm>
              <a:off x="7434046" y="2495679"/>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8 PM</a:t>
              </a:r>
            </a:p>
          </p:txBody>
        </p:sp>
        <p:sp>
          <p:nvSpPr>
            <p:cNvPr id="10" name="Rounded Rectangle 124">
              <a:extLst>
                <a:ext uri="{FF2B5EF4-FFF2-40B4-BE49-F238E27FC236}">
                  <a16:creationId xmlns:a16="http://schemas.microsoft.com/office/drawing/2014/main" id="{AAB6035D-843A-C6AA-239F-E246E524BF81}"/>
                </a:ext>
              </a:extLst>
            </p:cNvPr>
            <p:cNvSpPr/>
            <p:nvPr/>
          </p:nvSpPr>
          <p:spPr bwMode="auto">
            <a:xfrm>
              <a:off x="7326611" y="3450125"/>
              <a:ext cx="506383" cy="387305"/>
            </a:xfrm>
            <a:prstGeom prst="roundRect">
              <a:avLst>
                <a:gd name="adj" fmla="val 31250"/>
              </a:avLst>
            </a:prstGeom>
            <a:solidFill>
              <a:srgbClr val="93EB20"/>
            </a:solidFill>
            <a:ln w="2540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Nightly Backup</a:t>
              </a:r>
            </a:p>
          </p:txBody>
        </p:sp>
        <p:cxnSp>
          <p:nvCxnSpPr>
            <p:cNvPr id="11" name="Straight Connector 98">
              <a:extLst>
                <a:ext uri="{FF2B5EF4-FFF2-40B4-BE49-F238E27FC236}">
                  <a16:creationId xmlns:a16="http://schemas.microsoft.com/office/drawing/2014/main" id="{8DC6C2FD-1705-4599-D7BC-16D3F44050E6}"/>
                </a:ext>
              </a:extLst>
            </p:cNvPr>
            <p:cNvCxnSpPr/>
            <p:nvPr/>
          </p:nvCxnSpPr>
          <p:spPr>
            <a:xfrm flipV="1">
              <a:off x="4748385" y="3024197"/>
              <a:ext cx="0" cy="306616"/>
            </a:xfrm>
            <a:prstGeom prst="line">
              <a:avLst/>
            </a:prstGeom>
            <a:noFill/>
            <a:ln w="25400" cap="rnd" cmpd="sng" algn="ctr">
              <a:solidFill>
                <a:schemeClr val="bg1"/>
              </a:solidFill>
              <a:prstDash val="solid"/>
            </a:ln>
            <a:effectLst/>
          </p:spPr>
        </p:cxnSp>
        <p:cxnSp>
          <p:nvCxnSpPr>
            <p:cNvPr id="12" name="Straight Connector 102">
              <a:extLst>
                <a:ext uri="{FF2B5EF4-FFF2-40B4-BE49-F238E27FC236}">
                  <a16:creationId xmlns:a16="http://schemas.microsoft.com/office/drawing/2014/main" id="{BF218494-7F30-D741-9B94-7C69AFAD08F0}"/>
                </a:ext>
              </a:extLst>
            </p:cNvPr>
            <p:cNvCxnSpPr/>
            <p:nvPr/>
          </p:nvCxnSpPr>
          <p:spPr>
            <a:xfrm flipV="1">
              <a:off x="5285998" y="3024197"/>
              <a:ext cx="0" cy="306616"/>
            </a:xfrm>
            <a:prstGeom prst="line">
              <a:avLst/>
            </a:prstGeom>
            <a:noFill/>
            <a:ln w="25400" cap="rnd" cmpd="sng" algn="ctr">
              <a:solidFill>
                <a:schemeClr val="bg1"/>
              </a:solidFill>
              <a:prstDash val="solid"/>
            </a:ln>
            <a:effectLst/>
          </p:spPr>
        </p:cxnSp>
        <p:cxnSp>
          <p:nvCxnSpPr>
            <p:cNvPr id="13" name="Straight Connector 104">
              <a:extLst>
                <a:ext uri="{FF2B5EF4-FFF2-40B4-BE49-F238E27FC236}">
                  <a16:creationId xmlns:a16="http://schemas.microsoft.com/office/drawing/2014/main" id="{368D7917-3E52-950E-CD40-163271A0C8EB}"/>
                </a:ext>
              </a:extLst>
            </p:cNvPr>
            <p:cNvCxnSpPr/>
            <p:nvPr/>
          </p:nvCxnSpPr>
          <p:spPr>
            <a:xfrm flipV="1">
              <a:off x="5828599" y="3024197"/>
              <a:ext cx="0" cy="306616"/>
            </a:xfrm>
            <a:prstGeom prst="line">
              <a:avLst/>
            </a:prstGeom>
            <a:noFill/>
            <a:ln w="25400" cap="rnd" cmpd="sng" algn="ctr">
              <a:solidFill>
                <a:schemeClr val="bg1"/>
              </a:solidFill>
              <a:prstDash val="solid"/>
            </a:ln>
            <a:effectLst/>
          </p:spPr>
        </p:cxnSp>
        <p:cxnSp>
          <p:nvCxnSpPr>
            <p:cNvPr id="14" name="Straight Connector 108">
              <a:extLst>
                <a:ext uri="{FF2B5EF4-FFF2-40B4-BE49-F238E27FC236}">
                  <a16:creationId xmlns:a16="http://schemas.microsoft.com/office/drawing/2014/main" id="{06DBA2C5-3037-2B6A-A8A9-3304ADEF85DD}"/>
                </a:ext>
              </a:extLst>
            </p:cNvPr>
            <p:cNvCxnSpPr/>
            <p:nvPr/>
          </p:nvCxnSpPr>
          <p:spPr>
            <a:xfrm flipV="1">
              <a:off x="6378289" y="3024197"/>
              <a:ext cx="0" cy="306616"/>
            </a:xfrm>
            <a:prstGeom prst="line">
              <a:avLst/>
            </a:prstGeom>
            <a:noFill/>
            <a:ln w="25400" cap="rnd" cmpd="sng" algn="ctr">
              <a:solidFill>
                <a:schemeClr val="bg1"/>
              </a:solidFill>
              <a:prstDash val="solid"/>
            </a:ln>
            <a:effectLst/>
          </p:spPr>
        </p:cxnSp>
        <p:cxnSp>
          <p:nvCxnSpPr>
            <p:cNvPr id="15" name="Straight Connector 110">
              <a:extLst>
                <a:ext uri="{FF2B5EF4-FFF2-40B4-BE49-F238E27FC236}">
                  <a16:creationId xmlns:a16="http://schemas.microsoft.com/office/drawing/2014/main" id="{3C039F6E-802B-1252-1040-388B62308CF2}"/>
                </a:ext>
              </a:extLst>
            </p:cNvPr>
            <p:cNvCxnSpPr/>
            <p:nvPr/>
          </p:nvCxnSpPr>
          <p:spPr>
            <a:xfrm flipV="1">
              <a:off x="6938412" y="3024197"/>
              <a:ext cx="0" cy="306616"/>
            </a:xfrm>
            <a:prstGeom prst="line">
              <a:avLst/>
            </a:prstGeom>
            <a:noFill/>
            <a:ln w="25400" cap="rnd" cmpd="sng" algn="ctr">
              <a:solidFill>
                <a:schemeClr val="bg1"/>
              </a:solidFill>
              <a:prstDash val="solid"/>
            </a:ln>
            <a:effectLst/>
          </p:spPr>
        </p:cxnSp>
        <p:cxnSp>
          <p:nvCxnSpPr>
            <p:cNvPr id="16" name="Straight Connector 125">
              <a:extLst>
                <a:ext uri="{FF2B5EF4-FFF2-40B4-BE49-F238E27FC236}">
                  <a16:creationId xmlns:a16="http://schemas.microsoft.com/office/drawing/2014/main" id="{04B03277-68DE-957A-0A59-BDFCD4767D03}"/>
                </a:ext>
              </a:extLst>
            </p:cNvPr>
            <p:cNvCxnSpPr/>
            <p:nvPr/>
          </p:nvCxnSpPr>
          <p:spPr>
            <a:xfrm flipV="1">
              <a:off x="2003544" y="3024197"/>
              <a:ext cx="0" cy="306616"/>
            </a:xfrm>
            <a:prstGeom prst="line">
              <a:avLst/>
            </a:prstGeom>
            <a:noFill/>
            <a:ln w="25400" cap="rnd" cmpd="sng" algn="ctr">
              <a:solidFill>
                <a:schemeClr val="bg1"/>
              </a:solidFill>
              <a:prstDash val="solid"/>
            </a:ln>
            <a:effectLst/>
          </p:spPr>
        </p:cxnSp>
        <p:cxnSp>
          <p:nvCxnSpPr>
            <p:cNvPr id="17" name="Straight Connector 128">
              <a:extLst>
                <a:ext uri="{FF2B5EF4-FFF2-40B4-BE49-F238E27FC236}">
                  <a16:creationId xmlns:a16="http://schemas.microsoft.com/office/drawing/2014/main" id="{6ADB24E0-90C5-685E-683C-C08BEE6E38E4}"/>
                </a:ext>
              </a:extLst>
            </p:cNvPr>
            <p:cNvCxnSpPr/>
            <p:nvPr/>
          </p:nvCxnSpPr>
          <p:spPr>
            <a:xfrm flipV="1">
              <a:off x="2549918" y="3024197"/>
              <a:ext cx="0" cy="306616"/>
            </a:xfrm>
            <a:prstGeom prst="line">
              <a:avLst/>
            </a:prstGeom>
            <a:noFill/>
            <a:ln w="25400" cap="rnd" cmpd="sng" algn="ctr">
              <a:solidFill>
                <a:schemeClr val="bg1"/>
              </a:solidFill>
              <a:prstDash val="solid"/>
            </a:ln>
            <a:effectLst/>
          </p:spPr>
        </p:cxnSp>
        <p:cxnSp>
          <p:nvCxnSpPr>
            <p:cNvPr id="18" name="Straight Connector 130">
              <a:extLst>
                <a:ext uri="{FF2B5EF4-FFF2-40B4-BE49-F238E27FC236}">
                  <a16:creationId xmlns:a16="http://schemas.microsoft.com/office/drawing/2014/main" id="{B3D0FED3-9CBD-B1FB-8B5E-CBEB276AD039}"/>
                </a:ext>
              </a:extLst>
            </p:cNvPr>
            <p:cNvCxnSpPr/>
            <p:nvPr/>
          </p:nvCxnSpPr>
          <p:spPr>
            <a:xfrm flipV="1">
              <a:off x="3092519" y="3024197"/>
              <a:ext cx="0" cy="306616"/>
            </a:xfrm>
            <a:prstGeom prst="line">
              <a:avLst/>
            </a:prstGeom>
            <a:noFill/>
            <a:ln w="25400" cap="rnd" cmpd="sng" algn="ctr">
              <a:solidFill>
                <a:schemeClr val="bg1"/>
              </a:solidFill>
              <a:prstDash val="solid"/>
            </a:ln>
            <a:effectLst/>
          </p:spPr>
        </p:cxnSp>
        <p:cxnSp>
          <p:nvCxnSpPr>
            <p:cNvPr id="19" name="Straight Connector 134">
              <a:extLst>
                <a:ext uri="{FF2B5EF4-FFF2-40B4-BE49-F238E27FC236}">
                  <a16:creationId xmlns:a16="http://schemas.microsoft.com/office/drawing/2014/main" id="{C1173650-94C3-A4F2-3CB3-ACC1A2A6B729}"/>
                </a:ext>
              </a:extLst>
            </p:cNvPr>
            <p:cNvCxnSpPr/>
            <p:nvPr/>
          </p:nvCxnSpPr>
          <p:spPr>
            <a:xfrm flipV="1">
              <a:off x="3633448" y="3024197"/>
              <a:ext cx="0" cy="306616"/>
            </a:xfrm>
            <a:prstGeom prst="line">
              <a:avLst/>
            </a:prstGeom>
            <a:noFill/>
            <a:ln w="25400" cap="rnd" cmpd="sng" algn="ctr">
              <a:solidFill>
                <a:schemeClr val="bg1"/>
              </a:solidFill>
              <a:prstDash val="solid"/>
            </a:ln>
            <a:effectLst/>
          </p:spPr>
        </p:cxnSp>
        <p:sp>
          <p:nvSpPr>
            <p:cNvPr id="20" name="TextBox 99">
              <a:extLst>
                <a:ext uri="{FF2B5EF4-FFF2-40B4-BE49-F238E27FC236}">
                  <a16:creationId xmlns:a16="http://schemas.microsoft.com/office/drawing/2014/main" id="{4B6744E9-5CC6-2DB0-023E-40F580C7D547}"/>
                </a:ext>
              </a:extLst>
            </p:cNvPr>
            <p:cNvSpPr txBox="1"/>
            <p:nvPr/>
          </p:nvSpPr>
          <p:spPr>
            <a:xfrm>
              <a:off x="4592440" y="2813233"/>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2 PM</a:t>
              </a:r>
            </a:p>
          </p:txBody>
        </p:sp>
        <p:sp>
          <p:nvSpPr>
            <p:cNvPr id="21" name="Rounded Rectangle 101">
              <a:extLst>
                <a:ext uri="{FF2B5EF4-FFF2-40B4-BE49-F238E27FC236}">
                  <a16:creationId xmlns:a16="http://schemas.microsoft.com/office/drawing/2014/main" id="{BD2E138A-C502-D54B-6FEA-18915977CB3B}"/>
                </a:ext>
              </a:extLst>
            </p:cNvPr>
            <p:cNvSpPr/>
            <p:nvPr/>
          </p:nvSpPr>
          <p:spPr bwMode="auto">
            <a:xfrm>
              <a:off x="4550676" y="3458196"/>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sp>
          <p:nvSpPr>
            <p:cNvPr id="22" name="TextBox 103">
              <a:extLst>
                <a:ext uri="{FF2B5EF4-FFF2-40B4-BE49-F238E27FC236}">
                  <a16:creationId xmlns:a16="http://schemas.microsoft.com/office/drawing/2014/main" id="{70C55815-7947-8247-649B-A1C86B9C840C}"/>
                </a:ext>
              </a:extLst>
            </p:cNvPr>
            <p:cNvSpPr txBox="1"/>
            <p:nvPr/>
          </p:nvSpPr>
          <p:spPr>
            <a:xfrm>
              <a:off x="5130054" y="2805164"/>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3 PM</a:t>
              </a:r>
            </a:p>
          </p:txBody>
        </p:sp>
        <p:sp>
          <p:nvSpPr>
            <p:cNvPr id="23" name="TextBox 105">
              <a:extLst>
                <a:ext uri="{FF2B5EF4-FFF2-40B4-BE49-F238E27FC236}">
                  <a16:creationId xmlns:a16="http://schemas.microsoft.com/office/drawing/2014/main" id="{6FDEDD8A-0C66-DE84-568A-1453C543BD8E}"/>
                </a:ext>
              </a:extLst>
            </p:cNvPr>
            <p:cNvSpPr txBox="1"/>
            <p:nvPr/>
          </p:nvSpPr>
          <p:spPr>
            <a:xfrm>
              <a:off x="5672654" y="2805164"/>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4 PM</a:t>
              </a:r>
            </a:p>
          </p:txBody>
        </p:sp>
        <p:sp>
          <p:nvSpPr>
            <p:cNvPr id="24" name="Rounded Rectangle 106">
              <a:extLst>
                <a:ext uri="{FF2B5EF4-FFF2-40B4-BE49-F238E27FC236}">
                  <a16:creationId xmlns:a16="http://schemas.microsoft.com/office/drawing/2014/main" id="{7FD5C366-73A9-02B8-C193-4BAC88C7DD77}"/>
                </a:ext>
              </a:extLst>
            </p:cNvPr>
            <p:cNvSpPr/>
            <p:nvPr/>
          </p:nvSpPr>
          <p:spPr bwMode="auto">
            <a:xfrm>
              <a:off x="5088289" y="3450131"/>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sp>
          <p:nvSpPr>
            <p:cNvPr id="25" name="Rounded Rectangle 107">
              <a:extLst>
                <a:ext uri="{FF2B5EF4-FFF2-40B4-BE49-F238E27FC236}">
                  <a16:creationId xmlns:a16="http://schemas.microsoft.com/office/drawing/2014/main" id="{16932CA1-21F5-5590-36AC-FB507D62CAF4}"/>
                </a:ext>
              </a:extLst>
            </p:cNvPr>
            <p:cNvSpPr/>
            <p:nvPr/>
          </p:nvSpPr>
          <p:spPr bwMode="auto">
            <a:xfrm>
              <a:off x="5630890" y="3450129"/>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sp>
          <p:nvSpPr>
            <p:cNvPr id="26" name="TextBox 109">
              <a:extLst>
                <a:ext uri="{FF2B5EF4-FFF2-40B4-BE49-F238E27FC236}">
                  <a16:creationId xmlns:a16="http://schemas.microsoft.com/office/drawing/2014/main" id="{726749C9-BD10-5661-0DC3-6F6AFDB4E60F}"/>
                </a:ext>
              </a:extLst>
            </p:cNvPr>
            <p:cNvSpPr txBox="1"/>
            <p:nvPr/>
          </p:nvSpPr>
          <p:spPr>
            <a:xfrm>
              <a:off x="6222344" y="2805162"/>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5 PM</a:t>
              </a:r>
            </a:p>
          </p:txBody>
        </p:sp>
        <p:sp>
          <p:nvSpPr>
            <p:cNvPr id="27" name="TextBox 111">
              <a:extLst>
                <a:ext uri="{FF2B5EF4-FFF2-40B4-BE49-F238E27FC236}">
                  <a16:creationId xmlns:a16="http://schemas.microsoft.com/office/drawing/2014/main" id="{C9C9B916-DF55-5460-09D6-B31AB3E6B0EB}"/>
                </a:ext>
              </a:extLst>
            </p:cNvPr>
            <p:cNvSpPr txBox="1"/>
            <p:nvPr/>
          </p:nvSpPr>
          <p:spPr>
            <a:xfrm>
              <a:off x="6782467" y="2805162"/>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6 PM</a:t>
              </a:r>
            </a:p>
          </p:txBody>
        </p:sp>
        <p:sp>
          <p:nvSpPr>
            <p:cNvPr id="28" name="Rounded Rectangle 112">
              <a:extLst>
                <a:ext uri="{FF2B5EF4-FFF2-40B4-BE49-F238E27FC236}">
                  <a16:creationId xmlns:a16="http://schemas.microsoft.com/office/drawing/2014/main" id="{9A4D58FF-A0BA-CFA4-A1FF-6002C20D7536}"/>
                </a:ext>
              </a:extLst>
            </p:cNvPr>
            <p:cNvSpPr/>
            <p:nvPr/>
          </p:nvSpPr>
          <p:spPr bwMode="auto">
            <a:xfrm>
              <a:off x="6180580" y="3450129"/>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sp>
          <p:nvSpPr>
            <p:cNvPr id="29" name="Rounded Rectangle 113">
              <a:extLst>
                <a:ext uri="{FF2B5EF4-FFF2-40B4-BE49-F238E27FC236}">
                  <a16:creationId xmlns:a16="http://schemas.microsoft.com/office/drawing/2014/main" id="{B5E63ED0-F4A0-BB72-CFDD-BA8854622E2B}"/>
                </a:ext>
              </a:extLst>
            </p:cNvPr>
            <p:cNvSpPr/>
            <p:nvPr/>
          </p:nvSpPr>
          <p:spPr bwMode="auto">
            <a:xfrm>
              <a:off x="6740703" y="3450127"/>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sp>
          <p:nvSpPr>
            <p:cNvPr id="30" name="TextBox 126">
              <a:extLst>
                <a:ext uri="{FF2B5EF4-FFF2-40B4-BE49-F238E27FC236}">
                  <a16:creationId xmlns:a16="http://schemas.microsoft.com/office/drawing/2014/main" id="{E45F45ED-35A8-656D-5854-F6277DF3CF27}"/>
                </a:ext>
              </a:extLst>
            </p:cNvPr>
            <p:cNvSpPr txBox="1"/>
            <p:nvPr/>
          </p:nvSpPr>
          <p:spPr>
            <a:xfrm>
              <a:off x="1847599" y="2821301"/>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 9 AM</a:t>
              </a:r>
            </a:p>
          </p:txBody>
        </p:sp>
        <p:sp>
          <p:nvSpPr>
            <p:cNvPr id="31" name="Rounded Rectangle 127">
              <a:extLst>
                <a:ext uri="{FF2B5EF4-FFF2-40B4-BE49-F238E27FC236}">
                  <a16:creationId xmlns:a16="http://schemas.microsoft.com/office/drawing/2014/main" id="{3B4EDDEA-355F-18B8-A96D-DBD0865BDE03}"/>
                </a:ext>
              </a:extLst>
            </p:cNvPr>
            <p:cNvSpPr/>
            <p:nvPr/>
          </p:nvSpPr>
          <p:spPr bwMode="auto">
            <a:xfrm>
              <a:off x="1805835" y="3458195"/>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sp>
          <p:nvSpPr>
            <p:cNvPr id="32" name="TextBox 129">
              <a:extLst>
                <a:ext uri="{FF2B5EF4-FFF2-40B4-BE49-F238E27FC236}">
                  <a16:creationId xmlns:a16="http://schemas.microsoft.com/office/drawing/2014/main" id="{DBCEBFCE-6484-740B-7019-71C5D1FEA850}"/>
                </a:ext>
              </a:extLst>
            </p:cNvPr>
            <p:cNvSpPr txBox="1"/>
            <p:nvPr/>
          </p:nvSpPr>
          <p:spPr>
            <a:xfrm>
              <a:off x="2393974" y="2813232"/>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10 AM</a:t>
              </a:r>
            </a:p>
          </p:txBody>
        </p:sp>
        <p:sp>
          <p:nvSpPr>
            <p:cNvPr id="33" name="TextBox 131">
              <a:extLst>
                <a:ext uri="{FF2B5EF4-FFF2-40B4-BE49-F238E27FC236}">
                  <a16:creationId xmlns:a16="http://schemas.microsoft.com/office/drawing/2014/main" id="{22F42241-FA7C-8E2E-BD5C-FF9E89529E68}"/>
                </a:ext>
              </a:extLst>
            </p:cNvPr>
            <p:cNvSpPr txBox="1"/>
            <p:nvPr/>
          </p:nvSpPr>
          <p:spPr>
            <a:xfrm>
              <a:off x="2936575" y="2813233"/>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11 AM</a:t>
              </a:r>
            </a:p>
          </p:txBody>
        </p:sp>
        <p:sp>
          <p:nvSpPr>
            <p:cNvPr id="34" name="Rounded Rectangle 132">
              <a:extLst>
                <a:ext uri="{FF2B5EF4-FFF2-40B4-BE49-F238E27FC236}">
                  <a16:creationId xmlns:a16="http://schemas.microsoft.com/office/drawing/2014/main" id="{0483790E-8108-9C04-CA26-4D87C6A2066C}"/>
                </a:ext>
              </a:extLst>
            </p:cNvPr>
            <p:cNvSpPr/>
            <p:nvPr/>
          </p:nvSpPr>
          <p:spPr bwMode="auto">
            <a:xfrm>
              <a:off x="2352209" y="3458199"/>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sp>
          <p:nvSpPr>
            <p:cNvPr id="35" name="Rounded Rectangle 133">
              <a:extLst>
                <a:ext uri="{FF2B5EF4-FFF2-40B4-BE49-F238E27FC236}">
                  <a16:creationId xmlns:a16="http://schemas.microsoft.com/office/drawing/2014/main" id="{AD9F6DFB-E45F-0835-FC65-22F10213A2BC}"/>
                </a:ext>
              </a:extLst>
            </p:cNvPr>
            <p:cNvSpPr/>
            <p:nvPr/>
          </p:nvSpPr>
          <p:spPr bwMode="auto">
            <a:xfrm>
              <a:off x="2894810" y="3458196"/>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sp>
          <p:nvSpPr>
            <p:cNvPr id="36" name="TextBox 135">
              <a:extLst>
                <a:ext uri="{FF2B5EF4-FFF2-40B4-BE49-F238E27FC236}">
                  <a16:creationId xmlns:a16="http://schemas.microsoft.com/office/drawing/2014/main" id="{66230C6C-8F98-715E-394B-AC706BA7D150}"/>
                </a:ext>
              </a:extLst>
            </p:cNvPr>
            <p:cNvSpPr txBox="1"/>
            <p:nvPr/>
          </p:nvSpPr>
          <p:spPr>
            <a:xfrm>
              <a:off x="3477504" y="2813229"/>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12 PM</a:t>
              </a:r>
            </a:p>
          </p:txBody>
        </p:sp>
        <p:sp>
          <p:nvSpPr>
            <p:cNvPr id="37" name="Rounded Rectangle 138">
              <a:extLst>
                <a:ext uri="{FF2B5EF4-FFF2-40B4-BE49-F238E27FC236}">
                  <a16:creationId xmlns:a16="http://schemas.microsoft.com/office/drawing/2014/main" id="{E91C1BAA-BA6A-DBDD-574D-88BD1EF43F58}"/>
                </a:ext>
              </a:extLst>
            </p:cNvPr>
            <p:cNvSpPr/>
            <p:nvPr/>
          </p:nvSpPr>
          <p:spPr bwMode="auto">
            <a:xfrm>
              <a:off x="3435740" y="3458196"/>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cxnSp>
          <p:nvCxnSpPr>
            <p:cNvPr id="38" name="Straight Connector 143">
              <a:extLst>
                <a:ext uri="{FF2B5EF4-FFF2-40B4-BE49-F238E27FC236}">
                  <a16:creationId xmlns:a16="http://schemas.microsoft.com/office/drawing/2014/main" id="{2F900715-9B3A-78D4-ED63-6125FDF4C820}"/>
                </a:ext>
              </a:extLst>
            </p:cNvPr>
            <p:cNvCxnSpPr/>
            <p:nvPr/>
          </p:nvCxnSpPr>
          <p:spPr>
            <a:xfrm flipV="1">
              <a:off x="919328" y="2717589"/>
              <a:ext cx="3640" cy="613227"/>
            </a:xfrm>
            <a:prstGeom prst="line">
              <a:avLst/>
            </a:prstGeom>
            <a:noFill/>
            <a:ln w="38100" cap="rnd" cmpd="sng" algn="ctr">
              <a:solidFill>
                <a:schemeClr val="bg1"/>
              </a:solidFill>
              <a:prstDash val="solid"/>
            </a:ln>
            <a:effectLst/>
          </p:spPr>
        </p:cxnSp>
        <p:sp>
          <p:nvSpPr>
            <p:cNvPr id="39" name="TextBox 144">
              <a:extLst>
                <a:ext uri="{FF2B5EF4-FFF2-40B4-BE49-F238E27FC236}">
                  <a16:creationId xmlns:a16="http://schemas.microsoft.com/office/drawing/2014/main" id="{00359E91-296C-DEFF-D947-9CA505176C52}"/>
                </a:ext>
              </a:extLst>
            </p:cNvPr>
            <p:cNvSpPr txBox="1"/>
            <p:nvPr/>
          </p:nvSpPr>
          <p:spPr>
            <a:xfrm>
              <a:off x="763293" y="2484019"/>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8 PM</a:t>
              </a:r>
            </a:p>
          </p:txBody>
        </p:sp>
        <p:sp>
          <p:nvSpPr>
            <p:cNvPr id="40" name="Rounded Rectangle 145">
              <a:extLst>
                <a:ext uri="{FF2B5EF4-FFF2-40B4-BE49-F238E27FC236}">
                  <a16:creationId xmlns:a16="http://schemas.microsoft.com/office/drawing/2014/main" id="{2827E40F-75C0-6906-BE9A-D98456DC123E}"/>
                </a:ext>
              </a:extLst>
            </p:cNvPr>
            <p:cNvSpPr/>
            <p:nvPr/>
          </p:nvSpPr>
          <p:spPr bwMode="auto">
            <a:xfrm>
              <a:off x="683818" y="3450125"/>
              <a:ext cx="506383" cy="387305"/>
            </a:xfrm>
            <a:prstGeom prst="roundRect">
              <a:avLst>
                <a:gd name="adj" fmla="val 31250"/>
              </a:avLst>
            </a:prstGeom>
            <a:solidFill>
              <a:srgbClr val="93EB20"/>
            </a:solidFill>
            <a:ln w="2540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Nightly</a:t>
              </a:r>
              <a:b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b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Backup</a:t>
              </a:r>
            </a:p>
          </p:txBody>
        </p:sp>
        <p:cxnSp>
          <p:nvCxnSpPr>
            <p:cNvPr id="41" name="Straight Connector 125">
              <a:extLst>
                <a:ext uri="{FF2B5EF4-FFF2-40B4-BE49-F238E27FC236}">
                  <a16:creationId xmlns:a16="http://schemas.microsoft.com/office/drawing/2014/main" id="{1522CDFF-3574-27DA-1F43-597280572F2E}"/>
                </a:ext>
              </a:extLst>
            </p:cNvPr>
            <p:cNvCxnSpPr/>
            <p:nvPr/>
          </p:nvCxnSpPr>
          <p:spPr>
            <a:xfrm flipV="1">
              <a:off x="1498243" y="3024197"/>
              <a:ext cx="0" cy="306616"/>
            </a:xfrm>
            <a:prstGeom prst="line">
              <a:avLst/>
            </a:prstGeom>
            <a:noFill/>
            <a:ln w="25400" cap="rnd" cmpd="sng" algn="ctr">
              <a:solidFill>
                <a:schemeClr val="bg1"/>
              </a:solidFill>
              <a:prstDash val="solid"/>
            </a:ln>
            <a:effectLst/>
          </p:spPr>
        </p:cxnSp>
        <p:sp>
          <p:nvSpPr>
            <p:cNvPr id="42" name="TextBox 126">
              <a:extLst>
                <a:ext uri="{FF2B5EF4-FFF2-40B4-BE49-F238E27FC236}">
                  <a16:creationId xmlns:a16="http://schemas.microsoft.com/office/drawing/2014/main" id="{6D8F7070-6263-5C4C-6C1F-D01AD89B93C3}"/>
                </a:ext>
              </a:extLst>
            </p:cNvPr>
            <p:cNvSpPr txBox="1"/>
            <p:nvPr/>
          </p:nvSpPr>
          <p:spPr>
            <a:xfrm>
              <a:off x="1342298" y="2829374"/>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8AM</a:t>
              </a:r>
            </a:p>
          </p:txBody>
        </p:sp>
        <p:sp>
          <p:nvSpPr>
            <p:cNvPr id="43" name="Rounded Rectangle 127">
              <a:extLst>
                <a:ext uri="{FF2B5EF4-FFF2-40B4-BE49-F238E27FC236}">
                  <a16:creationId xmlns:a16="http://schemas.microsoft.com/office/drawing/2014/main" id="{CBC0F615-1F92-B2CF-59DE-7BAB9949341E}"/>
                </a:ext>
              </a:extLst>
            </p:cNvPr>
            <p:cNvSpPr/>
            <p:nvPr/>
          </p:nvSpPr>
          <p:spPr bwMode="auto">
            <a:xfrm>
              <a:off x="1300534" y="3466269"/>
              <a:ext cx="395417" cy="387306"/>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cxnSp>
          <p:nvCxnSpPr>
            <p:cNvPr id="44" name="Straight Connector 98">
              <a:extLst>
                <a:ext uri="{FF2B5EF4-FFF2-40B4-BE49-F238E27FC236}">
                  <a16:creationId xmlns:a16="http://schemas.microsoft.com/office/drawing/2014/main" id="{6ED0D274-FC90-2865-B17D-F60448ACD3A6}"/>
                </a:ext>
              </a:extLst>
            </p:cNvPr>
            <p:cNvCxnSpPr/>
            <p:nvPr/>
          </p:nvCxnSpPr>
          <p:spPr>
            <a:xfrm flipV="1">
              <a:off x="4206821" y="3024197"/>
              <a:ext cx="0" cy="306616"/>
            </a:xfrm>
            <a:prstGeom prst="line">
              <a:avLst/>
            </a:prstGeom>
            <a:noFill/>
            <a:ln w="25400" cap="rnd" cmpd="sng" algn="ctr">
              <a:solidFill>
                <a:schemeClr val="bg1"/>
              </a:solidFill>
              <a:prstDash val="solid"/>
            </a:ln>
            <a:effectLst/>
          </p:spPr>
        </p:cxnSp>
        <p:sp>
          <p:nvSpPr>
            <p:cNvPr id="45" name="Rounded Rectangle 101">
              <a:extLst>
                <a:ext uri="{FF2B5EF4-FFF2-40B4-BE49-F238E27FC236}">
                  <a16:creationId xmlns:a16="http://schemas.microsoft.com/office/drawing/2014/main" id="{D64DCEAA-E063-B854-08BA-6CA7945FCAF2}"/>
                </a:ext>
              </a:extLst>
            </p:cNvPr>
            <p:cNvSpPr/>
            <p:nvPr/>
          </p:nvSpPr>
          <p:spPr bwMode="auto">
            <a:xfrm>
              <a:off x="4000986" y="3450120"/>
              <a:ext cx="395418" cy="387305"/>
            </a:xfrm>
            <a:prstGeom prst="roundRect">
              <a:avLst>
                <a:gd name="adj" fmla="val 25529"/>
              </a:avLst>
            </a:prstGeom>
            <a:solidFill>
              <a:srgbClr val="00E29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76" rtl="0" eaLnBrk="0" fontAlgn="base" latinLnBrk="0" hangingPunct="0">
                <a:lnSpc>
                  <a:spcPct val="100000"/>
                </a:lnSpc>
                <a:spcBef>
                  <a:spcPct val="0"/>
                </a:spcBef>
                <a:spcAft>
                  <a:spcPct val="0"/>
                </a:spcAft>
                <a:buClrTx/>
                <a:buSzTx/>
                <a:buFontTx/>
                <a:buNone/>
                <a:tabLst/>
                <a:defRPr/>
              </a:pPr>
              <a:r>
                <a:rPr kumimoji="0" lang="en-US" sz="1000" b="0" i="0" u="none" strike="noStrike" kern="0" cap="none" spc="-50" normalizeH="0" baseline="0" noProof="0" dirty="0">
                  <a:ln>
                    <a:noFill/>
                  </a:ln>
                  <a:solidFill>
                    <a:srgbClr val="003738"/>
                  </a:solidFill>
                  <a:effectLst/>
                  <a:uLnTx/>
                  <a:uFillTx/>
                  <a:latin typeface="Tahoma"/>
                  <a:ea typeface="Segoe UI" pitchFamily="34" charset="0"/>
                  <a:cs typeface="Segoe UI" pitchFamily="34" charset="0"/>
                  <a:sym typeface="Proxima Nova Light" charset="0"/>
                </a:rPr>
                <a:t>Snap</a:t>
              </a:r>
            </a:p>
          </p:txBody>
        </p:sp>
        <p:sp>
          <p:nvSpPr>
            <p:cNvPr id="46" name="TextBox 135">
              <a:extLst>
                <a:ext uri="{FF2B5EF4-FFF2-40B4-BE49-F238E27FC236}">
                  <a16:creationId xmlns:a16="http://schemas.microsoft.com/office/drawing/2014/main" id="{792A904F-EEAF-EBC0-DCE9-700D0FF7E9A7}"/>
                </a:ext>
              </a:extLst>
            </p:cNvPr>
            <p:cNvSpPr txBox="1"/>
            <p:nvPr/>
          </p:nvSpPr>
          <p:spPr>
            <a:xfrm>
              <a:off x="4070381" y="2819312"/>
              <a:ext cx="392491" cy="162325"/>
            </a:xfrm>
            <a:prstGeom prst="rect">
              <a:avLst/>
            </a:prstGeom>
            <a:noFill/>
          </p:spPr>
          <p:txBody>
            <a:bodyPr wrap="square" lIns="0" tIns="0" rIns="0" bIns="0"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ahoma"/>
                  <a:ea typeface="Tahoma" panose="020B0604030504040204" pitchFamily="34" charset="0"/>
                  <a:cs typeface="Tahoma" panose="020B0604030504040204" pitchFamily="34" charset="0"/>
                  <a:sym typeface="Proxima Nova Light" charset="0"/>
                </a:rPr>
                <a:t>1 PM</a:t>
              </a:r>
            </a:p>
          </p:txBody>
        </p:sp>
      </p:grpSp>
      <p:pic>
        <p:nvPicPr>
          <p:cNvPr id="2" name="Picture 14" descr="A picture containing room, gambling house, scene&#10;&#10;Description automatically generated">
            <a:extLst>
              <a:ext uri="{FF2B5EF4-FFF2-40B4-BE49-F238E27FC236}">
                <a16:creationId xmlns:a16="http://schemas.microsoft.com/office/drawing/2014/main" id="{DF11747F-9A54-694B-BD84-09C9B635EA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1251" y="1284848"/>
            <a:ext cx="765677" cy="1055854"/>
          </a:xfrm>
          <a:prstGeom prst="rect">
            <a:avLst/>
          </a:prstGeom>
        </p:spPr>
      </p:pic>
    </p:spTree>
    <p:extLst>
      <p:ext uri="{BB962C8B-B14F-4D97-AF65-F5344CB8AC3E}">
        <p14:creationId xmlns:p14="http://schemas.microsoft.com/office/powerpoint/2010/main" val="4285935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6FDE191-5EC9-0213-6807-C51EA3732F45}"/>
              </a:ext>
            </a:extLst>
          </p:cNvPr>
          <p:cNvSpPr>
            <a:spLocks noGrp="1"/>
          </p:cNvSpPr>
          <p:nvPr>
            <p:ph type="title"/>
          </p:nvPr>
        </p:nvSpPr>
        <p:spPr/>
        <p:txBody>
          <a:bodyPr/>
          <a:lstStyle/>
          <a:p>
            <a:r>
              <a:rPr lang="de-CH" dirty="0"/>
              <a:t>Lenovo DM Series Integration</a:t>
            </a:r>
          </a:p>
        </p:txBody>
      </p:sp>
      <p:sp>
        <p:nvSpPr>
          <p:cNvPr id="5" name="Text Placeholder 2">
            <a:extLst>
              <a:ext uri="{FF2B5EF4-FFF2-40B4-BE49-F238E27FC236}">
                <a16:creationId xmlns:a16="http://schemas.microsoft.com/office/drawing/2014/main" id="{B2B61314-0A12-05A0-AA1A-88523AAF61E2}"/>
              </a:ext>
            </a:extLst>
          </p:cNvPr>
          <p:cNvSpPr txBox="1">
            <a:spLocks/>
          </p:cNvSpPr>
          <p:nvPr/>
        </p:nvSpPr>
        <p:spPr>
          <a:xfrm>
            <a:off x="359999" y="1023938"/>
            <a:ext cx="8425225" cy="3845242"/>
          </a:xfrm>
          <a:prstGeom prst="rect">
            <a:avLst/>
          </a:prstGeom>
        </p:spPr>
        <p:txBody>
          <a:bodyPr/>
          <a:lstStyle>
            <a:lvl1pPr marL="259654" indent="-259654" algn="l" defTabSz="686030" rtl="0" eaLnBrk="1" latinLnBrk="0" hangingPunct="1">
              <a:lnSpc>
                <a:spcPct val="90000"/>
              </a:lnSpc>
              <a:spcBef>
                <a:spcPct val="20000"/>
              </a:spcBef>
              <a:buSzPct val="90000"/>
              <a:buFont typeface="Arial" pitchFamily="34" charset="0"/>
              <a:buChar char="•"/>
              <a:defRPr sz="2400" kern="1200" spc="0">
                <a:solidFill>
                  <a:schemeClr val="bg1"/>
                </a:solidFill>
                <a:latin typeface="+mn-lt"/>
                <a:ea typeface="+mn-ea"/>
                <a:cs typeface="+mn-cs"/>
              </a:defRPr>
            </a:lvl1pPr>
            <a:lvl2pPr marL="472856" indent="-213202" algn="l" defTabSz="686030" rtl="0" eaLnBrk="1" latinLnBrk="0" hangingPunct="1">
              <a:lnSpc>
                <a:spcPct val="90000"/>
              </a:lnSpc>
              <a:spcBef>
                <a:spcPct val="20000"/>
              </a:spcBef>
              <a:buSzPct val="90000"/>
              <a:buFont typeface="Arial" pitchFamily="34" charset="0"/>
              <a:buChar char="•"/>
              <a:tabLst>
                <a:tab pos="472856" algn="l"/>
              </a:tabLst>
              <a:defRPr sz="2100" kern="1200" spc="0">
                <a:solidFill>
                  <a:schemeClr val="bg1"/>
                </a:solidFill>
                <a:latin typeface="+mn-lt"/>
                <a:ea typeface="+mn-ea"/>
                <a:cs typeface="+mn-cs"/>
              </a:defRPr>
            </a:lvl2pPr>
            <a:lvl3pPr marL="686057" indent="-213202" algn="l" defTabSz="686030" rtl="0" eaLnBrk="1" latinLnBrk="0" hangingPunct="1">
              <a:lnSpc>
                <a:spcPct val="90000"/>
              </a:lnSpc>
              <a:spcBef>
                <a:spcPct val="20000"/>
              </a:spcBef>
              <a:buSzPct val="90000"/>
              <a:buFont typeface="Arial" pitchFamily="34" charset="0"/>
              <a:buChar char="•"/>
              <a:defRPr sz="1800" kern="1200" spc="0">
                <a:solidFill>
                  <a:schemeClr val="bg1"/>
                </a:solidFill>
                <a:latin typeface="+mn-lt"/>
                <a:ea typeface="+mn-ea"/>
                <a:cs typeface="+mn-cs"/>
              </a:defRPr>
            </a:lvl3pPr>
            <a:lvl4pPr marL="1112462" indent="-167942" algn="l" defTabSz="686030" rtl="0" eaLnBrk="1" latinLnBrk="0" hangingPunct="1">
              <a:lnSpc>
                <a:spcPct val="90000"/>
              </a:lnSpc>
              <a:spcBef>
                <a:spcPct val="20000"/>
              </a:spcBef>
              <a:buSzPct val="90000"/>
              <a:buFont typeface="Arial" pitchFamily="34" charset="0"/>
              <a:buChar char="•"/>
              <a:tabLst>
                <a:tab pos="686057" algn="l"/>
              </a:tabLst>
              <a:defRPr sz="1500" kern="1200" spc="0">
                <a:solidFill>
                  <a:schemeClr val="bg1"/>
                </a:solidFill>
                <a:latin typeface="+mn-lt"/>
                <a:ea typeface="+mn-ea"/>
                <a:cs typeface="+mn-cs"/>
              </a:defRPr>
            </a:lvl4pPr>
            <a:lvl5pPr marL="1285167" indent="-172706" algn="l" defTabSz="686030" rtl="0" eaLnBrk="1" latinLnBrk="0" hangingPunct="1">
              <a:lnSpc>
                <a:spcPct val="90000"/>
              </a:lnSpc>
              <a:spcBef>
                <a:spcPct val="20000"/>
              </a:spcBef>
              <a:buSzPct val="90000"/>
              <a:buFont typeface="Arial" pitchFamily="34" charset="0"/>
              <a:buChar char="•"/>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1886582"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596"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12"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627" indent="-171508" algn="l" defTabSz="68603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Tx/>
            </a:pPr>
            <a:r>
              <a:rPr lang="en-US" sz="1600" dirty="0"/>
              <a:t>Backup Operation Optimization</a:t>
            </a:r>
          </a:p>
          <a:p>
            <a:pPr>
              <a:buClrTx/>
            </a:pPr>
            <a:r>
              <a:rPr lang="en-US" sz="1600" dirty="0"/>
              <a:t>Backup from storage replica</a:t>
            </a:r>
          </a:p>
          <a:p>
            <a:pPr marL="609593" lvl="1" indent="-342900">
              <a:buClrTx/>
            </a:pPr>
            <a:r>
              <a:rPr lang="en-US" sz="1600" dirty="0"/>
              <a:t>Leverage ONTAP </a:t>
            </a:r>
            <a:r>
              <a:rPr lang="en-US" sz="1600" dirty="0" err="1"/>
              <a:t>SnapMirror</a:t>
            </a:r>
            <a:r>
              <a:rPr lang="en-US" sz="1600" dirty="0"/>
              <a:t>/</a:t>
            </a:r>
            <a:r>
              <a:rPr lang="en-US" sz="1600" dirty="0" err="1"/>
              <a:t>SnapVault</a:t>
            </a:r>
            <a:endParaRPr lang="en-US" sz="1600" dirty="0"/>
          </a:p>
          <a:p>
            <a:pPr marL="609593" lvl="1" indent="-342900">
              <a:buClrTx/>
            </a:pPr>
            <a:r>
              <a:rPr lang="en-US" sz="1600" dirty="0"/>
              <a:t>Offload backup processing from production storage</a:t>
            </a:r>
          </a:p>
        </p:txBody>
      </p:sp>
      <p:sp>
        <p:nvSpPr>
          <p:cNvPr id="6" name="TextBox 3">
            <a:extLst>
              <a:ext uri="{FF2B5EF4-FFF2-40B4-BE49-F238E27FC236}">
                <a16:creationId xmlns:a16="http://schemas.microsoft.com/office/drawing/2014/main" id="{8D42EF4A-B6EC-2F1F-2DB2-AF901487E924}"/>
              </a:ext>
            </a:extLst>
          </p:cNvPr>
          <p:cNvSpPr txBox="1"/>
          <p:nvPr/>
        </p:nvSpPr>
        <p:spPr>
          <a:xfrm>
            <a:off x="3540010" y="4023902"/>
            <a:ext cx="1515158" cy="400110"/>
          </a:xfrm>
          <a:prstGeom prst="rect">
            <a:avLst/>
          </a:prstGeom>
        </p:spPr>
        <p:txBody>
          <a:bodyPr wrap="none" rtlCol="0" anchor="ctr">
            <a:spAutoFit/>
          </a:bodyPr>
          <a:lstStyle/>
          <a:p>
            <a:pPr algn="ctr"/>
            <a:r>
              <a:rPr lang="en-US" sz="1000" dirty="0" err="1">
                <a:solidFill>
                  <a:schemeClr val="bg1"/>
                </a:solidFill>
              </a:rPr>
              <a:t>ThinkSystem</a:t>
            </a:r>
            <a:r>
              <a:rPr lang="en-US" sz="1000" dirty="0">
                <a:solidFill>
                  <a:schemeClr val="bg1"/>
                </a:solidFill>
              </a:rPr>
              <a:t> DM Series</a:t>
            </a:r>
          </a:p>
          <a:p>
            <a:pPr algn="ctr"/>
            <a:r>
              <a:rPr lang="en-US" sz="1000" dirty="0">
                <a:solidFill>
                  <a:schemeClr val="bg1"/>
                </a:solidFill>
              </a:rPr>
              <a:t>(secondary)</a:t>
            </a:r>
          </a:p>
        </p:txBody>
      </p:sp>
      <p:pic>
        <p:nvPicPr>
          <p:cNvPr id="7" name="Picture 4">
            <a:extLst>
              <a:ext uri="{FF2B5EF4-FFF2-40B4-BE49-F238E27FC236}">
                <a16:creationId xmlns:a16="http://schemas.microsoft.com/office/drawing/2014/main" id="{A60A6CB3-15BD-3220-8369-522FD8FE7C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843" y="3519724"/>
            <a:ext cx="1372421" cy="515358"/>
          </a:xfrm>
          <a:prstGeom prst="rect">
            <a:avLst/>
          </a:prstGeom>
        </p:spPr>
      </p:pic>
      <p:cxnSp>
        <p:nvCxnSpPr>
          <p:cNvPr id="8" name="Straight Arrow Connector 5">
            <a:extLst>
              <a:ext uri="{FF2B5EF4-FFF2-40B4-BE49-F238E27FC236}">
                <a16:creationId xmlns:a16="http://schemas.microsoft.com/office/drawing/2014/main" id="{D3C365FE-FB5B-F02B-159C-BB2A3554F2FA}"/>
              </a:ext>
            </a:extLst>
          </p:cNvPr>
          <p:cNvCxnSpPr>
            <a:cxnSpLocks/>
          </p:cNvCxnSpPr>
          <p:nvPr/>
        </p:nvCxnSpPr>
        <p:spPr>
          <a:xfrm flipV="1">
            <a:off x="6863120" y="3563816"/>
            <a:ext cx="923376" cy="18"/>
          </a:xfrm>
          <a:prstGeom prst="straightConnector1">
            <a:avLst/>
          </a:prstGeom>
          <a:ln w="19050">
            <a:solidFill>
              <a:srgbClr val="00E29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TextBox 6">
            <a:extLst>
              <a:ext uri="{FF2B5EF4-FFF2-40B4-BE49-F238E27FC236}">
                <a16:creationId xmlns:a16="http://schemas.microsoft.com/office/drawing/2014/main" id="{0BC57766-FDAE-CC83-5BAD-1868BAB56002}"/>
              </a:ext>
            </a:extLst>
          </p:cNvPr>
          <p:cNvSpPr txBox="1"/>
          <p:nvPr/>
        </p:nvSpPr>
        <p:spPr>
          <a:xfrm>
            <a:off x="6999880" y="3307682"/>
            <a:ext cx="603050" cy="230832"/>
          </a:xfrm>
          <a:prstGeom prst="rect">
            <a:avLst/>
          </a:prstGeom>
          <a:noFill/>
        </p:spPr>
        <p:txBody>
          <a:bodyPr wrap="none" rtlCol="0">
            <a:spAutoFit/>
          </a:bodyPr>
          <a:lstStyle/>
          <a:p>
            <a:pPr algn="ctr"/>
            <a:r>
              <a:rPr lang="en-US" sz="900" dirty="0">
                <a:solidFill>
                  <a:schemeClr val="bg1"/>
                </a:solidFill>
                <a:ea typeface="ＭＳ Ｐゴシック" charset="0"/>
              </a:rPr>
              <a:t>Backups</a:t>
            </a:r>
          </a:p>
        </p:txBody>
      </p:sp>
      <p:pic>
        <p:nvPicPr>
          <p:cNvPr id="10" name="Graphic 7">
            <a:extLst>
              <a:ext uri="{FF2B5EF4-FFF2-40B4-BE49-F238E27FC236}">
                <a16:creationId xmlns:a16="http://schemas.microsoft.com/office/drawing/2014/main" id="{030AF78F-7E7B-BF57-71AA-BCCE8F46D2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2820" y="2925286"/>
            <a:ext cx="538885" cy="723227"/>
          </a:xfrm>
          <a:prstGeom prst="rect">
            <a:avLst/>
          </a:prstGeom>
        </p:spPr>
      </p:pic>
      <p:pic>
        <p:nvPicPr>
          <p:cNvPr id="11" name="Graphic 8">
            <a:extLst>
              <a:ext uri="{FF2B5EF4-FFF2-40B4-BE49-F238E27FC236}">
                <a16:creationId xmlns:a16="http://schemas.microsoft.com/office/drawing/2014/main" id="{E0F9CFA8-94DD-624F-6642-B422ECE2CF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1106" y="3198593"/>
            <a:ext cx="791676" cy="770843"/>
          </a:xfrm>
          <a:prstGeom prst="rect">
            <a:avLst/>
          </a:prstGeom>
        </p:spPr>
      </p:pic>
      <p:sp>
        <p:nvSpPr>
          <p:cNvPr id="12" name="TextBox 9">
            <a:extLst>
              <a:ext uri="{FF2B5EF4-FFF2-40B4-BE49-F238E27FC236}">
                <a16:creationId xmlns:a16="http://schemas.microsoft.com/office/drawing/2014/main" id="{0CBD45AD-0F24-0AC8-7FF8-C173BD116019}"/>
              </a:ext>
            </a:extLst>
          </p:cNvPr>
          <p:cNvSpPr txBox="1"/>
          <p:nvPr/>
        </p:nvSpPr>
        <p:spPr>
          <a:xfrm>
            <a:off x="5902347" y="3648190"/>
            <a:ext cx="1019831" cy="400110"/>
          </a:xfrm>
          <a:prstGeom prst="rect">
            <a:avLst/>
          </a:prstGeom>
        </p:spPr>
        <p:txBody>
          <a:bodyPr wrap="none" rtlCol="0" anchor="ctr">
            <a:spAutoFit/>
          </a:bodyPr>
          <a:lstStyle/>
          <a:p>
            <a:pPr algn="ctr"/>
            <a:r>
              <a:rPr lang="en-US" sz="1000" dirty="0">
                <a:solidFill>
                  <a:schemeClr val="bg1"/>
                </a:solidFill>
              </a:rPr>
              <a:t>Veeam Backup</a:t>
            </a:r>
            <a:br>
              <a:rPr lang="en-US" sz="1000" dirty="0">
                <a:solidFill>
                  <a:schemeClr val="bg1"/>
                </a:solidFill>
              </a:rPr>
            </a:br>
            <a:r>
              <a:rPr lang="en-US" sz="1000" dirty="0">
                <a:solidFill>
                  <a:schemeClr val="bg1"/>
                </a:solidFill>
              </a:rPr>
              <a:t>&amp; Replication</a:t>
            </a:r>
          </a:p>
        </p:txBody>
      </p:sp>
      <p:grpSp>
        <p:nvGrpSpPr>
          <p:cNvPr id="14" name="Group 11">
            <a:extLst>
              <a:ext uri="{FF2B5EF4-FFF2-40B4-BE49-F238E27FC236}">
                <a16:creationId xmlns:a16="http://schemas.microsoft.com/office/drawing/2014/main" id="{B6F1A3E5-5000-A21A-2E81-1019930C9489}"/>
              </a:ext>
            </a:extLst>
          </p:cNvPr>
          <p:cNvGrpSpPr/>
          <p:nvPr/>
        </p:nvGrpSpPr>
        <p:grpSpPr>
          <a:xfrm>
            <a:off x="335398" y="2490696"/>
            <a:ext cx="1595302" cy="1013107"/>
            <a:chOff x="1017088" y="1969107"/>
            <a:chExt cx="1595302" cy="1013107"/>
          </a:xfrm>
        </p:grpSpPr>
        <p:pic>
          <p:nvPicPr>
            <p:cNvPr id="15" name="Graphic 12">
              <a:extLst>
                <a:ext uri="{FF2B5EF4-FFF2-40B4-BE49-F238E27FC236}">
                  <a16:creationId xmlns:a16="http://schemas.microsoft.com/office/drawing/2014/main" id="{8BE5F730-2154-3BBC-70C4-27E6DD39B7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8949" y="1969107"/>
              <a:ext cx="1051579" cy="1013107"/>
            </a:xfrm>
            <a:prstGeom prst="rect">
              <a:avLst/>
            </a:prstGeom>
          </p:spPr>
        </p:pic>
        <p:pic>
          <p:nvPicPr>
            <p:cNvPr id="16" name="Picture 13">
              <a:extLst>
                <a:ext uri="{FF2B5EF4-FFF2-40B4-BE49-F238E27FC236}">
                  <a16:creationId xmlns:a16="http://schemas.microsoft.com/office/drawing/2014/main" id="{AA8C5FA8-4280-32A7-3E6E-F2BB6EBDD562}"/>
                </a:ext>
              </a:extLst>
            </p:cNvPr>
            <p:cNvPicPr>
              <a:picLocks noChangeAspect="1"/>
            </p:cNvPicPr>
            <p:nvPr/>
          </p:nvPicPr>
          <p:blipFill>
            <a:blip r:embed="rId9"/>
            <a:stretch>
              <a:fillRect/>
            </a:stretch>
          </p:blipFill>
          <p:spPr>
            <a:xfrm>
              <a:off x="1017088" y="2694599"/>
              <a:ext cx="1595302" cy="287615"/>
            </a:xfrm>
            <a:prstGeom prst="rect">
              <a:avLst/>
            </a:prstGeom>
          </p:spPr>
        </p:pic>
      </p:grpSp>
      <p:pic>
        <p:nvPicPr>
          <p:cNvPr id="17" name="Picture 14">
            <a:extLst>
              <a:ext uri="{FF2B5EF4-FFF2-40B4-BE49-F238E27FC236}">
                <a16:creationId xmlns:a16="http://schemas.microsoft.com/office/drawing/2014/main" id="{D0718E40-2B9B-6A26-EF61-0825A0FC53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03700" y="3519724"/>
            <a:ext cx="1372421" cy="515358"/>
          </a:xfrm>
          <a:prstGeom prst="rect">
            <a:avLst/>
          </a:prstGeom>
        </p:spPr>
      </p:pic>
      <p:cxnSp>
        <p:nvCxnSpPr>
          <p:cNvPr id="18" name="Straight Arrow Connector 15">
            <a:extLst>
              <a:ext uri="{FF2B5EF4-FFF2-40B4-BE49-F238E27FC236}">
                <a16:creationId xmlns:a16="http://schemas.microsoft.com/office/drawing/2014/main" id="{6B305E3A-C1CE-8A88-22AE-8E7020D227A1}"/>
              </a:ext>
            </a:extLst>
          </p:cNvPr>
          <p:cNvCxnSpPr>
            <a:cxnSpLocks/>
            <a:stCxn id="7" idx="3"/>
            <a:endCxn id="17" idx="1"/>
          </p:cNvCxnSpPr>
          <p:nvPr/>
        </p:nvCxnSpPr>
        <p:spPr>
          <a:xfrm>
            <a:off x="1819264" y="3777403"/>
            <a:ext cx="1784436" cy="0"/>
          </a:xfrm>
          <a:prstGeom prst="straightConnector1">
            <a:avLst/>
          </a:prstGeom>
          <a:ln w="19050">
            <a:solidFill>
              <a:srgbClr val="00E29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6">
            <a:extLst>
              <a:ext uri="{FF2B5EF4-FFF2-40B4-BE49-F238E27FC236}">
                <a16:creationId xmlns:a16="http://schemas.microsoft.com/office/drawing/2014/main" id="{C4EEBD99-5D63-4A52-C3E6-566B9B25008F}"/>
              </a:ext>
            </a:extLst>
          </p:cNvPr>
          <p:cNvSpPr txBox="1"/>
          <p:nvPr/>
        </p:nvSpPr>
        <p:spPr>
          <a:xfrm>
            <a:off x="1930700" y="4031610"/>
            <a:ext cx="1545616" cy="430887"/>
          </a:xfrm>
          <a:prstGeom prst="rect">
            <a:avLst/>
          </a:prstGeom>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ahoma"/>
                <a:ea typeface="+mn-ea"/>
                <a:cs typeface="+mn-cs"/>
              </a:rPr>
              <a:t>ONTAP Replication</a:t>
            </a:r>
            <a:br>
              <a:rPr kumimoji="0" lang="en-US" sz="1100" b="0" i="0" u="none" strike="noStrike" kern="1200" cap="none" spc="0" normalizeH="0" baseline="0" noProof="0" dirty="0">
                <a:ln>
                  <a:noFill/>
                </a:ln>
                <a:solidFill>
                  <a:srgbClr val="FFFFFF"/>
                </a:solidFill>
                <a:effectLst/>
                <a:uLnTx/>
                <a:uFillTx/>
                <a:latin typeface="Tahoma"/>
                <a:ea typeface="+mn-ea"/>
                <a:cs typeface="+mn-cs"/>
              </a:rPr>
            </a:br>
            <a:r>
              <a:rPr kumimoji="0" lang="en-US" sz="1100" b="0" i="0" u="none" strike="noStrike" kern="1200" cap="none" spc="0" normalizeH="0" baseline="0" noProof="0" dirty="0" err="1">
                <a:ln>
                  <a:noFill/>
                </a:ln>
                <a:solidFill>
                  <a:srgbClr val="FFFFFF"/>
                </a:solidFill>
                <a:effectLst/>
                <a:uLnTx/>
                <a:uFillTx/>
                <a:latin typeface="Tahoma"/>
                <a:ea typeface="+mn-ea"/>
                <a:cs typeface="+mn-cs"/>
              </a:rPr>
              <a:t>SnapMirror</a:t>
            </a:r>
            <a:r>
              <a:rPr kumimoji="0" lang="en-US" sz="1100" b="0" i="0" u="none" strike="noStrike" kern="1200" cap="none" spc="0" normalizeH="0" baseline="0" noProof="0" dirty="0">
                <a:ln>
                  <a:noFill/>
                </a:ln>
                <a:solidFill>
                  <a:srgbClr val="FFFFFF"/>
                </a:solidFill>
                <a:effectLst/>
                <a:uLnTx/>
                <a:uFillTx/>
                <a:latin typeface="Tahoma"/>
                <a:ea typeface="+mn-ea"/>
                <a:cs typeface="+mn-cs"/>
              </a:rPr>
              <a:t>/</a:t>
            </a:r>
            <a:r>
              <a:rPr kumimoji="0" lang="en-US" sz="1100" b="0" i="0" u="none" strike="noStrike" kern="1200" cap="none" spc="0" normalizeH="0" baseline="0" noProof="0" dirty="0" err="1">
                <a:ln>
                  <a:noFill/>
                </a:ln>
                <a:solidFill>
                  <a:srgbClr val="FFFFFF"/>
                </a:solidFill>
                <a:effectLst/>
                <a:uLnTx/>
                <a:uFillTx/>
                <a:latin typeface="Tahoma"/>
                <a:ea typeface="+mn-ea"/>
                <a:cs typeface="+mn-cs"/>
              </a:rPr>
              <a:t>SnapVault</a:t>
            </a:r>
            <a:endParaRPr kumimoji="0" lang="en-US" sz="1100" b="0" i="0" u="none" strike="noStrike" kern="1200" cap="none" spc="0" normalizeH="0" baseline="0" noProof="0" dirty="0">
              <a:ln>
                <a:noFill/>
              </a:ln>
              <a:solidFill>
                <a:srgbClr val="FFFFFF"/>
              </a:solidFill>
              <a:effectLst/>
              <a:uLnTx/>
              <a:uFillTx/>
              <a:latin typeface="Tahoma"/>
              <a:ea typeface="+mn-ea"/>
              <a:cs typeface="+mn-cs"/>
            </a:endParaRPr>
          </a:p>
        </p:txBody>
      </p:sp>
      <p:grpSp>
        <p:nvGrpSpPr>
          <p:cNvPr id="20" name="Group 150">
            <a:extLst>
              <a:ext uri="{FF2B5EF4-FFF2-40B4-BE49-F238E27FC236}">
                <a16:creationId xmlns:a16="http://schemas.microsoft.com/office/drawing/2014/main" id="{2B166C5D-86FF-0B3E-3841-B90BE4629CEA}"/>
              </a:ext>
            </a:extLst>
          </p:cNvPr>
          <p:cNvGrpSpPr/>
          <p:nvPr/>
        </p:nvGrpSpPr>
        <p:grpSpPr>
          <a:xfrm>
            <a:off x="2474469" y="3555201"/>
            <a:ext cx="319295" cy="445412"/>
            <a:chOff x="4687790" y="1413088"/>
            <a:chExt cx="436869" cy="431140"/>
          </a:xfrm>
          <a:solidFill>
            <a:srgbClr val="2F259B"/>
          </a:solidFill>
        </p:grpSpPr>
        <p:sp>
          <p:nvSpPr>
            <p:cNvPr id="21" name="Trapezoid 151">
              <a:extLst>
                <a:ext uri="{FF2B5EF4-FFF2-40B4-BE49-F238E27FC236}">
                  <a16:creationId xmlns:a16="http://schemas.microsoft.com/office/drawing/2014/main" id="{B6D01A29-96EF-1B76-6F85-A310029DF5C9}"/>
                </a:ext>
              </a:extLst>
            </p:cNvPr>
            <p:cNvSpPr/>
            <p:nvPr/>
          </p:nvSpPr>
          <p:spPr bwMode="auto">
            <a:xfrm rot="16200000">
              <a:off x="4788322" y="1507891"/>
              <a:ext cx="431139" cy="241534"/>
            </a:xfrm>
            <a:prstGeom prst="trapezoid">
              <a:avLst/>
            </a:prstGeom>
            <a:grp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gradFill>
                  <a:gsLst>
                    <a:gs pos="0">
                      <a:srgbClr val="FFFFFF"/>
                    </a:gs>
                    <a:gs pos="100000">
                      <a:srgbClr val="FFFFFF"/>
                    </a:gs>
                  </a:gsLst>
                  <a:lin ang="5400000" scaled="0"/>
                </a:gradFill>
                <a:effectLst/>
                <a:uLnTx/>
                <a:uFillTx/>
                <a:latin typeface="Tahoma"/>
                <a:ea typeface="Segoe UI" pitchFamily="34" charset="0"/>
                <a:cs typeface="Segoe UI" pitchFamily="34" charset="0"/>
              </a:endParaRPr>
            </a:p>
          </p:txBody>
        </p:sp>
        <p:sp>
          <p:nvSpPr>
            <p:cNvPr id="22" name="Trapezoid 152">
              <a:extLst>
                <a:ext uri="{FF2B5EF4-FFF2-40B4-BE49-F238E27FC236}">
                  <a16:creationId xmlns:a16="http://schemas.microsoft.com/office/drawing/2014/main" id="{BAC7A02C-DAA0-2C67-E5B0-3BD42A93476E}"/>
                </a:ext>
              </a:extLst>
            </p:cNvPr>
            <p:cNvSpPr/>
            <p:nvPr/>
          </p:nvSpPr>
          <p:spPr bwMode="auto">
            <a:xfrm rot="16200000">
              <a:off x="4592988" y="1507891"/>
              <a:ext cx="431139" cy="241535"/>
            </a:xfrm>
            <a:prstGeom prst="trapezoid">
              <a:avLst/>
            </a:prstGeom>
            <a:grp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gradFill>
                  <a:gsLst>
                    <a:gs pos="0">
                      <a:srgbClr val="FFFFFF"/>
                    </a:gs>
                    <a:gs pos="100000">
                      <a:srgbClr val="FFFFFF"/>
                    </a:gs>
                  </a:gsLst>
                  <a:lin ang="5400000" scaled="0"/>
                </a:gradFill>
                <a:effectLst/>
                <a:uLnTx/>
                <a:uFillTx/>
                <a:latin typeface="Tahoma"/>
                <a:ea typeface="Segoe UI" pitchFamily="34" charset="0"/>
                <a:cs typeface="Segoe UI" pitchFamily="34" charset="0"/>
              </a:endParaRPr>
            </a:p>
          </p:txBody>
        </p:sp>
      </p:grpSp>
      <p:pic>
        <p:nvPicPr>
          <p:cNvPr id="23" name="Graphic 20">
            <a:extLst>
              <a:ext uri="{FF2B5EF4-FFF2-40B4-BE49-F238E27FC236}">
                <a16:creationId xmlns:a16="http://schemas.microsoft.com/office/drawing/2014/main" id="{177FE999-176B-B122-81E8-F5ED72A1D6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70400" y="3354046"/>
            <a:ext cx="318271" cy="318271"/>
          </a:xfrm>
          <a:prstGeom prst="rect">
            <a:avLst/>
          </a:prstGeom>
        </p:spPr>
      </p:pic>
      <p:sp>
        <p:nvSpPr>
          <p:cNvPr id="24" name="TextBox 21">
            <a:extLst>
              <a:ext uri="{FF2B5EF4-FFF2-40B4-BE49-F238E27FC236}">
                <a16:creationId xmlns:a16="http://schemas.microsoft.com/office/drawing/2014/main" id="{6E85E6F2-F964-6607-CAD1-B0E6121D573B}"/>
              </a:ext>
            </a:extLst>
          </p:cNvPr>
          <p:cNvSpPr txBox="1"/>
          <p:nvPr/>
        </p:nvSpPr>
        <p:spPr>
          <a:xfrm>
            <a:off x="356400" y="4048300"/>
            <a:ext cx="1515158" cy="400110"/>
          </a:xfrm>
          <a:prstGeom prst="rect">
            <a:avLst/>
          </a:prstGeom>
        </p:spPr>
        <p:txBody>
          <a:bodyPr wrap="none" rtlCol="0" anchor="ctr">
            <a:spAutoFit/>
          </a:bodyPr>
          <a:lstStyle/>
          <a:p>
            <a:pPr algn="ctr"/>
            <a:r>
              <a:rPr lang="en-US" sz="1000" dirty="0" err="1">
                <a:solidFill>
                  <a:schemeClr val="bg1"/>
                </a:solidFill>
              </a:rPr>
              <a:t>ThinkSystem</a:t>
            </a:r>
            <a:r>
              <a:rPr lang="en-US" sz="1000" dirty="0">
                <a:solidFill>
                  <a:schemeClr val="bg1"/>
                </a:solidFill>
              </a:rPr>
              <a:t> DM Series</a:t>
            </a:r>
          </a:p>
          <a:p>
            <a:pPr algn="ctr"/>
            <a:r>
              <a:rPr lang="en-US" sz="1000" dirty="0">
                <a:solidFill>
                  <a:schemeClr val="bg1"/>
                </a:solidFill>
              </a:rPr>
              <a:t>(primary)</a:t>
            </a:r>
          </a:p>
        </p:txBody>
      </p:sp>
      <p:cxnSp>
        <p:nvCxnSpPr>
          <p:cNvPr id="26" name="Straight Arrow Connector 5">
            <a:extLst>
              <a:ext uri="{FF2B5EF4-FFF2-40B4-BE49-F238E27FC236}">
                <a16:creationId xmlns:a16="http://schemas.microsoft.com/office/drawing/2014/main" id="{633D68A0-1763-919D-A181-EA34E5CB2C8D}"/>
              </a:ext>
            </a:extLst>
          </p:cNvPr>
          <p:cNvCxnSpPr>
            <a:cxnSpLocks/>
          </p:cNvCxnSpPr>
          <p:nvPr/>
        </p:nvCxnSpPr>
        <p:spPr>
          <a:xfrm flipV="1">
            <a:off x="5147002" y="3579291"/>
            <a:ext cx="923376" cy="18"/>
          </a:xfrm>
          <a:prstGeom prst="straightConnector1">
            <a:avLst/>
          </a:prstGeom>
          <a:ln w="19050">
            <a:solidFill>
              <a:srgbClr val="00E296"/>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7" name="Graphic 40">
            <a:extLst>
              <a:ext uri="{FF2B5EF4-FFF2-40B4-BE49-F238E27FC236}">
                <a16:creationId xmlns:a16="http://schemas.microsoft.com/office/drawing/2014/main" id="{FFB432C1-F23B-ED1B-181F-17E8E8C2E1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05703" y="2696951"/>
            <a:ext cx="631038" cy="365338"/>
          </a:xfrm>
          <a:prstGeom prst="rect">
            <a:avLst/>
          </a:prstGeom>
        </p:spPr>
      </p:pic>
    </p:spTree>
    <p:extLst>
      <p:ext uri="{BB962C8B-B14F-4D97-AF65-F5344CB8AC3E}">
        <p14:creationId xmlns:p14="http://schemas.microsoft.com/office/powerpoint/2010/main" val="139728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24C6D0AB-DAEF-BC77-7BB7-E7AAC2E6A436}"/>
              </a:ext>
            </a:extLst>
          </p:cNvPr>
          <p:cNvSpPr txBox="1"/>
          <p:nvPr/>
        </p:nvSpPr>
        <p:spPr>
          <a:xfrm>
            <a:off x="268417" y="1786920"/>
            <a:ext cx="7985406" cy="2062103"/>
          </a:xfrm>
          <a:prstGeom prst="rect">
            <a:avLst/>
          </a:prstGeom>
          <a:noFill/>
        </p:spPr>
        <p:txBody>
          <a:bodyPr wrap="square">
            <a:spAutoFit/>
          </a:bodyPr>
          <a:lstStyle/>
          <a:p>
            <a:r>
              <a:rPr lang="de-DE" sz="3200" dirty="0">
                <a:solidFill>
                  <a:schemeClr val="accent1"/>
                </a:solidFill>
              </a:rPr>
              <a:t>JAN:</a:t>
            </a:r>
          </a:p>
          <a:p>
            <a:r>
              <a:rPr lang="de-DE" sz="3200" dirty="0">
                <a:solidFill>
                  <a:schemeClr val="accent1"/>
                </a:solidFill>
              </a:rPr>
              <a:t>Welche Funktionen bietet Lenovo zusammen mit Veeam, um gesicherte </a:t>
            </a:r>
            <a:r>
              <a:rPr lang="en-CH" sz="3200" dirty="0" err="1">
                <a:solidFill>
                  <a:schemeClr val="accent1"/>
                </a:solidFill>
              </a:rPr>
              <a:t>Daten</a:t>
            </a:r>
            <a:r>
              <a:rPr lang="en-CH" sz="3200" dirty="0">
                <a:solidFill>
                  <a:schemeClr val="accent1"/>
                </a:solidFill>
              </a:rPr>
              <a:t> </a:t>
            </a:r>
            <a:r>
              <a:rPr lang="en-CH" sz="3200" dirty="0" err="1">
                <a:solidFill>
                  <a:schemeClr val="accent1"/>
                </a:solidFill>
              </a:rPr>
              <a:t>einfach</a:t>
            </a:r>
            <a:r>
              <a:rPr lang="en-CH" sz="3200" dirty="0">
                <a:solidFill>
                  <a:schemeClr val="accent1"/>
                </a:solidFill>
              </a:rPr>
              <a:t> und schnell </a:t>
            </a:r>
            <a:r>
              <a:rPr lang="de-DE" sz="3200" dirty="0">
                <a:solidFill>
                  <a:schemeClr val="accent1"/>
                </a:solidFill>
              </a:rPr>
              <a:t>zu</a:t>
            </a:r>
            <a:r>
              <a:rPr lang="en-CH" sz="3200" dirty="0">
                <a:solidFill>
                  <a:schemeClr val="accent1"/>
                </a:solidFill>
              </a:rPr>
              <a:t> </a:t>
            </a:r>
            <a:r>
              <a:rPr lang="en-CH" sz="3200" dirty="0" err="1">
                <a:solidFill>
                  <a:schemeClr val="accent1"/>
                </a:solidFill>
              </a:rPr>
              <a:t>testen</a:t>
            </a:r>
            <a:r>
              <a:rPr lang="de-DE" sz="3200" dirty="0">
                <a:solidFill>
                  <a:schemeClr val="accent1"/>
                </a:solidFill>
              </a:rPr>
              <a:t>?</a:t>
            </a:r>
            <a:endParaRPr lang="de-CH" sz="3200" dirty="0">
              <a:solidFill>
                <a:schemeClr val="accent1"/>
              </a:solidFill>
            </a:endParaRPr>
          </a:p>
        </p:txBody>
      </p:sp>
    </p:spTree>
    <p:extLst>
      <p:ext uri="{BB962C8B-B14F-4D97-AF65-F5344CB8AC3E}">
        <p14:creationId xmlns:p14="http://schemas.microsoft.com/office/powerpoint/2010/main" val="3097258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949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ervice slides dark">
  <a:themeElements>
    <a:clrScheme name="Custom 2">
      <a:dk1>
        <a:srgbClr val="000000"/>
      </a:dk1>
      <a:lt1>
        <a:srgbClr val="FFFFFF"/>
      </a:lt1>
      <a:dk2>
        <a:srgbClr val="5548E7"/>
      </a:dk2>
      <a:lt2>
        <a:srgbClr val="FFFFFF"/>
      </a:lt2>
      <a:accent1>
        <a:srgbClr val="93EB20"/>
      </a:accent1>
      <a:accent2>
        <a:srgbClr val="0287FF"/>
      </a:accent2>
      <a:accent3>
        <a:srgbClr val="00E395"/>
      </a:accent3>
      <a:accent4>
        <a:srgbClr val="8776EC"/>
      </a:accent4>
      <a:accent5>
        <a:srgbClr val="483EDE"/>
      </a:accent5>
      <a:accent6>
        <a:srgbClr val="00B337"/>
      </a:accent6>
      <a:hlink>
        <a:srgbClr val="93EB20"/>
      </a:hlink>
      <a:folHlink>
        <a:srgbClr val="288782"/>
      </a:folHlink>
    </a:clrScheme>
    <a:fontScheme name="Custom 7">
      <a:majorFont>
        <a:latin typeface="Tahoma"/>
        <a:ea typeface=""/>
        <a:cs typeface=""/>
      </a:majorFont>
      <a:minorFont>
        <a:latin typeface="Tahoma"/>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93EA20"/>
          </a:solidFill>
          <a:headEnd type="none" w="med" len="med"/>
          <a:tailEnd type="none" w="med" len="med"/>
        </a:ln>
        <a:effectLst/>
      </a:spPr>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defPPr algn="ctr" defTabSz="914099" fontAlgn="base">
          <a:spcBef>
            <a:spcPct val="0"/>
          </a:spcBef>
          <a:spcAft>
            <a:spcPct val="0"/>
          </a:spcAft>
          <a:defRPr spc="0" dirty="0">
            <a:gradFill>
              <a:gsLst>
                <a:gs pos="0">
                  <a:srgbClr val="FFFFFF"/>
                </a:gs>
                <a:gs pos="100000">
                  <a:srgbClr val="FFFFFF"/>
                </a:gs>
              </a:gsLst>
              <a:lin ang="5400000" scaled="0"/>
            </a:gra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2700">
          <a:solidFill>
            <a:srgbClr val="93EA20"/>
          </a:solidFill>
          <a:tailEnd type="none" w="med" len="sm"/>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ctr">
        <a:spAutoFit/>
      </a:bodyPr>
      <a:lstStyle>
        <a:defPPr algn="ctr">
          <a:defRPr sz="2000" dirty="0" err="1" smtClean="0">
            <a:solidFill>
              <a:schemeClr val="bg1"/>
            </a:solidFill>
            <a:latin typeface="+mn-lt"/>
          </a:defRPr>
        </a:defPPr>
      </a:lstStyle>
    </a:txDef>
  </a:objectDefaults>
  <a:extraClrSchemeLst/>
  <a:custClrLst>
    <a:custClr name="Topaz">
      <a:srgbClr val="00B336"/>
    </a:custClr>
    <a:custClr name="Peridot">
      <a:srgbClr val="93EA20"/>
    </a:custClr>
    <a:custClr name="Jade">
      <a:srgbClr val="00E296"/>
    </a:custClr>
    <a:custClr name="BlurBird">
      <a:srgbClr val="0287FF"/>
    </a:custClr>
    <a:custClr name="Violet">
      <a:srgbClr val="4A3FDE"/>
    </a:custClr>
    <a:custClr name="VioletLight">
      <a:srgbClr val="8876EB"/>
    </a:custClr>
    <a:custClr name="NegativeRed">
      <a:srgbClr val="D60241"/>
    </a:custClr>
    <a:custClr name="Amber">
      <a:srgbClr val="FFC730"/>
    </a:custClr>
    <a:custClr name="Grey">
      <a:srgbClr val="48515F"/>
    </a:custClr>
    <a:custClr name="LightGrey">
      <a:srgbClr val="E3DFE0"/>
    </a:custClr>
    <a:custClr name="Navy">
      <a:srgbClr val="0A2F5B"/>
    </a:custClr>
    <a:custClr name="White">
      <a:srgbClr val="FFFFFF"/>
    </a:custClr>
  </a:custClrLst>
  <a:extLst>
    <a:ext uri="{05A4C25C-085E-4340-85A3-A5531E510DB2}">
      <thm15:themeFamily xmlns:thm15="http://schemas.microsoft.com/office/thememl/2012/main" name="Veeam_Corporate_Template_16x9" id="{6CBA38E1-9802-4898-A09B-5BF7DE522045}" vid="{9C3FAA57-619B-429C-93BE-F76CBA5F5F1C}"/>
    </a:ext>
  </a:extLst>
</a:theme>
</file>

<file path=ppt/theme/theme2.xml><?xml version="1.0" encoding="utf-8"?>
<a:theme xmlns:a="http://schemas.openxmlformats.org/drawingml/2006/main" name="Content slides dark">
  <a:themeElements>
    <a:clrScheme name="Custom 2">
      <a:dk1>
        <a:srgbClr val="000000"/>
      </a:dk1>
      <a:lt1>
        <a:srgbClr val="FFFFFF"/>
      </a:lt1>
      <a:dk2>
        <a:srgbClr val="5548E7"/>
      </a:dk2>
      <a:lt2>
        <a:srgbClr val="FFFFFF"/>
      </a:lt2>
      <a:accent1>
        <a:srgbClr val="93EB20"/>
      </a:accent1>
      <a:accent2>
        <a:srgbClr val="0287FF"/>
      </a:accent2>
      <a:accent3>
        <a:srgbClr val="00E395"/>
      </a:accent3>
      <a:accent4>
        <a:srgbClr val="8776EC"/>
      </a:accent4>
      <a:accent5>
        <a:srgbClr val="483EDE"/>
      </a:accent5>
      <a:accent6>
        <a:srgbClr val="00B337"/>
      </a:accent6>
      <a:hlink>
        <a:srgbClr val="93EB20"/>
      </a:hlink>
      <a:folHlink>
        <a:srgbClr val="288782"/>
      </a:folHlink>
    </a:clrScheme>
    <a:fontScheme name="Custom 7">
      <a:majorFont>
        <a:latin typeface="Tahoma"/>
        <a:ea typeface=""/>
        <a:cs typeface=""/>
      </a:majorFont>
      <a:minorFont>
        <a:latin typeface="Tahoma"/>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93EA20"/>
          </a:solidFill>
          <a:headEnd type="none" w="med" len="med"/>
          <a:tailEnd type="none" w="med" len="med"/>
        </a:ln>
        <a:effectLst/>
      </a:spPr>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defPPr algn="ctr" defTabSz="914099" fontAlgn="base">
          <a:spcBef>
            <a:spcPct val="0"/>
          </a:spcBef>
          <a:spcAft>
            <a:spcPct val="0"/>
          </a:spcAft>
          <a:defRPr spc="0" dirty="0">
            <a:gradFill>
              <a:gsLst>
                <a:gs pos="0">
                  <a:srgbClr val="FFFFFF"/>
                </a:gs>
                <a:gs pos="100000">
                  <a:srgbClr val="FFFFFF"/>
                </a:gs>
              </a:gsLst>
              <a:lin ang="5400000" scaled="0"/>
            </a:gra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2700">
          <a:solidFill>
            <a:srgbClr val="93EA20"/>
          </a:solidFill>
          <a:tailEnd type="none" w="med" len="sm"/>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ctr">
        <a:spAutoFit/>
      </a:bodyPr>
      <a:lstStyle>
        <a:defPPr algn="ctr">
          <a:defRPr sz="2000" dirty="0" err="1" smtClean="0">
            <a:solidFill>
              <a:schemeClr val="bg1"/>
            </a:solidFill>
            <a:latin typeface="+mn-lt"/>
          </a:defRPr>
        </a:defPPr>
      </a:lstStyle>
    </a:txDef>
  </a:objectDefaults>
  <a:extraClrSchemeLst/>
  <a:custClrLst>
    <a:custClr name="Topaz">
      <a:srgbClr val="00B336"/>
    </a:custClr>
    <a:custClr name="Peridot">
      <a:srgbClr val="93EA20"/>
    </a:custClr>
    <a:custClr name="Jade">
      <a:srgbClr val="00E296"/>
    </a:custClr>
    <a:custClr name="BlurBird">
      <a:srgbClr val="0287FF"/>
    </a:custClr>
    <a:custClr name="Violet">
      <a:srgbClr val="4A3FDE"/>
    </a:custClr>
    <a:custClr name="VioletLight">
      <a:srgbClr val="8876EB"/>
    </a:custClr>
    <a:custClr name="NegativeRed">
      <a:srgbClr val="D60241"/>
    </a:custClr>
    <a:custClr name="Amber">
      <a:srgbClr val="FFC730"/>
    </a:custClr>
    <a:custClr name="Grey">
      <a:srgbClr val="48515F"/>
    </a:custClr>
    <a:custClr name="LightGrey">
      <a:srgbClr val="E3DFE0"/>
    </a:custClr>
    <a:custClr name="Navy">
      <a:srgbClr val="0A2F5B"/>
    </a:custClr>
    <a:custClr name="White">
      <a:srgbClr val="FFFFFF"/>
    </a:custClr>
  </a:custClrLst>
  <a:extLst>
    <a:ext uri="{05A4C25C-085E-4340-85A3-A5531E510DB2}">
      <thm15:themeFamily xmlns:thm15="http://schemas.microsoft.com/office/thememl/2012/main" name="Veeam_Corporate_Template_16x9" id="{6CBA38E1-9802-4898-A09B-5BF7DE522045}" vid="{9C3FAA57-619B-429C-93BE-F76CBA5F5F1C}"/>
    </a:ext>
  </a:extLst>
</a:theme>
</file>

<file path=ppt/theme/theme3.xml><?xml version="1.0" encoding="utf-8"?>
<a:theme xmlns:a="http://schemas.openxmlformats.org/drawingml/2006/main" name="Office Theme">
  <a:themeElements>
    <a:clrScheme name="CANCOM Colors">
      <a:dk1>
        <a:srgbClr val="000000"/>
      </a:dk1>
      <a:lt1>
        <a:srgbClr val="FFFFFF"/>
      </a:lt1>
      <a:dk2>
        <a:srgbClr val="DA002C"/>
      </a:dk2>
      <a:lt2>
        <a:srgbClr val="F3F3F3"/>
      </a:lt2>
      <a:accent1>
        <a:srgbClr val="FF0034"/>
      </a:accent1>
      <a:accent2>
        <a:srgbClr val="8A1538"/>
      </a:accent2>
      <a:accent3>
        <a:srgbClr val="7C8795"/>
      </a:accent3>
      <a:accent4>
        <a:srgbClr val="A2AAB6"/>
      </a:accent4>
      <a:accent5>
        <a:srgbClr val="DFE3EF"/>
      </a:accent5>
      <a:accent6>
        <a:srgbClr val="F2F3F7"/>
      </a:accent6>
      <a:hlink>
        <a:srgbClr val="0067BE"/>
      </a:hlink>
      <a:folHlink>
        <a:srgbClr val="AC13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ctr">
          <a:defRPr sz="1000" dirty="0" smtClean="0">
            <a:solidFill>
              <a:schemeClr val="accent3"/>
            </a:solidFill>
          </a:defRPr>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opaz">
      <a:srgbClr val="00B336"/>
    </a:custClr>
    <a:custClr name="Peridot">
      <a:srgbClr val="93EA20"/>
    </a:custClr>
    <a:custClr name="Jade">
      <a:srgbClr val="00E296"/>
    </a:custClr>
    <a:custClr name="BlurBird">
      <a:srgbClr val="0287FF"/>
    </a:custClr>
    <a:custClr name="Violet">
      <a:srgbClr val="4A3FDE"/>
    </a:custClr>
    <a:custClr name="VioletLight">
      <a:srgbClr val="8876EB"/>
    </a:custClr>
    <a:custClr name="NegativeRed">
      <a:srgbClr val="D60241"/>
    </a:custClr>
    <a:custClr name="Amber">
      <a:srgbClr val="FFC730"/>
    </a:custClr>
    <a:custClr name="Grey">
      <a:srgbClr val="48515F"/>
    </a:custClr>
    <a:custClr name="LightGrey">
      <a:srgbClr val="E3DFE0"/>
    </a:custClr>
    <a:custClr name="Navy">
      <a:srgbClr val="0A2F5B"/>
    </a:custClr>
    <a:custClr name="Whit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opaz">
      <a:srgbClr val="00B336"/>
    </a:custClr>
    <a:custClr name="Peridot">
      <a:srgbClr val="93EA20"/>
    </a:custClr>
    <a:custClr name="Jade">
      <a:srgbClr val="00E296"/>
    </a:custClr>
    <a:custClr name="BlurBird">
      <a:srgbClr val="0287FF"/>
    </a:custClr>
    <a:custClr name="Violet">
      <a:srgbClr val="4A3FDE"/>
    </a:custClr>
    <a:custClr name="VioletLight">
      <a:srgbClr val="8876EB"/>
    </a:custClr>
    <a:custClr name="NegativeRed">
      <a:srgbClr val="D60241"/>
    </a:custClr>
    <a:custClr name="Amber">
      <a:srgbClr val="FFC730"/>
    </a:custClr>
    <a:custClr name="Grey">
      <a:srgbClr val="48515F"/>
    </a:custClr>
    <a:custClr name="LightGrey">
      <a:srgbClr val="E3DFE0"/>
    </a:custClr>
    <a:custClr name="Navy">
      <a:srgbClr val="0A2F5B"/>
    </a:custClr>
    <a:custClr name="Whit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ub xmlns="40d81573-56a9-45e4-8f0f-50e23a06229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6DD9E0EDD28F4097AF7C3798FBA805" ma:contentTypeVersion="2" ma:contentTypeDescription="Create a new document." ma:contentTypeScope="" ma:versionID="2877c92185791775f3f4a2daed8452a0">
  <xsd:schema xmlns:xsd="http://www.w3.org/2001/XMLSchema" xmlns:xs="http://www.w3.org/2001/XMLSchema" xmlns:p="http://schemas.microsoft.com/office/2006/metadata/properties" xmlns:ns2="40d81573-56a9-45e4-8f0f-50e23a06229f" xmlns:ns3="d05dc32b-c3f3-4763-8fa9-04829637c5c0" targetNamespace="http://schemas.microsoft.com/office/2006/metadata/properties" ma:root="true" ma:fieldsID="a98fcaf44761483dcb8f646e0fa446df" ns2:_="" ns3:_="">
    <xsd:import namespace="40d81573-56a9-45e4-8f0f-50e23a06229f"/>
    <xsd:import namespace="d05dc32b-c3f3-4763-8fa9-04829637c5c0"/>
    <xsd:element name="properties">
      <xsd:complexType>
        <xsd:sequence>
          <xsd:element name="documentManagement">
            <xsd:complexType>
              <xsd:all>
                <xsd:element ref="ns2:Hub"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d81573-56a9-45e4-8f0f-50e23a06229f" elementFormDefault="qualified">
    <xsd:import namespace="http://schemas.microsoft.com/office/2006/documentManagement/types"/>
    <xsd:import namespace="http://schemas.microsoft.com/office/infopath/2007/PartnerControls"/>
    <xsd:element name="Hub" ma:index="8" nillable="true" ma:displayName="Hub" ma:list="{7106fe09-2d65-48ea-8da4-392b6d215851}" ma:internalName="Hub" ma:showField="Titl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5dc32b-c3f3-4763-8fa9-04829637c5c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BD9305-F2A6-4227-837C-B4043BC74ECC}">
  <ds:schemaRefs>
    <ds:schemaRef ds:uri="http://schemas.microsoft.com/sharepoint/v3/contenttype/forms"/>
  </ds:schemaRefs>
</ds:datastoreItem>
</file>

<file path=customXml/itemProps2.xml><?xml version="1.0" encoding="utf-8"?>
<ds:datastoreItem xmlns:ds="http://schemas.openxmlformats.org/officeDocument/2006/customXml" ds:itemID="{E4C39AA7-EB4B-4889-9FB7-D13BB39487BC}">
  <ds:schemaRefs>
    <ds:schemaRef ds:uri="http://schemas.microsoft.com/office/2006/metadata/properties"/>
    <ds:schemaRef ds:uri="http://schemas.microsoft.com/office/infopath/2007/PartnerControls"/>
    <ds:schemaRef ds:uri="40d81573-56a9-45e4-8f0f-50e23a06229f"/>
  </ds:schemaRefs>
</ds:datastoreItem>
</file>

<file path=customXml/itemProps3.xml><?xml version="1.0" encoding="utf-8"?>
<ds:datastoreItem xmlns:ds="http://schemas.openxmlformats.org/officeDocument/2006/customXml" ds:itemID="{24C18257-0120-4ADB-9C55-9CED4AF99E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d81573-56a9-45e4-8f0f-50e23a06229f"/>
    <ds:schemaRef ds:uri="d05dc32b-c3f3-4763-8fa9-04829637c5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2459</Words>
  <Application>Microsoft Office PowerPoint</Application>
  <PresentationFormat>Bildschirmpräsentation (16:9)</PresentationFormat>
  <Paragraphs>563</Paragraphs>
  <Slides>45</Slides>
  <Notes>14</Notes>
  <HiddenSlides>7</HiddenSlides>
  <MMClips>0</MMClips>
  <ScaleCrop>false</ScaleCrop>
  <HeadingPairs>
    <vt:vector size="6" baseType="variant">
      <vt:variant>
        <vt:lpstr>Verwendete Schriftarten</vt:lpstr>
      </vt:variant>
      <vt:variant>
        <vt:i4>9</vt:i4>
      </vt:variant>
      <vt:variant>
        <vt:lpstr>Design</vt:lpstr>
      </vt:variant>
      <vt:variant>
        <vt:i4>3</vt:i4>
      </vt:variant>
      <vt:variant>
        <vt:lpstr>Folientitel</vt:lpstr>
      </vt:variant>
      <vt:variant>
        <vt:i4>45</vt:i4>
      </vt:variant>
    </vt:vector>
  </HeadingPairs>
  <TitlesOfParts>
    <vt:vector size="57" baseType="lpstr">
      <vt:lpstr>Arial</vt:lpstr>
      <vt:lpstr>Calibri</vt:lpstr>
      <vt:lpstr>ES Build Neutral</vt:lpstr>
      <vt:lpstr>ES Build Neutral Medium</vt:lpstr>
      <vt:lpstr>HP Simplified</vt:lpstr>
      <vt:lpstr>Roboto</vt:lpstr>
      <vt:lpstr>System Font Regular</vt:lpstr>
      <vt:lpstr>Tahoma</vt:lpstr>
      <vt:lpstr>Wingdings</vt:lpstr>
      <vt:lpstr>Service slides dark</vt:lpstr>
      <vt:lpstr>Content slides dark</vt:lpstr>
      <vt:lpstr>Office Theme</vt:lpstr>
      <vt:lpstr>Live Webinar: Mit Lenovo &amp; Veeam Unternehmensdaten schützen und sichern</vt:lpstr>
      <vt:lpstr>PowerPoint-Präsentation</vt:lpstr>
      <vt:lpstr>PowerPoint-Präsentation</vt:lpstr>
      <vt:lpstr>Ransomware &amp; Cyber Attack Portfolio</vt:lpstr>
      <vt:lpstr>ONTAP Anti-Ransomware</vt:lpstr>
      <vt:lpstr>Storage Snapshots for Better Recovery Point Objective</vt:lpstr>
      <vt:lpstr>Lenovo DM Series Integration</vt:lpstr>
      <vt:lpstr>PowerPoint-Präsentation</vt:lpstr>
      <vt:lpstr>PowerPoint-Präsentation</vt:lpstr>
      <vt:lpstr>DataLabs on Storage Snapshots</vt:lpstr>
      <vt:lpstr>Inline Malware Detection</vt:lpstr>
      <vt:lpstr>How Inline Malware Detection works</vt:lpstr>
      <vt:lpstr>File Index scan</vt:lpstr>
      <vt:lpstr>Find encrypted files and Malware binaries</vt:lpstr>
      <vt:lpstr>Inline Malware Detection</vt:lpstr>
      <vt:lpstr>PowerPoint-Präsentation</vt:lpstr>
      <vt:lpstr>PowerPoint-Präsentation</vt:lpstr>
      <vt:lpstr>Ransomware Risk Mitigation  with Orchestrated Snapshots</vt:lpstr>
      <vt:lpstr>Lenovo + Veeam First Tier Immutable Backups</vt:lpstr>
      <vt:lpstr>YARA?</vt:lpstr>
      <vt:lpstr>YARA Threat Detection Engine</vt:lpstr>
      <vt:lpstr>Secure Restore</vt:lpstr>
      <vt:lpstr>PowerPoint-Präsentation</vt:lpstr>
      <vt:lpstr>PowerPoint-Präsentation</vt:lpstr>
      <vt:lpstr>The 365 Shared Responsibility Model</vt:lpstr>
      <vt:lpstr>There are 7 reasons WHY you need Microsoft 365 backup</vt:lpstr>
      <vt:lpstr>Veeam Backup for Microsoft 365 </vt:lpstr>
      <vt:lpstr>Veeam Backup for Microsoft 365 </vt:lpstr>
      <vt:lpstr>PowerPoint-Präsentation</vt:lpstr>
      <vt:lpstr>PowerPoint-Präsentation</vt:lpstr>
      <vt:lpstr>Veeam Cloud Service Provider Options</vt:lpstr>
      <vt:lpstr>Veeam Cloud Connect</vt:lpstr>
      <vt:lpstr>Off-site Backup</vt:lpstr>
      <vt:lpstr>Disaster Recovery as a Service (DRaaS)</vt:lpstr>
      <vt:lpstr>PowerPoint-Präsentation</vt:lpstr>
      <vt:lpstr>PowerPoint-Präsentation</vt:lpstr>
      <vt:lpstr>Lenovo TruScale with Veeam Data Platform </vt:lpstr>
      <vt:lpstr>TruScale - An Innovative Approach</vt:lpstr>
      <vt:lpstr>TruScale is a framework for Lenovo Everything as a Service</vt:lpstr>
      <vt:lpstr>PowerPoint-Präsentation</vt:lpstr>
      <vt:lpstr>PowerPoint-Präsentation</vt:lpstr>
      <vt:lpstr>Key features of Premier Support  </vt:lpstr>
      <vt:lpstr>Going Beyond Traditional Break/Fix</vt:lpstr>
      <vt:lpstr>PowerPoint-Präsentation</vt:lpstr>
      <vt:lpstr>Wünschen Sie eine persönliche Beratung?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Rachinskaya</dc:creator>
  <cp:lastModifiedBy>Pierre Winiger</cp:lastModifiedBy>
  <cp:revision>26</cp:revision>
  <cp:lastPrinted>2017-05-13T15:11:09Z</cp:lastPrinted>
  <dcterms:created xsi:type="dcterms:W3CDTF">2018-09-26T10:35:07Z</dcterms:created>
  <dcterms:modified xsi:type="dcterms:W3CDTF">2024-02-07T14:22:32Z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CMWhitepaperType">
    <vt:lpwstr/>
  </property>
  <property fmtid="{D5CDD505-2E9C-101B-9397-08002B2CF9AE}" pid="3" name="ECMLanguage">
    <vt:lpwstr>3;#English|07f96b39-8f94-4216-97e6-b78eba3c58e1</vt:lpwstr>
  </property>
  <property fmtid="{D5CDD505-2E9C-101B-9397-08002B2CF9AE}" pid="4" name="i74269a7de984593b031d34cb385df95">
    <vt:lpwstr/>
  </property>
  <property fmtid="{D5CDD505-2E9C-101B-9397-08002B2CF9AE}" pid="5" name="ECMMarketAnalysisType">
    <vt:lpwstr/>
  </property>
  <property fmtid="{D5CDD505-2E9C-101B-9397-08002B2CF9AE}" pid="6" name="ECMVertical">
    <vt:lpwstr/>
  </property>
  <property fmtid="{D5CDD505-2E9C-101B-9397-08002B2CF9AE}" pid="7" name="ECMPartnerCustomer">
    <vt:lpwstr>54;#Customer|6123597a-1913-44dc-9924-b5c9eb8e9234</vt:lpwstr>
  </property>
  <property fmtid="{D5CDD505-2E9C-101B-9397-08002B2CF9AE}" pid="8" name="m5ad6e19f9e2479e8c23350beb1070d4">
    <vt:lpwstr/>
  </property>
  <property fmtid="{D5CDD505-2E9C-101B-9397-08002B2CF9AE}" pid="9" name="TaxKeyword">
    <vt:lpwstr/>
  </property>
  <property fmtid="{D5CDD505-2E9C-101B-9397-08002B2CF9AE}" pid="10" name="pf314b354fff4d4aa1f45915919fefca">
    <vt:lpwstr/>
  </property>
  <property fmtid="{D5CDD505-2E9C-101B-9397-08002B2CF9AE}" pid="11" name="ECMUIType">
    <vt:lpwstr/>
  </property>
  <property fmtid="{D5CDD505-2E9C-101B-9397-08002B2CF9AE}" pid="12" name="ECMPrintGraphicsSubject">
    <vt:lpwstr/>
  </property>
  <property fmtid="{D5CDD505-2E9C-101B-9397-08002B2CF9AE}" pid="13" name="neb7c065c857415f9da8b13e76c99072">
    <vt:lpwstr>Presentations|de4c0233-fbe6-422a-80a4-179d0996851d</vt:lpwstr>
  </property>
  <property fmtid="{D5CDD505-2E9C-101B-9397-08002B2CF9AE}" pid="14" name="ECMAlliances">
    <vt:lpwstr>263;#All Solutions|c9767bc9-9e10-4aa9-8cdd-5882c5154d8e</vt:lpwstr>
  </property>
  <property fmtid="{D5CDD505-2E9C-101B-9397-08002B2CF9AE}" pid="15" name="ECMHypervisor">
    <vt:lpwstr/>
  </property>
  <property fmtid="{D5CDD505-2E9C-101B-9397-08002B2CF9AE}" pid="16" name="j34c59180bf04b139f26e4d7d5575b31">
    <vt:lpwstr/>
  </property>
  <property fmtid="{D5CDD505-2E9C-101B-9397-08002B2CF9AE}" pid="17" name="ECMDesignResourcesSubject">
    <vt:lpwstr/>
  </property>
  <property fmtid="{D5CDD505-2E9C-101B-9397-08002B2CF9AE}" pid="18" name="LikesCount">
    <vt:i4>1</vt:i4>
  </property>
  <property fmtid="{D5CDD505-2E9C-101B-9397-08002B2CF9AE}" pid="19" name="e6ef8ae30fac436c9569166a91d4fc76">
    <vt:lpwstr/>
  </property>
  <property fmtid="{D5CDD505-2E9C-101B-9397-08002B2CF9AE}" pid="20" name="ECMCallScriptType">
    <vt:lpwstr/>
  </property>
  <property fmtid="{D5CDD505-2E9C-101B-9397-08002B2CF9AE}" pid="21" name="ECMMarketingStage">
    <vt:lpwstr/>
  </property>
  <property fmtid="{D5CDD505-2E9C-101B-9397-08002B2CF9AE}" pid="22" name="ContentTypeId">
    <vt:lpwstr>0x010100596DD9E0EDD28F4097AF7C3798FBA805</vt:lpwstr>
  </property>
  <property fmtid="{D5CDD505-2E9C-101B-9397-08002B2CF9AE}" pid="23" name="oed54f3a74e34a46ae004ab2cb3bf7e8">
    <vt:lpwstr/>
  </property>
  <property fmtid="{D5CDD505-2E9C-101B-9397-08002B2CF9AE}" pid="24" name="ECMPresentationsGraphicsSubject">
    <vt:lpwstr>238;#Documentation|c2d16c76-e873-4401-a322-baf22aa78fcd;#239;#Campaign|844b0e98-48d0-4ab4-8824-d30f597ac69c;#240;#Event|882cd065-e920-4da8-bd24-2f3a4430f981;#251;#Exhibition|933cf78d-aff3-4ec9-8a0b-8bdb50cf5d67;#255;#Sales Enablement|fee4eaef-77df-455f-8b</vt:lpwstr>
  </property>
  <property fmtid="{D5CDD505-2E9C-101B-9397-08002B2CF9AE}" pid="25" name="o5f5e85b64a34e65ad33464cb6c0b918">
    <vt:lpwstr>Documentation|c2d16c76-e873-4401-a322-baf22aa78fcd;Campaign|844b0e98-48d0-4ab4-8824-d30f597ac69c;Event|882cd065-e920-4da8-bd24-2f3a4430f981;Exhibition|933cf78d-aff3-4ec9-8a0b-8bdb50cf5d67;Sales Enablement|fee4eaef-77df-455f-8b12-efecfc4effc0</vt:lpwstr>
  </property>
  <property fmtid="{D5CDD505-2E9C-101B-9397-08002B2CF9AE}" pid="26" name="ECMInternalExternal">
    <vt:lpwstr>110;#Internal (Veeam)|70588c4f-df11-4018-95c2-d32a8f0632bb</vt:lpwstr>
  </property>
  <property fmtid="{D5CDD505-2E9C-101B-9397-08002B2CF9AE}" pid="27" name="ECMGraphicsType">
    <vt:lpwstr/>
  </property>
  <property fmtid="{D5CDD505-2E9C-101B-9397-08002B2CF9AE}" pid="28" name="TaxKeywordTaxHTField">
    <vt:lpwstr/>
  </property>
  <property fmtid="{D5CDD505-2E9C-101B-9397-08002B2CF9AE}" pid="29" name="ECMParentDoc">
    <vt:lpwstr>, </vt:lpwstr>
  </property>
  <property fmtid="{D5CDD505-2E9C-101B-9397-08002B2CF9AE}" pid="30" name="Disposition_x0020_Type">
    <vt:lpwstr/>
  </property>
  <property fmtid="{D5CDD505-2E9C-101B-9397-08002B2CF9AE}" pid="31" name="ECMProduct">
    <vt:lpwstr>259;#N/A|b72144cb-7888-4a2d-81fa-9da212a1619f</vt:lpwstr>
  </property>
  <property fmtid="{D5CDD505-2E9C-101B-9397-08002B2CF9AE}" pid="32" name="ECMStageOfSale">
    <vt:lpwstr>52;#1-Qualify|47022983-abe8-463e-ae6c-9db6a793a786;#63;#2-Identify|bcea8331-d022-4da7-b580-3c5d590c963a;#111;#3-Propose|0c3124ce-1c63-4040-a928-5205805e9eba;#112;#4-Validate Solution|922b3c00-814f-4f2c-b49f-ec9519d895e1;#193;#5-Close|1b26a1e7-5c6e-4170-87</vt:lpwstr>
  </property>
  <property fmtid="{D5CDD505-2E9C-101B-9397-08002B2CF9AE}" pid="33" name="pff748c0bd734496b79ea7ae06c0e132">
    <vt:lpwstr/>
  </property>
  <property fmtid="{D5CDD505-2E9C-101B-9397-08002B2CF9AE}" pid="34" name="f8c6466bdf284165b502514ef0960a93">
    <vt:lpwstr/>
  </property>
  <property fmtid="{D5CDD505-2E9C-101B-9397-08002B2CF9AE}" pid="35" name="ECMVendor">
    <vt:lpwstr/>
  </property>
  <property fmtid="{D5CDD505-2E9C-101B-9397-08002B2CF9AE}" pid="36" name="pd774d1a8be446d397f375a0336488e0">
    <vt:lpwstr/>
  </property>
  <property fmtid="{D5CDD505-2E9C-101B-9397-08002B2CF9AE}" pid="37" name="ECMDisposition">
    <vt:lpwstr/>
  </property>
  <property fmtid="{D5CDD505-2E9C-101B-9397-08002B2CF9AE}" pid="38" name="Link to veeam.com">
    <vt:lpwstr>, </vt:lpwstr>
  </property>
  <property fmtid="{D5CDD505-2E9C-101B-9397-08002B2CF9AE}" pid="39" name="ECMRegion">
    <vt:lpwstr>37;#Global|56018d5f-5315-4f9a-8407-54d0e761a94a</vt:lpwstr>
  </property>
  <property fmtid="{D5CDD505-2E9C-101B-9397-08002B2CF9AE}" pid="40" name="ECMPrintGraphicsType">
    <vt:lpwstr/>
  </property>
  <property fmtid="{D5CDD505-2E9C-101B-9397-08002B2CF9AE}" pid="41" name="ECMWebGraphicsType">
    <vt:lpwstr/>
  </property>
  <property fmtid="{D5CDD505-2E9C-101B-9397-08002B2CF9AE}" pid="42" name="Disposition Type">
    <vt:lpwstr/>
  </property>
  <property fmtid="{D5CDD505-2E9C-101B-9397-08002B2CF9AE}" pid="43" name="ECMIndustrySegment">
    <vt:lpwstr/>
  </property>
  <property fmtid="{D5CDD505-2E9C-101B-9397-08002B2CF9AE}" pid="44" name="d72d41b6328346bbac04a2cb37c4c885">
    <vt:lpwstr/>
  </property>
  <property fmtid="{D5CDD505-2E9C-101B-9397-08002B2CF9AE}" pid="45" name="pdff2c3639cc4f0fac7d1b55534dac16">
    <vt:lpwstr/>
  </property>
  <property fmtid="{D5CDD505-2E9C-101B-9397-08002B2CF9AE}" pid="46" name="ECMCampaignName">
    <vt:lpwstr/>
  </property>
  <property fmtid="{D5CDD505-2E9C-101B-9397-08002B2CF9AE}" pid="47" name="ECMPresentationsGraphicsType">
    <vt:lpwstr>249;#Template|5cf4d992-6a87-462f-98f4-455ae2039662</vt:lpwstr>
  </property>
  <property fmtid="{D5CDD505-2E9C-101B-9397-08002B2CF9AE}" pid="48" name="je6b2c9d664e4a95a3790782edc82042">
    <vt:lpwstr/>
  </property>
  <property fmtid="{D5CDD505-2E9C-101B-9397-08002B2CF9AE}" pid="49" name="ECMCompetitiveType">
    <vt:lpwstr/>
  </property>
  <property fmtid="{D5CDD505-2E9C-101B-9397-08002B2CF9AE}" pid="50" name="Link to Campaign in SF">
    <vt:lpwstr>, </vt:lpwstr>
  </property>
  <property fmtid="{D5CDD505-2E9C-101B-9397-08002B2CF9AE}" pid="51" name="ebe0cd54f2cc46259de1b1d3aff537a0">
    <vt:lpwstr/>
  </property>
  <property fmtid="{D5CDD505-2E9C-101B-9397-08002B2CF9AE}" pid="52" name="ECMTargetedBuyerPerson">
    <vt:lpwstr/>
  </property>
  <property fmtid="{D5CDD505-2E9C-101B-9397-08002B2CF9AE}" pid="53" name="ECMBroadNarrowAudience">
    <vt:lpwstr/>
  </property>
  <property fmtid="{D5CDD505-2E9C-101B-9397-08002B2CF9AE}" pid="54" name="ECMGuidelinesType">
    <vt:lpwstr/>
  </property>
  <property fmtid="{D5CDD505-2E9C-101B-9397-08002B2CF9AE}" pid="55" name="eaa3a7d15bed42669d645562376fe50b">
    <vt:lpwstr/>
  </property>
  <property fmtid="{D5CDD505-2E9C-101B-9397-08002B2CF9AE}" pid="56" name="c1e74be1eae249c58b0d9b737e0870a5">
    <vt:lpwstr/>
  </property>
  <property fmtid="{D5CDD505-2E9C-101B-9397-08002B2CF9AE}" pid="57" name="p0cfc8a4168949819f0998e437ec9051">
    <vt:lpwstr/>
  </property>
  <property fmtid="{D5CDD505-2E9C-101B-9397-08002B2CF9AE}" pid="58" name="n3287bb41ba64452b2830fcc408704c9">
    <vt:lpwstr/>
  </property>
  <property fmtid="{D5CDD505-2E9C-101B-9397-08002B2CF9AE}" pid="59" name="m439c7bec22e426ab1454bd2998b8711">
    <vt:lpwstr/>
  </property>
  <property fmtid="{D5CDD505-2E9C-101B-9397-08002B2CF9AE}" pid="60" name="ECMApplicationRecovery">
    <vt:lpwstr/>
  </property>
  <property fmtid="{D5CDD505-2E9C-101B-9397-08002B2CF9AE}" pid="61" name="ECMCheatSheetType">
    <vt:lpwstr/>
  </property>
  <property fmtid="{D5CDD505-2E9C-101B-9397-08002B2CF9AE}" pid="62" name="ECMAudience">
    <vt:lpwstr>171;#ALL|ad0e3522-d098-49cb-9fa5-82217f4767c5</vt:lpwstr>
  </property>
  <property fmtid="{D5CDD505-2E9C-101B-9397-08002B2CF9AE}" pid="63" name="ECMUISubject">
    <vt:lpwstr/>
  </property>
  <property fmtid="{D5CDD505-2E9C-101B-9397-08002B2CF9AE}" pid="64" name="jd36fb717478479e835e22d281dd20a3">
    <vt:lpwstr/>
  </property>
  <property fmtid="{D5CDD505-2E9C-101B-9397-08002B2CF9AE}" pid="65" name="Link to ProPartner">
    <vt:lpwstr>, </vt:lpwstr>
  </property>
  <property fmtid="{D5CDD505-2E9C-101B-9397-08002B2CF9AE}" pid="66" name="becc5d3b2da9439b90dc674b28110750">
    <vt:lpwstr/>
  </property>
  <property fmtid="{D5CDD505-2E9C-101B-9397-08002B2CF9AE}" pid="67" name="i69dcc2a6214460aa01b1136dd585917">
    <vt:lpwstr/>
  </property>
  <property fmtid="{D5CDD505-2E9C-101B-9397-08002B2CF9AE}" pid="68" name="ECMProductPresentationType">
    <vt:lpwstr/>
  </property>
  <property fmtid="{D5CDD505-2E9C-101B-9397-08002B2CF9AE}" pid="69" name="dc0d93916a9e4e28a485206eb207dc70">
    <vt:lpwstr>Template|5cf4d992-6a87-462f-98f4-455ae2039662</vt:lpwstr>
  </property>
  <property fmtid="{D5CDD505-2E9C-101B-9397-08002B2CF9AE}" pid="70" name="o85c8aad9a314074a476b64376f3fceb">
    <vt:lpwstr/>
  </property>
  <property fmtid="{D5CDD505-2E9C-101B-9397-08002B2CF9AE}" pid="71" name="ECMProductVerion">
    <vt:lpwstr>151;#N/A|13c94ca0-6b62-49d8-bd25-c160e52d2f21</vt:lpwstr>
  </property>
  <property fmtid="{D5CDD505-2E9C-101B-9397-08002B2CF9AE}" pid="72" name="ECMGuidelinesDesignSubject">
    <vt:lpwstr>179;#Presentations|de4c0233-fbe6-422a-80a4-179d0996851d</vt:lpwstr>
  </property>
  <property fmtid="{D5CDD505-2E9C-101B-9397-08002B2CF9AE}" pid="73" name="ECMDesignResourcesType">
    <vt:lpwstr/>
  </property>
  <property fmtid="{D5CDD505-2E9C-101B-9397-08002B2CF9AE}" pid="74" name="ECMWebGraphicsSubject">
    <vt:lpwstr/>
  </property>
  <property fmtid="{D5CDD505-2E9C-101B-9397-08002B2CF9AE}" pid="75" name="_dlc_DocIdItemGuid">
    <vt:lpwstr>1ac20b7d-ec00-4dbe-aef2-b76d891967eb</vt:lpwstr>
  </property>
  <property fmtid="{D5CDD505-2E9C-101B-9397-08002B2CF9AE}" pid="76" name="ECMDatasheetType">
    <vt:lpwstr/>
  </property>
  <property fmtid="{D5CDD505-2E9C-101B-9397-08002B2CF9AE}" pid="77" name="ECMEvent">
    <vt:lpwstr/>
  </property>
  <property fmtid="{D5CDD505-2E9C-101B-9397-08002B2CF9AE}" pid="78" name="ECMCompetitiveProduct">
    <vt:lpwstr/>
  </property>
  <property fmtid="{D5CDD505-2E9C-101B-9397-08002B2CF9AE}" pid="79" name="k3d1248032604096bf36963f0f8276f3">
    <vt:lpwstr/>
  </property>
  <property fmtid="{D5CDD505-2E9C-101B-9397-08002B2CF9AE}" pid="80" name="LikedBy">
    <vt:lpwstr>2;#i:0#.w|amust\eborisova</vt:lpwstr>
  </property>
  <property fmtid="{D5CDD505-2E9C-101B-9397-08002B2CF9AE}" pid="81" name="c07b6a7c25d340ec8c290ead2d7d00b1">
    <vt:lpwstr/>
  </property>
  <property fmtid="{D5CDD505-2E9C-101B-9397-08002B2CF9AE}" pid="82" name="k2148110fdb94449a6b87b8849495725">
    <vt:lpwstr/>
  </property>
  <property fmtid="{D5CDD505-2E9C-101B-9397-08002B2CF9AE}" pid="83" name="ECMFlyerType">
    <vt:lpwstr/>
  </property>
  <property fmtid="{D5CDD505-2E9C-101B-9397-08002B2CF9AE}" pid="84" name="ECMWebinarType">
    <vt:lpwstr/>
  </property>
  <property fmtid="{D5CDD505-2E9C-101B-9397-08002B2CF9AE}" pid="85" name="o86f45d8573047a98345fda25e79eb23">
    <vt:lpwstr/>
  </property>
  <property fmtid="{D5CDD505-2E9C-101B-9397-08002B2CF9AE}" pid="86" name="b3717f551f6a4808b617198e71622fc9">
    <vt:lpwstr/>
  </property>
  <property fmtid="{D5CDD505-2E9C-101B-9397-08002B2CF9AE}" pid="87" name="ECMPlaybookType">
    <vt:lpwstr/>
  </property>
  <property fmtid="{D5CDD505-2E9C-101B-9397-08002B2CF9AE}" pid="88" name="ECMFAQType">
    <vt:lpwstr/>
  </property>
</Properties>
</file>